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notesSlides/notesSlide4.xml" ContentType="application/vnd.openxmlformats-officedocument.presentationml.notesSlid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notesSlides/notesSlide7.xml" ContentType="application/vnd.openxmlformats-officedocument.presentationml.notesSlid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notesSlides/notesSlide8.xml" ContentType="application/vnd.openxmlformats-officedocument.presentationml.notesSlid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notesSlides/notesSlide9.xml" ContentType="application/vnd.openxmlformats-officedocument.presentationml.notesSlide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charts/chart17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charts/chart18.xml" ContentType="application/vnd.openxmlformats-officedocument.drawingml.chart+xml"/>
  <Override PartName="/ppt/charts/style18.xml" ContentType="application/vnd.ms-office.chartstyle+xml"/>
  <Override PartName="/ppt/charts/colors18.xml" ContentType="application/vnd.ms-office.chartcolorstyle+xml"/>
  <Override PartName="/ppt/notesSlides/notesSlide10.xml" ContentType="application/vnd.openxmlformats-officedocument.presentationml.notesSlide+xml"/>
  <Override PartName="/ppt/charts/chart19.xml" ContentType="application/vnd.openxmlformats-officedocument.drawingml.chart+xml"/>
  <Override PartName="/ppt/charts/style19.xml" ContentType="application/vnd.ms-office.chartstyle+xml"/>
  <Override PartName="/ppt/charts/colors19.xml" ContentType="application/vnd.ms-office.chartcolorstyle+xml"/>
  <Override PartName="/ppt/charts/chart20.xml" ContentType="application/vnd.openxmlformats-officedocument.drawingml.chart+xml"/>
  <Override PartName="/ppt/charts/style20.xml" ContentType="application/vnd.ms-office.chartstyle+xml"/>
  <Override PartName="/ppt/charts/colors20.xml" ContentType="application/vnd.ms-office.chartcolorstyle+xml"/>
  <Override PartName="/ppt/charts/chart21.xml" ContentType="application/vnd.openxmlformats-officedocument.drawingml.chart+xml"/>
  <Override PartName="/ppt/charts/chart22.xml" ContentType="application/vnd.openxmlformats-officedocument.drawingml.chart+xml"/>
  <Override PartName="/ppt/charts/style21.xml" ContentType="application/vnd.ms-office.chartstyle+xml"/>
  <Override PartName="/ppt/charts/colors21.xml" ContentType="application/vnd.ms-office.chartcolorstyle+xml"/>
  <Override PartName="/ppt/charts/chart23.xml" ContentType="application/vnd.openxmlformats-officedocument.drawingml.chart+xml"/>
  <Override PartName="/ppt/charts/style22.xml" ContentType="application/vnd.ms-office.chartstyle+xml"/>
  <Override PartName="/ppt/charts/colors22.xml" ContentType="application/vnd.ms-office.chartcolorstyl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rts/chart24.xml" ContentType="application/vnd.openxmlformats-officedocument.drawingml.chart+xml"/>
  <Override PartName="/ppt/charts/style23.xml" ContentType="application/vnd.ms-office.chartstyle+xml"/>
  <Override PartName="/ppt/charts/colors23.xml" ContentType="application/vnd.ms-office.chartcolorstyle+xml"/>
  <Override PartName="/ppt/charts/chart25.xml" ContentType="application/vnd.openxmlformats-officedocument.drawingml.chart+xml"/>
  <Override PartName="/ppt/charts/style24.xml" ContentType="application/vnd.ms-office.chartstyle+xml"/>
  <Override PartName="/ppt/charts/colors24.xml" ContentType="application/vnd.ms-office.chartcolorstyle+xml"/>
  <Override PartName="/ppt/charts/chart26.xml" ContentType="application/vnd.openxmlformats-officedocument.drawingml.chart+xml"/>
  <Override PartName="/ppt/charts/style25.xml" ContentType="application/vnd.ms-office.chartstyle+xml"/>
  <Override PartName="/ppt/charts/colors25.xml" ContentType="application/vnd.ms-office.chartcolorstyle+xml"/>
  <Override PartName="/ppt/charts/chart27.xml" ContentType="application/vnd.openxmlformats-officedocument.drawingml.chart+xml"/>
  <Override PartName="/ppt/charts/style26.xml" ContentType="application/vnd.ms-office.chartstyle+xml"/>
  <Override PartName="/ppt/charts/colors26.xml" ContentType="application/vnd.ms-office.chartcolorstyle+xml"/>
  <Override PartName="/ppt/charts/chart28.xml" ContentType="application/vnd.openxmlformats-officedocument.drawingml.chart+xml"/>
  <Override PartName="/ppt/charts/style27.xml" ContentType="application/vnd.ms-office.chartstyle+xml"/>
  <Override PartName="/ppt/charts/colors27.xml" ContentType="application/vnd.ms-office.chartcolorstyle+xml"/>
  <Override PartName="/ppt/charts/chart29.xml" ContentType="application/vnd.openxmlformats-officedocument.drawingml.chart+xml"/>
  <Override PartName="/ppt/charts/style28.xml" ContentType="application/vnd.ms-office.chartstyle+xml"/>
  <Override PartName="/ppt/charts/colors28.xml" ContentType="application/vnd.ms-office.chartcolorstyle+xml"/>
  <Override PartName="/ppt/charts/chart30.xml" ContentType="application/vnd.openxmlformats-officedocument.drawingml.chart+xml"/>
  <Override PartName="/ppt/charts/style29.xml" ContentType="application/vnd.ms-office.chartstyle+xml"/>
  <Override PartName="/ppt/charts/colors29.xml" ContentType="application/vnd.ms-office.chartcolorstyle+xml"/>
  <Override PartName="/ppt/charts/chart31.xml" ContentType="application/vnd.openxmlformats-officedocument.drawingml.chart+xml"/>
  <Override PartName="/ppt/charts/chart32.xml" ContentType="application/vnd.openxmlformats-officedocument.drawingml.chart+xml"/>
  <Override PartName="/ppt/charts/chart33.xml" ContentType="application/vnd.openxmlformats-officedocument.drawingml.chart+xml"/>
  <Override PartName="/ppt/charts/chart34.xml" ContentType="application/vnd.openxmlformats-officedocument.drawingml.chart+xml"/>
  <Override PartName="/ppt/charts/chart35.xml" ContentType="application/vnd.openxmlformats-officedocument.drawingml.chart+xml"/>
  <Override PartName="/ppt/charts/chart36.xml" ContentType="application/vnd.openxmlformats-officedocument.drawingml.chart+xml"/>
  <Override PartName="/ppt/charts/chart37.xml" ContentType="application/vnd.openxmlformats-officedocument.drawingml.chart+xml"/>
  <Override PartName="/ppt/charts/chart38.xml" ContentType="application/vnd.openxmlformats-officedocument.drawingml.chart+xml"/>
  <Override PartName="/ppt/charts/chart39.xml" ContentType="application/vnd.openxmlformats-officedocument.drawingml.chart+xml"/>
  <Override PartName="/ppt/charts/chart40.xml" ContentType="application/vnd.openxmlformats-officedocument.drawingml.chart+xml"/>
  <Override PartName="/ppt/charts/style30.xml" ContentType="application/vnd.ms-office.chartstyle+xml"/>
  <Override PartName="/ppt/charts/colors30.xml" ContentType="application/vnd.ms-office.chartcolorstyle+xml"/>
  <Override PartName="/ppt/charts/chart41.xml" ContentType="application/vnd.openxmlformats-officedocument.drawingml.chart+xml"/>
  <Override PartName="/ppt/charts/style31.xml" ContentType="application/vnd.ms-office.chartstyle+xml"/>
  <Override PartName="/ppt/charts/colors31.xml" ContentType="application/vnd.ms-office.chartcolorstyle+xml"/>
  <Override PartName="/ppt/charts/chart42.xml" ContentType="application/vnd.openxmlformats-officedocument.drawingml.chart+xml"/>
  <Override PartName="/ppt/charts/style32.xml" ContentType="application/vnd.ms-office.chartstyle+xml"/>
  <Override PartName="/ppt/charts/colors32.xml" ContentType="application/vnd.ms-office.chartcolorstyle+xml"/>
  <Override PartName="/ppt/charts/chart43.xml" ContentType="application/vnd.openxmlformats-officedocument.drawingml.chart+xml"/>
  <Override PartName="/ppt/charts/chart44.xml" ContentType="application/vnd.openxmlformats-officedocument.drawingml.chart+xml"/>
  <Override PartName="/ppt/notesSlides/notesSlide14.xml" ContentType="application/vnd.openxmlformats-officedocument.presentationml.notesSlide+xml"/>
  <Override PartName="/ppt/charts/chart45.xml" ContentType="application/vnd.openxmlformats-officedocument.drawingml.chart+xml"/>
  <Override PartName="/ppt/charts/style33.xml" ContentType="application/vnd.ms-office.chartstyle+xml"/>
  <Override PartName="/ppt/charts/colors33.xml" ContentType="application/vnd.ms-office.chartcolorstyle+xml"/>
  <Override PartName="/ppt/charts/chart46.xml" ContentType="application/vnd.openxmlformats-officedocument.drawingml.chart+xml"/>
  <Override PartName="/ppt/charts/style34.xml" ContentType="application/vnd.ms-office.chartstyle+xml"/>
  <Override PartName="/ppt/charts/colors34.xml" ContentType="application/vnd.ms-office.chartcolorstyle+xml"/>
  <Override PartName="/ppt/charts/chart47.xml" ContentType="application/vnd.openxmlformats-officedocument.drawingml.chart+xml"/>
  <Override PartName="/ppt/charts/style35.xml" ContentType="application/vnd.ms-office.chartstyle+xml"/>
  <Override PartName="/ppt/charts/colors35.xml" ContentType="application/vnd.ms-office.chartcolorstyle+xml"/>
  <Override PartName="/ppt/charts/chart48.xml" ContentType="application/vnd.openxmlformats-officedocument.drawingml.chart+xml"/>
  <Override PartName="/ppt/charts/style36.xml" ContentType="application/vnd.ms-office.chartstyle+xml"/>
  <Override PartName="/ppt/charts/colors36.xml" ContentType="application/vnd.ms-office.chartcolorstyle+xml"/>
  <Override PartName="/ppt/charts/chart49.xml" ContentType="application/vnd.openxmlformats-officedocument.drawingml.chart+xml"/>
  <Override PartName="/ppt/charts/style37.xml" ContentType="application/vnd.ms-office.chartstyle+xml"/>
  <Override PartName="/ppt/charts/colors37.xml" ContentType="application/vnd.ms-office.chartcolorstyle+xml"/>
  <Override PartName="/ppt/charts/chart50.xml" ContentType="application/vnd.openxmlformats-officedocument.drawingml.chart+xml"/>
  <Override PartName="/ppt/charts/style38.xml" ContentType="application/vnd.ms-office.chartstyle+xml"/>
  <Override PartName="/ppt/charts/colors38.xml" ContentType="application/vnd.ms-office.chartcolorstyle+xml"/>
  <Override PartName="/ppt/charts/chart51.xml" ContentType="application/vnd.openxmlformats-officedocument.drawingml.chart+xml"/>
  <Override PartName="/ppt/charts/style39.xml" ContentType="application/vnd.ms-office.chartstyle+xml"/>
  <Override PartName="/ppt/charts/colors39.xml" ContentType="application/vnd.ms-office.chartcolorstyle+xml"/>
  <Override PartName="/ppt/charts/chart52.xml" ContentType="application/vnd.openxmlformats-officedocument.drawingml.chart+xml"/>
  <Override PartName="/ppt/charts/style40.xml" ContentType="application/vnd.ms-office.chartstyle+xml"/>
  <Override PartName="/ppt/charts/colors40.xml" ContentType="application/vnd.ms-office.chartcolorstyle+xml"/>
  <Override PartName="/ppt/charts/chart53.xml" ContentType="application/vnd.openxmlformats-officedocument.drawingml.chart+xml"/>
  <Override PartName="/ppt/charts/style41.xml" ContentType="application/vnd.ms-office.chartstyle+xml"/>
  <Override PartName="/ppt/charts/colors41.xml" ContentType="application/vnd.ms-office.chartcolorstyl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95" r:id="rId1"/>
    <p:sldMasterId id="2147483708" r:id="rId2"/>
  </p:sldMasterIdLst>
  <p:notesMasterIdLst>
    <p:notesMasterId r:id="rId67"/>
  </p:notesMasterIdLst>
  <p:sldIdLst>
    <p:sldId id="347" r:id="rId3"/>
    <p:sldId id="500" r:id="rId4"/>
    <p:sldId id="541" r:id="rId5"/>
    <p:sldId id="542" r:id="rId6"/>
    <p:sldId id="543" r:id="rId7"/>
    <p:sldId id="501" r:id="rId8"/>
    <p:sldId id="365" r:id="rId9"/>
    <p:sldId id="439" r:id="rId10"/>
    <p:sldId id="368" r:id="rId11"/>
    <p:sldId id="486" r:id="rId12"/>
    <p:sldId id="545" r:id="rId13"/>
    <p:sldId id="544" r:id="rId14"/>
    <p:sldId id="443" r:id="rId15"/>
    <p:sldId id="548" r:id="rId16"/>
    <p:sldId id="549" r:id="rId17"/>
    <p:sldId id="547" r:id="rId18"/>
    <p:sldId id="513" r:id="rId19"/>
    <p:sldId id="538" r:id="rId20"/>
    <p:sldId id="524" r:id="rId21"/>
    <p:sldId id="556" r:id="rId22"/>
    <p:sldId id="552" r:id="rId23"/>
    <p:sldId id="550" r:id="rId24"/>
    <p:sldId id="447" r:id="rId25"/>
    <p:sldId id="452" r:id="rId26"/>
    <p:sldId id="489" r:id="rId27"/>
    <p:sldId id="525" r:id="rId28"/>
    <p:sldId id="526" r:id="rId29"/>
    <p:sldId id="456" r:id="rId30"/>
    <p:sldId id="540" r:id="rId31"/>
    <p:sldId id="446" r:id="rId32"/>
    <p:sldId id="557" r:id="rId33"/>
    <p:sldId id="490" r:id="rId34"/>
    <p:sldId id="472" r:id="rId35"/>
    <p:sldId id="473" r:id="rId36"/>
    <p:sldId id="494" r:id="rId37"/>
    <p:sldId id="496" r:id="rId38"/>
    <p:sldId id="532" r:id="rId39"/>
    <p:sldId id="484" r:id="rId40"/>
    <p:sldId id="527" r:id="rId41"/>
    <p:sldId id="531" r:id="rId42"/>
    <p:sldId id="529" r:id="rId43"/>
    <p:sldId id="533" r:id="rId44"/>
    <p:sldId id="534" r:id="rId45"/>
    <p:sldId id="530" r:id="rId46"/>
    <p:sldId id="555" r:id="rId47"/>
    <p:sldId id="491" r:id="rId48"/>
    <p:sldId id="516" r:id="rId49"/>
    <p:sldId id="519" r:id="rId50"/>
    <p:sldId id="478" r:id="rId51"/>
    <p:sldId id="479" r:id="rId52"/>
    <p:sldId id="480" r:id="rId53"/>
    <p:sldId id="522" r:id="rId54"/>
    <p:sldId id="520" r:id="rId55"/>
    <p:sldId id="498" r:id="rId56"/>
    <p:sldId id="535" r:id="rId57"/>
    <p:sldId id="441" r:id="rId58"/>
    <p:sldId id="559" r:id="rId59"/>
    <p:sldId id="560" r:id="rId60"/>
    <p:sldId id="537" r:id="rId61"/>
    <p:sldId id="561" r:id="rId62"/>
    <p:sldId id="562" r:id="rId63"/>
    <p:sldId id="504" r:id="rId64"/>
    <p:sldId id="536" r:id="rId65"/>
    <p:sldId id="348" r:id="rId66"/>
  </p:sldIdLst>
  <p:sldSz cx="9144000" cy="5143500" type="screen16x9"/>
  <p:notesSz cx="6858000" cy="9144000"/>
  <p:defaultTextStyle>
    <a:lvl1pPr marL="0" algn="l" rtl="0" latinLnBrk="0">
      <a:defRPr lang="zh-CN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latinLnBrk="0">
      <a:defRPr lang="zh-CN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latinLnBrk="0">
      <a:defRPr lang="zh-CN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latinLnBrk="0">
      <a:defRPr lang="zh-CN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latinLnBrk="0">
      <a:defRPr lang="zh-CN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 latinLnBrk="0">
      <a:defRPr lang="zh-CN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 latinLnBrk="0">
      <a:defRPr lang="zh-CN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 latinLnBrk="0">
      <a:defRPr lang="zh-CN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 latinLnBrk="0">
      <a:defRPr lang="zh-CN" sz="1800" kern="1200">
        <a:solidFill>
          <a:schemeClr val="tx1"/>
        </a:solidFill>
        <a:latin typeface="+mn-lt"/>
        <a:ea typeface="+mn-ea"/>
        <a:cs typeface="+mn-cs"/>
      </a:defRPr>
    </a:lvl9pPr>
    <a:extLst/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399"/>
    <a:srgbClr val="CCFF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94" autoAdjust="0"/>
    <p:restoredTop sz="86511" autoAdjust="0"/>
  </p:normalViewPr>
  <p:slideViewPr>
    <p:cSldViewPr>
      <p:cViewPr varScale="1">
        <p:scale>
          <a:sx n="85" d="100"/>
          <a:sy n="85" d="100"/>
        </p:scale>
        <p:origin x="252" y="78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presProps" Target="presProps.xml"/><Relationship Id="rId7" Type="http://schemas.openxmlformats.org/officeDocument/2006/relationships/slide" Target="slides/slide5.xml"/><Relationship Id="rId71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file:///F:\Files\+++My%20work\&#39033;&#30446;12%20&#20250;&#21592;&#20215;&#20540;&#21464;&#29616;\1203%20&#20250;&#21592;&#20215;&#20540;&#21464;&#29616;&#22235;&#26399;\&#20250;&#21592;&#20998;&#26512;%20&#36807;&#31243;&#25968;&#25454;%203\1%20&#20445;&#38505;%20&#36192;&#38505;&#29992;&#25143;&#30340;&#21435;&#21521;.xls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oleObject" Target="file:///F:\Files\+++My%20work\&#39033;&#30446;12%20&#20250;&#21592;&#20215;&#20540;&#21464;&#29616;\1203%20&#20250;&#21592;&#20215;&#20540;&#21464;&#29616;&#22235;&#26399;\&#20250;&#21592;&#20998;&#26512;%20&#36807;&#31243;&#25968;&#25454;%203\1%20&#20445;&#38505;%20&#36192;&#38505;&#29992;&#25143;&#30340;&#21435;&#21521;.xls" TargetMode="External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7.xlsx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8.xlsx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oleObject" Target="file:///F:\Files\+++My%20work\&#39033;&#30446;12%20&#20250;&#21592;&#20215;&#20540;&#21464;&#29616;\1124%20&#20250;&#21592;&#20215;&#20540;&#21464;&#29616;&#19977;&#26399;\ins_add.xls" TargetMode="External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oleObject" Target="file:///D:\&#39033;&#30446;&#23454;&#26045;\&#33829;&#38144;&#31867;&#39033;&#30446;\005&#20250;&#21592;&#39033;&#30446;\&#20114;&#32852;&#32593;&#36816;&#33829;&#20013;&#24515;&#20250;&#21592;&#27969;&#37327;&#21464;&#29616;&#39033;&#30446;\&#33829;&#38144;&#20998;&#26512;\4&#12289;&#25968;&#25454;&#20998;&#26512;\&#20250;&#21592;&#30011;&#20687;&#20998;&#26512;&#25104;&#26524;v0.93.xlsx" TargetMode="External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9.xlsx"/><Relationship Id="rId2" Type="http://schemas.microsoft.com/office/2011/relationships/chartColorStyle" Target="colors16.xml"/><Relationship Id="rId1" Type="http://schemas.microsoft.com/office/2011/relationships/chartStyle" Target="style16.xml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10.xlsx"/><Relationship Id="rId2" Type="http://schemas.microsoft.com/office/2011/relationships/chartColorStyle" Target="colors17.xml"/><Relationship Id="rId1" Type="http://schemas.microsoft.com/office/2011/relationships/chartStyle" Target="style17.xml"/></Relationships>
</file>

<file path=ppt/charts/_rels/chart18.xml.rels><?xml version="1.0" encoding="UTF-8" standalone="yes"?>
<Relationships xmlns="http://schemas.openxmlformats.org/package/2006/relationships"><Relationship Id="rId3" Type="http://schemas.openxmlformats.org/officeDocument/2006/relationships/oleObject" Target="file:///D:\&#39033;&#30446;&#23454;&#26045;\&#33829;&#38144;&#31867;&#39033;&#30446;\005&#20250;&#21592;&#39033;&#30446;\&#20114;&#32852;&#32593;&#36816;&#33829;&#20013;&#24515;&#20250;&#21592;&#27969;&#37327;&#21464;&#29616;&#39033;&#30446;\&#33829;&#38144;&#20998;&#26512;\4&#12289;&#25968;&#25454;&#20998;&#26512;\1204&#25968;&#25454;\&#20250;&#21592;&#20998;&#26512;%20&#36807;&#31243;&#25968;&#25454;%203(1)\&#20250;&#21592;&#20998;&#26512;%20&#36807;&#31243;&#25968;&#25454;%203\4%20&#24310;&#20445;%20&#32479;&#35745;.xlsx" TargetMode="External"/><Relationship Id="rId2" Type="http://schemas.microsoft.com/office/2011/relationships/chartColorStyle" Target="colors18.xml"/><Relationship Id="rId1" Type="http://schemas.microsoft.com/office/2011/relationships/chartStyle" Target="style18.xml"/></Relationships>
</file>

<file path=ppt/charts/_rels/chart1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11.xlsx"/><Relationship Id="rId2" Type="http://schemas.microsoft.com/office/2011/relationships/chartColorStyle" Target="colors19.xml"/><Relationship Id="rId1" Type="http://schemas.microsoft.com/office/2011/relationships/chartStyle" Target="style19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2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12.xlsx"/><Relationship Id="rId2" Type="http://schemas.microsoft.com/office/2011/relationships/chartColorStyle" Target="colors20.xml"/><Relationship Id="rId1" Type="http://schemas.microsoft.com/office/2011/relationships/chartStyle" Target="style20.xml"/></Relationships>
</file>

<file path=ppt/charts/_rels/chart21.xml.rels><?xml version="1.0" encoding="UTF-8" standalone="yes"?>
<Relationships xmlns="http://schemas.openxmlformats.org/package/2006/relationships"><Relationship Id="rId1" Type="http://schemas.openxmlformats.org/officeDocument/2006/relationships/oleObject" Target="file:///E:\&#20219;&#24615;&#36151;&#29992;&#25143;&#35843;&#30740;\&#38382;&#21367;&#35843;&#26597;&#65306;&#20219;&#24615;&#36151;&#29992;&#25143;&#35843;&#30740;.xlsx" TargetMode="External"/></Relationships>
</file>

<file path=ppt/charts/_rels/chart22.xml.rels><?xml version="1.0" encoding="UTF-8" standalone="yes"?>
<Relationships xmlns="http://schemas.openxmlformats.org/package/2006/relationships"><Relationship Id="rId3" Type="http://schemas.openxmlformats.org/officeDocument/2006/relationships/oleObject" Target="file:///D:\&#39033;&#30446;&#23454;&#26045;\&#33829;&#38144;&#31867;&#39033;&#30446;\005&#20250;&#21592;&#39033;&#30446;\&#20114;&#32852;&#32593;&#36816;&#33829;&#20013;&#24515;&#20250;&#21592;&#27969;&#37327;&#21464;&#29616;&#39033;&#30446;\&#33829;&#38144;&#20998;&#26512;\4&#12289;&#25968;&#25454;&#20998;&#26512;\&#20250;&#21592;&#30011;&#20687;&#20998;&#26512;&#25104;&#26524;v0.93.xlsx" TargetMode="External"/><Relationship Id="rId2" Type="http://schemas.microsoft.com/office/2011/relationships/chartColorStyle" Target="colors21.xml"/><Relationship Id="rId1" Type="http://schemas.microsoft.com/office/2011/relationships/chartStyle" Target="style21.xml"/></Relationships>
</file>

<file path=ppt/charts/_rels/chart23.xml.rels><?xml version="1.0" encoding="UTF-8" standalone="yes"?>
<Relationships xmlns="http://schemas.openxmlformats.org/package/2006/relationships"><Relationship Id="rId3" Type="http://schemas.openxmlformats.org/officeDocument/2006/relationships/oleObject" Target="file:///D:\&#39033;&#30446;&#23454;&#26045;\&#33829;&#38144;&#31867;&#39033;&#30446;\005&#20250;&#21592;&#39033;&#30446;\&#20114;&#32852;&#32593;&#36816;&#33829;&#20013;&#24515;&#20250;&#21592;&#27969;&#37327;&#21464;&#29616;&#39033;&#30446;\&#33829;&#38144;&#20998;&#26512;\4&#12289;&#25968;&#25454;&#20998;&#26512;\&#20250;&#21592;&#30011;&#20687;&#20998;&#26512;&#25104;&#26524;v0.93.xlsx" TargetMode="External"/><Relationship Id="rId2" Type="http://schemas.microsoft.com/office/2011/relationships/chartColorStyle" Target="colors22.xml"/><Relationship Id="rId1" Type="http://schemas.microsoft.com/office/2011/relationships/chartStyle" Target="style22.xml"/></Relationships>
</file>

<file path=ppt/charts/_rels/chart2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13.xlsx"/><Relationship Id="rId2" Type="http://schemas.microsoft.com/office/2011/relationships/chartColorStyle" Target="colors23.xml"/><Relationship Id="rId1" Type="http://schemas.microsoft.com/office/2011/relationships/chartStyle" Target="style23.xml"/></Relationships>
</file>

<file path=ppt/charts/_rels/chart2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14.xlsx"/><Relationship Id="rId2" Type="http://schemas.microsoft.com/office/2011/relationships/chartColorStyle" Target="colors24.xml"/><Relationship Id="rId1" Type="http://schemas.microsoft.com/office/2011/relationships/chartStyle" Target="style24.xml"/></Relationships>
</file>

<file path=ppt/charts/_rels/chart2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15.xlsx"/><Relationship Id="rId2" Type="http://schemas.microsoft.com/office/2011/relationships/chartColorStyle" Target="colors25.xml"/><Relationship Id="rId1" Type="http://schemas.microsoft.com/office/2011/relationships/chartStyle" Target="style25.xml"/></Relationships>
</file>

<file path=ppt/charts/_rels/chart2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16.xlsx"/><Relationship Id="rId2" Type="http://schemas.microsoft.com/office/2011/relationships/chartColorStyle" Target="colors26.xml"/><Relationship Id="rId1" Type="http://schemas.microsoft.com/office/2011/relationships/chartStyle" Target="style26.xml"/></Relationships>
</file>

<file path=ppt/charts/_rels/chart28.xml.rels><?xml version="1.0" encoding="UTF-8" standalone="yes"?>
<Relationships xmlns="http://schemas.openxmlformats.org/package/2006/relationships"><Relationship Id="rId3" Type="http://schemas.openxmlformats.org/officeDocument/2006/relationships/oleObject" Target="file:///D:\&#39033;&#30446;&#23454;&#26045;\&#33829;&#38144;&#31867;&#39033;&#30446;\005&#20250;&#21592;&#39033;&#30446;\&#20114;&#32852;&#32593;&#36816;&#33829;&#20013;&#24515;&#20250;&#21592;&#27969;&#37327;&#21464;&#29616;&#39033;&#30446;\&#33829;&#38144;&#20998;&#26512;\4&#12289;&#25968;&#25454;&#20998;&#26512;\&#20250;&#21592;&#30011;&#20687;&#20998;&#26512;&#25104;&#26524;v0.93.xlsx" TargetMode="External"/><Relationship Id="rId2" Type="http://schemas.microsoft.com/office/2011/relationships/chartColorStyle" Target="colors27.xml"/><Relationship Id="rId1" Type="http://schemas.microsoft.com/office/2011/relationships/chartStyle" Target="style27.xml"/></Relationships>
</file>

<file path=ppt/charts/_rels/chart29.xml.rels><?xml version="1.0" encoding="UTF-8" standalone="yes"?>
<Relationships xmlns="http://schemas.openxmlformats.org/package/2006/relationships"><Relationship Id="rId3" Type="http://schemas.openxmlformats.org/officeDocument/2006/relationships/oleObject" Target="file:///F:\Files\+++My%20work\&#39033;&#30446;12%20&#20250;&#21592;&#20215;&#20540;&#21464;&#29616;\1203%20&#20250;&#21592;&#20215;&#20540;&#21464;&#29616;&#22235;&#26399;\&#20250;&#21592;&#20998;&#26512;%20&#36807;&#31243;&#25968;&#25454;%203\2%20&#29702;&#36130;%20&#21333;&#20010;&#29992;&#25143;&#30340;&#29702;&#36130;&#20132;&#26131;.xls" TargetMode="External"/><Relationship Id="rId2" Type="http://schemas.microsoft.com/office/2011/relationships/chartColorStyle" Target="colors28.xml"/><Relationship Id="rId1" Type="http://schemas.microsoft.com/office/2011/relationships/chartStyle" Target="style28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30.xml.rels><?xml version="1.0" encoding="UTF-8" standalone="yes"?>
<Relationships xmlns="http://schemas.openxmlformats.org/package/2006/relationships"><Relationship Id="rId3" Type="http://schemas.openxmlformats.org/officeDocument/2006/relationships/oleObject" Target="file:///F:\Files\+++My%20work\&#39033;&#30446;12%20&#20250;&#21592;&#20215;&#20540;&#21464;&#29616;\1203%20&#20250;&#21592;&#20215;&#20540;&#21464;&#29616;&#22235;&#26399;\&#20250;&#21592;&#20998;&#26512;%20&#36807;&#31243;&#25968;&#25454;%203\2%20&#29702;&#36130;%20&#21333;&#20010;&#29992;&#25143;&#30340;&#29702;&#36130;&#20132;&#26131;.xls" TargetMode="External"/><Relationship Id="rId2" Type="http://schemas.microsoft.com/office/2011/relationships/chartColorStyle" Target="colors29.xml"/><Relationship Id="rId1" Type="http://schemas.microsoft.com/office/2011/relationships/chartStyle" Target="style29.xml"/></Relationships>
</file>

<file path=ppt/charts/_rels/chart31.xml.rels><?xml version="1.0" encoding="UTF-8" standalone="yes"?>
<Relationships xmlns="http://schemas.openxmlformats.org/package/2006/relationships"><Relationship Id="rId1" Type="http://schemas.openxmlformats.org/officeDocument/2006/relationships/oleObject" Target="../embeddings/oleObject2.bin"/></Relationships>
</file>

<file path=ppt/charts/_rels/chart3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17.xlsx"/></Relationships>
</file>

<file path=ppt/charts/_rels/chart3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18.xlsx"/></Relationships>
</file>

<file path=ppt/charts/_rels/chart34.xml.rels><?xml version="1.0" encoding="UTF-8" standalone="yes"?>
<Relationships xmlns="http://schemas.openxmlformats.org/package/2006/relationships"><Relationship Id="rId1" Type="http://schemas.openxmlformats.org/officeDocument/2006/relationships/oleObject" Target="file:///D:\&#39033;&#30446;&#23454;&#26045;\&#33829;&#38144;&#31867;&#39033;&#30446;\005&#20250;&#21592;&#39033;&#30446;\&#20114;&#32852;&#32593;&#36816;&#33829;&#20013;&#24515;&#20250;&#21592;&#27969;&#37327;&#21464;&#29616;&#39033;&#30446;\&#33829;&#38144;&#20998;&#26512;\5&#12289;&#20998;&#26512;&#25253;&#21578;\&#38646;&#38065;&#23453;&#12289;&#22522;&#37329;&#12289;&#23450;&#26399;&#29702;&#36130;&#23458;&#25143;&#20250;&#21592;&#30011;&#20687;\&#38646;&#38065;&#23453;&#12289;&#22522;&#37329;&#12289;&#23450;&#26399;&#29702;&#36130;&#23458;&#25143;&#20250;&#21592;&#30011;&#20687;\&#22522;&#37329;&#23458;&#25143;&#20250;&#21592;&#30011;&#20687;\&#22522;&#37329;&#23458;&#25143;&#20250;&#21592;&#30011;&#20687;&#32479;&#35745;&#25968;&#25454;.xlsx" TargetMode="External"/></Relationships>
</file>

<file path=ppt/charts/_rels/chart35.xml.rels><?xml version="1.0" encoding="UTF-8" standalone="yes"?>
<Relationships xmlns="http://schemas.openxmlformats.org/package/2006/relationships"><Relationship Id="rId1" Type="http://schemas.openxmlformats.org/officeDocument/2006/relationships/oleObject" Target="file:///D:\&#39033;&#30446;&#23454;&#26045;\&#33829;&#38144;&#31867;&#39033;&#30446;\005&#20250;&#21592;&#39033;&#30446;\&#20114;&#32852;&#32593;&#36816;&#33829;&#20013;&#24515;&#20250;&#21592;&#27969;&#37327;&#21464;&#29616;&#39033;&#30446;\&#33829;&#38144;&#20998;&#26512;\5&#12289;&#20998;&#26512;&#25253;&#21578;\&#38646;&#38065;&#23453;&#12289;&#22522;&#37329;&#12289;&#23450;&#26399;&#29702;&#36130;&#23458;&#25143;&#20250;&#21592;&#30011;&#20687;\&#38646;&#38065;&#23453;&#12289;&#22522;&#37329;&#12289;&#23450;&#26399;&#29702;&#36130;&#23458;&#25143;&#20250;&#21592;&#30011;&#20687;\&#23450;&#26399;&#29702;&#36130;&#23458;&#25143;&#20250;&#21592;&#30011;&#20687;\&#23450;&#26399;&#29702;&#36130;&#23458;&#25143;&#20250;&#21592;&#30011;&#20687;&#32479;&#35745;&#25968;&#25454;.xlsx" TargetMode="External"/></Relationships>
</file>

<file path=ppt/charts/_rels/chart36.xml.rels><?xml version="1.0" encoding="UTF-8" standalone="yes"?>
<Relationships xmlns="http://schemas.openxmlformats.org/package/2006/relationships"><Relationship Id="rId1" Type="http://schemas.openxmlformats.org/officeDocument/2006/relationships/oleObject" Target="file:///D:\&#39033;&#30446;&#23454;&#26045;\&#33829;&#38144;&#31867;&#39033;&#30446;\005&#20250;&#21592;&#39033;&#30446;\&#20114;&#32852;&#32593;&#36816;&#33829;&#20013;&#24515;&#20250;&#21592;&#27969;&#37327;&#21464;&#29616;&#39033;&#30446;\&#33829;&#38144;&#20998;&#26512;\5&#12289;&#20998;&#26512;&#25253;&#21578;\&#38646;&#38065;&#23453;&#12289;&#22522;&#37329;&#12289;&#23450;&#26399;&#29702;&#36130;&#23458;&#25143;&#20250;&#21592;&#30011;&#20687;\&#38646;&#38065;&#23453;&#12289;&#22522;&#37329;&#12289;&#23450;&#26399;&#29702;&#36130;&#23458;&#25143;&#20250;&#21592;&#30011;&#20687;\&#38646;&#38065;&#23453;&#23458;&#25143;&#20250;&#21592;&#30011;&#20687;\&#38646;&#38065;&#23453;&#23458;&#25143;&#20250;&#21592;&#30011;&#20687;&#32479;&#35745;&#25968;&#25454;.xlsx" TargetMode="External"/></Relationships>
</file>

<file path=ppt/charts/_rels/chart37.xml.rels><?xml version="1.0" encoding="UTF-8" standalone="yes"?>
<Relationships xmlns="http://schemas.openxmlformats.org/package/2006/relationships"><Relationship Id="rId1" Type="http://schemas.openxmlformats.org/officeDocument/2006/relationships/oleObject" Target="file:///D:\&#39033;&#30446;&#23454;&#26045;\&#33829;&#38144;&#31867;&#39033;&#30446;\005&#20250;&#21592;&#39033;&#30446;\&#20114;&#32852;&#32593;&#36816;&#33829;&#20013;&#24515;&#20250;&#21592;&#27969;&#37327;&#21464;&#29616;&#39033;&#30446;\&#33829;&#38144;&#20998;&#26512;\5&#12289;&#20998;&#26512;&#25253;&#21578;\&#38646;&#38065;&#23453;&#12289;&#22522;&#37329;&#12289;&#23450;&#26399;&#29702;&#36130;&#23458;&#25143;&#20250;&#21592;&#30011;&#20687;\&#38646;&#38065;&#23453;&#12289;&#22522;&#37329;&#12289;&#23450;&#26399;&#29702;&#36130;&#23458;&#25143;&#20250;&#21592;&#30011;&#20687;\&#22522;&#37329;&#23458;&#25143;&#20250;&#21592;&#30011;&#20687;\&#22522;&#37329;&#23458;&#25143;&#20250;&#21592;&#30011;&#20687;&#32479;&#35745;&#25968;&#25454;.xlsx" TargetMode="External"/></Relationships>
</file>

<file path=ppt/charts/_rels/chart38.xml.rels><?xml version="1.0" encoding="UTF-8" standalone="yes"?>
<Relationships xmlns="http://schemas.openxmlformats.org/package/2006/relationships"><Relationship Id="rId1" Type="http://schemas.openxmlformats.org/officeDocument/2006/relationships/oleObject" Target="file:///D:\&#39033;&#30446;&#23454;&#26045;\&#33829;&#38144;&#31867;&#39033;&#30446;\005&#20250;&#21592;&#39033;&#30446;\&#20114;&#32852;&#32593;&#36816;&#33829;&#20013;&#24515;&#20250;&#21592;&#27969;&#37327;&#21464;&#29616;&#39033;&#30446;\&#33829;&#38144;&#20998;&#26512;\5&#12289;&#20998;&#26512;&#25253;&#21578;\&#38646;&#38065;&#23453;&#12289;&#22522;&#37329;&#12289;&#23450;&#26399;&#29702;&#36130;&#23458;&#25143;&#20250;&#21592;&#30011;&#20687;\&#38646;&#38065;&#23453;&#12289;&#22522;&#37329;&#12289;&#23450;&#26399;&#29702;&#36130;&#23458;&#25143;&#20250;&#21592;&#30011;&#20687;\&#23450;&#26399;&#29702;&#36130;&#23458;&#25143;&#20250;&#21592;&#30011;&#20687;\&#23450;&#26399;&#29702;&#36130;&#23458;&#25143;&#20250;&#21592;&#30011;&#20687;&#32479;&#35745;&#25968;&#25454;.xlsx" TargetMode="External"/></Relationships>
</file>

<file path=ppt/charts/_rels/chart39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19.xlsx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D:\&#39033;&#30446;&#23454;&#26045;\&#33829;&#38144;&#31867;&#39033;&#30446;\005&#20250;&#21592;&#39033;&#30446;\&#20114;&#32852;&#32593;&#36816;&#33829;&#20013;&#24515;&#20250;&#21592;&#27969;&#37327;&#21464;&#29616;&#39033;&#30446;\&#33829;&#38144;&#20998;&#26512;\4&#12289;&#25968;&#25454;&#20998;&#26512;\&#20250;&#21592;&#30011;&#20687;&#20998;&#26512;&#25104;&#26524;v0.93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4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20.xlsx"/><Relationship Id="rId2" Type="http://schemas.microsoft.com/office/2011/relationships/chartColorStyle" Target="colors30.xml"/><Relationship Id="rId1" Type="http://schemas.microsoft.com/office/2011/relationships/chartStyle" Target="style30.xml"/></Relationships>
</file>

<file path=ppt/charts/_rels/chart41.xml.rels><?xml version="1.0" encoding="UTF-8" standalone="yes"?>
<Relationships xmlns="http://schemas.openxmlformats.org/package/2006/relationships"><Relationship Id="rId3" Type="http://schemas.openxmlformats.org/officeDocument/2006/relationships/oleObject" Target="file:///D:\&#39033;&#30446;&#23454;&#26045;\&#33829;&#38144;&#31867;&#39033;&#30446;\005&#20250;&#21592;&#39033;&#30446;\&#20114;&#32852;&#32593;&#36816;&#33829;&#20013;&#24515;&#20250;&#21592;&#27969;&#37327;&#21464;&#29616;&#39033;&#30446;\&#33829;&#38144;&#20998;&#26512;\4&#12289;&#25968;&#25454;&#20998;&#26512;\&#20250;&#21592;&#30011;&#20687;&#20998;&#26512;&#25104;&#26524;v0.93.xlsx" TargetMode="External"/><Relationship Id="rId2" Type="http://schemas.microsoft.com/office/2011/relationships/chartColorStyle" Target="colors31.xml"/><Relationship Id="rId1" Type="http://schemas.microsoft.com/office/2011/relationships/chartStyle" Target="style31.xml"/></Relationships>
</file>

<file path=ppt/charts/_rels/chart42.xml.rels><?xml version="1.0" encoding="UTF-8" standalone="yes"?>
<Relationships xmlns="http://schemas.openxmlformats.org/package/2006/relationships"><Relationship Id="rId3" Type="http://schemas.openxmlformats.org/officeDocument/2006/relationships/oleObject" Target="file:///D:\&#39033;&#30446;&#23454;&#26045;\&#33829;&#38144;&#31867;&#39033;&#30446;\005&#20250;&#21592;&#39033;&#30446;\&#20114;&#32852;&#32593;&#36816;&#33829;&#20013;&#24515;&#20250;&#21592;&#27969;&#37327;&#21464;&#29616;&#39033;&#30446;\&#33829;&#38144;&#20998;&#26512;\4&#12289;&#25968;&#25454;&#20998;&#26512;\&#20250;&#21592;&#30011;&#20687;&#20998;&#26512;&#25104;&#26524;v0.93.xlsx" TargetMode="External"/><Relationship Id="rId2" Type="http://schemas.microsoft.com/office/2011/relationships/chartColorStyle" Target="colors32.xml"/><Relationship Id="rId1" Type="http://schemas.microsoft.com/office/2011/relationships/chartStyle" Target="style32.xml"/></Relationships>
</file>

<file path=ppt/charts/_rels/chart43.xml.rels><?xml version="1.0" encoding="UTF-8" standalone="yes"?>
<Relationships xmlns="http://schemas.openxmlformats.org/package/2006/relationships"><Relationship Id="rId1" Type="http://schemas.openxmlformats.org/officeDocument/2006/relationships/oleObject" Target="../embeddings/oleObject3.bin"/></Relationships>
</file>

<file path=ppt/charts/_rels/chart44.xml.rels><?xml version="1.0" encoding="UTF-8" standalone="yes"?>
<Relationships xmlns="http://schemas.openxmlformats.org/package/2006/relationships"><Relationship Id="rId1" Type="http://schemas.openxmlformats.org/officeDocument/2006/relationships/oleObject" Target="../embeddings/oleObject4.bin"/></Relationships>
</file>

<file path=ppt/charts/_rels/chart45.xml.rels><?xml version="1.0" encoding="UTF-8" standalone="yes"?>
<Relationships xmlns="http://schemas.openxmlformats.org/package/2006/relationships"><Relationship Id="rId3" Type="http://schemas.openxmlformats.org/officeDocument/2006/relationships/oleObject" Target="file:///F:\Files\+++My%20work\&#39033;&#30446;12%20&#20250;&#21592;&#20215;&#20540;&#21464;&#29616;\1203%20&#20250;&#21592;&#20215;&#20540;&#21464;&#29616;&#22235;&#26399;\&#20250;&#21592;&#20998;&#26512;%20&#36807;&#31243;&#25968;&#25454;%203\3%20&#20648;&#20540;&#21345;%20&#26032;&#22686;&#25968;&#25454;&#23383;&#27573;.xlsx" TargetMode="External"/><Relationship Id="rId2" Type="http://schemas.microsoft.com/office/2011/relationships/chartColorStyle" Target="colors33.xml"/><Relationship Id="rId1" Type="http://schemas.microsoft.com/office/2011/relationships/chartStyle" Target="style33.xml"/></Relationships>
</file>

<file path=ppt/charts/_rels/chart46.xml.rels><?xml version="1.0" encoding="UTF-8" standalone="yes"?>
<Relationships xmlns="http://schemas.openxmlformats.org/package/2006/relationships"><Relationship Id="rId3" Type="http://schemas.openxmlformats.org/officeDocument/2006/relationships/oleObject" Target="file:///F:\Files\+++My%20work\&#39033;&#30446;12%20&#20250;&#21592;&#20215;&#20540;&#21464;&#29616;\1203%20&#20250;&#21592;&#20215;&#20540;&#21464;&#29616;&#22235;&#26399;\&#20250;&#21592;&#20998;&#26512;%20&#36807;&#31243;&#25968;&#25454;%203\3%20&#20648;&#20540;&#21345;%20&#26032;&#22686;&#25968;&#25454;&#23383;&#27573;.xlsx" TargetMode="External"/><Relationship Id="rId2" Type="http://schemas.microsoft.com/office/2011/relationships/chartColorStyle" Target="colors34.xml"/><Relationship Id="rId1" Type="http://schemas.microsoft.com/office/2011/relationships/chartStyle" Target="style34.xml"/></Relationships>
</file>

<file path=ppt/charts/_rels/chart47.xml.rels><?xml version="1.0" encoding="UTF-8" standalone="yes"?>
<Relationships xmlns="http://schemas.openxmlformats.org/package/2006/relationships"><Relationship Id="rId3" Type="http://schemas.openxmlformats.org/officeDocument/2006/relationships/oleObject" Target="file:///D:\&#39033;&#30446;&#23454;&#26045;\&#33829;&#38144;&#31867;&#39033;&#30446;\005&#20250;&#21592;&#39033;&#30446;\&#20114;&#32852;&#32593;&#36816;&#33829;&#20013;&#24515;&#20250;&#21592;&#27969;&#37327;&#21464;&#29616;&#39033;&#30446;\&#33829;&#38144;&#20998;&#26512;\4&#12289;&#25968;&#25454;&#20998;&#26512;\&#20250;&#21592;&#30011;&#20687;&#20998;&#26512;&#25104;&#26524;v0.93.xlsx" TargetMode="External"/><Relationship Id="rId2" Type="http://schemas.microsoft.com/office/2011/relationships/chartColorStyle" Target="colors35.xml"/><Relationship Id="rId1" Type="http://schemas.microsoft.com/office/2011/relationships/chartStyle" Target="style35.xml"/></Relationships>
</file>

<file path=ppt/charts/_rels/chart48.xml.rels><?xml version="1.0" encoding="UTF-8" standalone="yes"?>
<Relationships xmlns="http://schemas.openxmlformats.org/package/2006/relationships"><Relationship Id="rId3" Type="http://schemas.openxmlformats.org/officeDocument/2006/relationships/oleObject" Target="file:///D:\&#39033;&#30446;&#23454;&#26045;\&#33829;&#38144;&#31867;&#39033;&#30446;\005&#20250;&#21592;&#39033;&#30446;\&#20114;&#32852;&#32593;&#36816;&#33829;&#20013;&#24515;&#20250;&#21592;&#27969;&#37327;&#21464;&#29616;&#39033;&#30446;\&#33829;&#38144;&#20998;&#26512;\4&#12289;&#25968;&#25454;&#20998;&#26512;\&#20250;&#21592;&#30011;&#20687;&#20998;&#26512;&#25104;&#26524;v0.93.xlsx" TargetMode="External"/><Relationship Id="rId2" Type="http://schemas.microsoft.com/office/2011/relationships/chartColorStyle" Target="colors36.xml"/><Relationship Id="rId1" Type="http://schemas.microsoft.com/office/2011/relationships/chartStyle" Target="style36.xml"/></Relationships>
</file>

<file path=ppt/charts/_rels/chart49.xml.rels><?xml version="1.0" encoding="UTF-8" standalone="yes"?>
<Relationships xmlns="http://schemas.openxmlformats.org/package/2006/relationships"><Relationship Id="rId3" Type="http://schemas.openxmlformats.org/officeDocument/2006/relationships/oleObject" Target="file:///D:\&#39033;&#30446;&#23454;&#26045;\&#33829;&#38144;&#31867;&#39033;&#30446;\005&#20250;&#21592;&#39033;&#30446;\&#20114;&#32852;&#32593;&#36816;&#33829;&#20013;&#24515;&#20250;&#21592;&#27969;&#37327;&#21464;&#29616;&#39033;&#30446;\&#33829;&#38144;&#20998;&#26512;\4&#12289;&#25968;&#25454;&#20998;&#26512;\&#20250;&#21592;&#30011;&#20687;&#20998;&#26512;&#25104;&#26524;v0.93.xlsx" TargetMode="External"/><Relationship Id="rId2" Type="http://schemas.microsoft.com/office/2011/relationships/chartColorStyle" Target="colors37.xml"/><Relationship Id="rId1" Type="http://schemas.microsoft.com/office/2011/relationships/chartStyle" Target="style37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3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50.xml.rels><?xml version="1.0" encoding="UTF-8" standalone="yes"?>
<Relationships xmlns="http://schemas.openxmlformats.org/package/2006/relationships"><Relationship Id="rId3" Type="http://schemas.openxmlformats.org/officeDocument/2006/relationships/oleObject" Target="file:///D:\&#39033;&#30446;&#23454;&#26045;\&#33829;&#38144;&#31867;&#39033;&#30446;\005&#20250;&#21592;&#39033;&#30446;\&#20114;&#32852;&#32593;&#36816;&#33829;&#20013;&#24515;&#20250;&#21592;&#27969;&#37327;&#21464;&#29616;&#39033;&#30446;\&#33829;&#38144;&#20998;&#26512;\4&#12289;&#25968;&#25454;&#20998;&#26512;\&#20250;&#21592;&#30011;&#20687;&#20998;&#26512;&#25104;&#26524;v0.93.xlsx" TargetMode="External"/><Relationship Id="rId2" Type="http://schemas.microsoft.com/office/2011/relationships/chartColorStyle" Target="colors38.xml"/><Relationship Id="rId1" Type="http://schemas.microsoft.com/office/2011/relationships/chartStyle" Target="style38.xml"/></Relationships>
</file>

<file path=ppt/charts/_rels/chart51.xml.rels><?xml version="1.0" encoding="UTF-8" standalone="yes"?>
<Relationships xmlns="http://schemas.openxmlformats.org/package/2006/relationships"><Relationship Id="rId3" Type="http://schemas.openxmlformats.org/officeDocument/2006/relationships/oleObject" Target="file:///F:\Files\+++My%20work\&#39033;&#30446;12%20&#20250;&#21592;&#20215;&#20540;&#21464;&#29616;\1203%20&#20250;&#21592;&#20215;&#20540;&#21464;&#29616;&#22235;&#26399;\&#20250;&#21592;&#20998;&#26512;%20&#36807;&#31243;&#25968;&#25454;%203\3%20&#20648;&#20540;&#21345;%20SNC.xls" TargetMode="External"/><Relationship Id="rId2" Type="http://schemas.microsoft.com/office/2011/relationships/chartColorStyle" Target="colors39.xml"/><Relationship Id="rId1" Type="http://schemas.microsoft.com/office/2011/relationships/chartStyle" Target="style39.xml"/></Relationships>
</file>

<file path=ppt/charts/_rels/chart52.xml.rels><?xml version="1.0" encoding="UTF-8" standalone="yes"?>
<Relationships xmlns="http://schemas.openxmlformats.org/package/2006/relationships"><Relationship Id="rId3" Type="http://schemas.openxmlformats.org/officeDocument/2006/relationships/oleObject" Target="file:///F:\Files\+++My%20work\&#39033;&#30446;12%20&#20250;&#21592;&#20215;&#20540;&#21464;&#29616;\1203%20&#20250;&#21592;&#20215;&#20540;&#21464;&#29616;&#22235;&#26399;\&#20250;&#21592;&#20998;&#26512;%20&#36807;&#31243;&#25968;&#25454;%203\3%20&#20648;&#20540;&#21345;%20SNC.xls" TargetMode="External"/><Relationship Id="rId2" Type="http://schemas.microsoft.com/office/2011/relationships/chartColorStyle" Target="colors40.xml"/><Relationship Id="rId1" Type="http://schemas.microsoft.com/office/2011/relationships/chartStyle" Target="style40.xml"/></Relationships>
</file>

<file path=ppt/charts/_rels/chart53.xml.rels><?xml version="1.0" encoding="UTF-8" standalone="yes"?>
<Relationships xmlns="http://schemas.openxmlformats.org/package/2006/relationships"><Relationship Id="rId3" Type="http://schemas.openxmlformats.org/officeDocument/2006/relationships/oleObject" Target="file:///D:\&#39033;&#30446;&#23454;&#26045;\&#33829;&#38144;&#31867;&#39033;&#30446;\005&#20250;&#21592;&#39033;&#30446;\&#20114;&#32852;&#32593;&#36816;&#33829;&#20013;&#24515;&#20250;&#21592;&#27969;&#37327;&#21464;&#29616;&#39033;&#30446;\&#33829;&#38144;&#20998;&#26512;\4&#12289;&#25968;&#25454;&#20998;&#26512;\&#20250;&#21592;&#30011;&#20687;&#20998;&#26512;&#25104;&#26524;v0.93.xlsx" TargetMode="External"/><Relationship Id="rId2" Type="http://schemas.microsoft.com/office/2011/relationships/chartColorStyle" Target="colors41.xml"/><Relationship Id="rId1" Type="http://schemas.microsoft.com/office/2011/relationships/chartStyle" Target="style41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D:\&#39033;&#30446;&#23454;&#26045;\&#33829;&#38144;&#31867;&#39033;&#30446;\001&#20445;&#38505;&#20107;&#19994;&#37096;&#25903;&#25745;\&#20998;&#26512;&#32467;&#26524;\10&#26376;&#29305;&#24449;&#20998;&#26512;\&#25968;&#25454;&#20998;&#26512;&#25104;&#26524;\&#20250;&#21592;&#23458;&#25143;&#27934;&#23519;&#20998;&#26512;&#25104;&#26524;v0.2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4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5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6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0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r>
              <a:rPr lang="zh-CN" sz="1000"/>
              <a:t>近</a:t>
            </a:r>
            <a:r>
              <a:rPr lang="en-US" sz="1000" dirty="0"/>
              <a:t>1</a:t>
            </a:r>
            <a:r>
              <a:rPr lang="zh-CN" sz="1000"/>
              <a:t>年三端登录活跃用户数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xcc_member_analysis_temp_1!$Q$30</c:f>
              <c:strCache>
                <c:ptCount val="1"/>
                <c:pt idx="0">
                  <c:v>数量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xcc_member_analysis_temp_1!$P$31:$P$33</c:f>
              <c:strCache>
                <c:ptCount val="3"/>
                <c:pt idx="0">
                  <c:v>APP</c:v>
                </c:pt>
                <c:pt idx="1">
                  <c:v>PC</c:v>
                </c:pt>
                <c:pt idx="2">
                  <c:v>WAP</c:v>
                </c:pt>
              </c:strCache>
            </c:strRef>
          </c:cat>
          <c:val>
            <c:numRef>
              <c:f>xcc_member_analysis_temp_1!$Q$31:$Q$33</c:f>
              <c:numCache>
                <c:formatCode>General</c:formatCode>
                <c:ptCount val="3"/>
                <c:pt idx="0">
                  <c:v>6079460</c:v>
                </c:pt>
                <c:pt idx="1">
                  <c:v>4884015</c:v>
                </c:pt>
                <c:pt idx="2">
                  <c:v>20190190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18867344"/>
        <c:axId val="318867904"/>
      </c:barChart>
      <c:catAx>
        <c:axId val="3188673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318867904"/>
        <c:crosses val="autoZero"/>
        <c:auto val="1"/>
        <c:lblAlgn val="ctr"/>
        <c:lblOffset val="100"/>
        <c:noMultiLvlLbl val="0"/>
      </c:catAx>
      <c:valAx>
        <c:axId val="318867904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31886734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>
        <a:lumMod val="95000"/>
      </a:schemeClr>
    </a:solidFill>
    <a:ln>
      <a:noFill/>
    </a:ln>
    <a:effectLst/>
  </c:spPr>
  <c:txPr>
    <a:bodyPr/>
    <a:lstStyle/>
    <a:p>
      <a:pPr>
        <a:defRPr>
          <a:latin typeface="微软雅黑" panose="020B0503020204020204" pitchFamily="34" charset="-122"/>
          <a:ea typeface="微软雅黑" panose="020B0503020204020204" pitchFamily="34" charset="-122"/>
        </a:defRPr>
      </a:pPr>
      <a:endParaRPr lang="zh-CN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r>
              <a:rPr lang="zh-CN" sz="1200"/>
              <a:t>首单赠险用户的去向</a:t>
            </a:r>
            <a:endParaRPr lang="en-US" sz="1200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defRPr>
          </a:pPr>
          <a:endParaRPr lang="zh-CN"/>
        </a:p>
      </c:txPr>
    </c:title>
    <c:autoTitleDeleted val="0"/>
    <c:plotArea>
      <c:layout>
        <c:manualLayout>
          <c:layoutTarget val="inner"/>
          <c:xMode val="edge"/>
          <c:yMode val="edge"/>
          <c:x val="0.26426230418842345"/>
          <c:y val="0.27941984276403692"/>
          <c:w val="0.42506278542150294"/>
          <c:h val="0.53330603605991223"/>
        </c:manualLayout>
      </c:layout>
      <c:pieChart>
        <c:varyColors val="1"/>
        <c:ser>
          <c:idx val="0"/>
          <c:order val="0"/>
          <c:tx>
            <c:strRef>
              <c:f>ins_xcc_member_analysis_ins_fre!$J$13</c:f>
              <c:strCache>
                <c:ptCount val="1"/>
                <c:pt idx="0">
                  <c:v>pct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dLbl>
              <c:idx val="0"/>
              <c:layout/>
              <c:tx>
                <c:rich>
                  <a:bodyPr/>
                  <a:lstStyle/>
                  <a:p>
                    <a:fld id="{7A21382E-A0FF-4ECD-A8F0-7E691AF8C822}" type="VALUE">
                      <a:rPr lang="en-US" altLang="zh-CN">
                        <a:solidFill>
                          <a:srgbClr val="C00000"/>
                        </a:solidFill>
                      </a:rPr>
                      <a:pPr/>
                      <a:t>[值]</a:t>
                    </a:fld>
                    <a:endParaRPr lang="zh-CN" alt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ins_xcc_member_analysis_ins_fre!$I$14:$I$15</c:f>
              <c:strCache>
                <c:ptCount val="2"/>
                <c:pt idx="0">
                  <c:v>再次购买</c:v>
                </c:pt>
                <c:pt idx="1">
                  <c:v>直接流失</c:v>
                </c:pt>
              </c:strCache>
            </c:strRef>
          </c:cat>
          <c:val>
            <c:numRef>
              <c:f>ins_xcc_member_analysis_ins_fre!$J$14:$J$15</c:f>
              <c:numCache>
                <c:formatCode>0.00%</c:formatCode>
                <c:ptCount val="2"/>
                <c:pt idx="0">
                  <c:v>0.15803778292639459</c:v>
                </c:pt>
                <c:pt idx="1">
                  <c:v>0.84196221707360541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solidFill>
      <a:schemeClr val="bg1">
        <a:lumMod val="95000"/>
      </a:schemeClr>
    </a:solidFill>
    <a:ln>
      <a:noFill/>
    </a:ln>
    <a:effectLst/>
  </c:spPr>
  <c:txPr>
    <a:bodyPr/>
    <a:lstStyle/>
    <a:p>
      <a:pPr>
        <a:defRPr>
          <a:latin typeface="微软雅黑" panose="020B0503020204020204" pitchFamily="34" charset="-122"/>
          <a:ea typeface="微软雅黑" panose="020B0503020204020204" pitchFamily="34" charset="-122"/>
        </a:defRPr>
      </a:pPr>
      <a:endParaRPr lang="zh-CN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0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r>
              <a:rPr lang="zh-CN" sz="1000" dirty="0"/>
              <a:t>首单赠险用户</a:t>
            </a:r>
            <a:r>
              <a:rPr lang="zh-CN" sz="1000" dirty="0" smtClean="0"/>
              <a:t>的</a:t>
            </a:r>
            <a:r>
              <a:rPr lang="zh-CN" altLang="en-US" sz="1000" dirty="0" smtClean="0"/>
              <a:t>再次购买产品</a:t>
            </a:r>
            <a:r>
              <a:rPr lang="zh-CN" sz="1000" dirty="0" smtClean="0"/>
              <a:t>分布</a:t>
            </a:r>
            <a:endParaRPr lang="zh-CN" sz="1000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900" b="0" i="0" u="none" strike="noStrike" kern="1200" baseline="0">
                      <a:solidFill>
                        <a:srgbClr val="C0000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defRPr>
                  </a:pPr>
                  <a:endParaRPr lang="zh-CN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900" b="0" i="0" u="none" strike="noStrike" kern="1200" baseline="0">
                      <a:solidFill>
                        <a:srgbClr val="C0000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defRPr>
                  </a:pPr>
                  <a:endParaRPr lang="zh-CN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Sheet1!$H$70:$H$72</c:f>
              <c:strCache>
                <c:ptCount val="3"/>
                <c:pt idx="0">
                  <c:v>赠险</c:v>
                </c:pt>
                <c:pt idx="1">
                  <c:v>账户安全</c:v>
                </c:pt>
                <c:pt idx="2">
                  <c:v>其他</c:v>
                </c:pt>
              </c:strCache>
            </c:strRef>
          </c:cat>
          <c:val>
            <c:numRef>
              <c:f>Sheet1!$I$70:$I$72</c:f>
              <c:numCache>
                <c:formatCode>0.00%</c:formatCode>
                <c:ptCount val="3"/>
                <c:pt idx="0">
                  <c:v>0.61347617705102908</c:v>
                </c:pt>
                <c:pt idx="1">
                  <c:v>0.25007048209754723</c:v>
                </c:pt>
                <c:pt idx="2">
                  <c:v>0.13645334085142369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21478080"/>
        <c:axId val="321478640"/>
      </c:barChart>
      <c:catAx>
        <c:axId val="3214780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321478640"/>
        <c:crosses val="autoZero"/>
        <c:auto val="1"/>
        <c:lblAlgn val="ctr"/>
        <c:lblOffset val="100"/>
        <c:noMultiLvlLbl val="0"/>
      </c:catAx>
      <c:valAx>
        <c:axId val="321478640"/>
        <c:scaling>
          <c:orientation val="minMax"/>
        </c:scaling>
        <c:delete val="0"/>
        <c:axPos val="l"/>
        <c:numFmt formatCode="0%" sourceLinked="0"/>
        <c:majorTickMark val="out"/>
        <c:minorTickMark val="none"/>
        <c:tickLblPos val="nextTo"/>
        <c:spPr>
          <a:noFill/>
          <a:ln>
            <a:solidFill>
              <a:schemeClr val="tx1">
                <a:lumMod val="15000"/>
                <a:lumOff val="85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32147808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>
        <a:lumMod val="95000"/>
      </a:schemeClr>
    </a:solidFill>
    <a:ln>
      <a:noFill/>
    </a:ln>
    <a:effectLst/>
  </c:spPr>
  <c:txPr>
    <a:bodyPr/>
    <a:lstStyle/>
    <a:p>
      <a:pPr>
        <a:defRPr>
          <a:latin typeface="微软雅黑" panose="020B0503020204020204" pitchFamily="34" charset="-122"/>
          <a:ea typeface="微软雅黑" panose="020B0503020204020204" pitchFamily="34" charset="-122"/>
        </a:defRPr>
      </a:pPr>
      <a:endParaRPr lang="zh-CN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0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r>
              <a:rPr lang="zh-CN" altLang="en-US" sz="1000" dirty="0" smtClean="0"/>
              <a:t>大促贡献分析</a:t>
            </a:r>
            <a:endParaRPr lang="zh-CN" altLang="en-US" sz="1000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defRPr>
          </a:pPr>
          <a:endParaRPr lang="zh-CN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'1.2.1保险会员画像分析'!$C$449</c:f>
              <c:strCache>
                <c:ptCount val="1"/>
                <c:pt idx="0">
                  <c:v>用户数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1"/>
            <c:showBubbleSize val="0"/>
            <c:separator>; </c:separator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'1.2.1保险会员画像分析'!$B$450:$B$452</c:f>
              <c:strCache>
                <c:ptCount val="3"/>
                <c:pt idx="0">
                  <c:v>大促</c:v>
                </c:pt>
                <c:pt idx="1">
                  <c:v>节假日</c:v>
                </c:pt>
                <c:pt idx="2">
                  <c:v>日常</c:v>
                </c:pt>
              </c:strCache>
            </c:strRef>
          </c:cat>
          <c:val>
            <c:numRef>
              <c:f>'1.2.1保险会员画像分析'!$C$450:$C$452</c:f>
              <c:numCache>
                <c:formatCode>General</c:formatCode>
                <c:ptCount val="3"/>
                <c:pt idx="0">
                  <c:v>49314</c:v>
                </c:pt>
                <c:pt idx="1">
                  <c:v>62116</c:v>
                </c:pt>
                <c:pt idx="2">
                  <c:v>143893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solidFill>
      <a:schemeClr val="bg1">
        <a:lumMod val="95000"/>
      </a:schemeClr>
    </a:solidFill>
    <a:ln>
      <a:noFill/>
    </a:ln>
    <a:effectLst/>
  </c:spPr>
  <c:txPr>
    <a:bodyPr/>
    <a:lstStyle/>
    <a:p>
      <a:pPr>
        <a:defRPr>
          <a:latin typeface="微软雅黑" panose="020B0503020204020204" pitchFamily="34" charset="-122"/>
          <a:ea typeface="微软雅黑" panose="020B0503020204020204" pitchFamily="34" charset="-122"/>
        </a:defRPr>
      </a:pPr>
      <a:endParaRPr lang="zh-CN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0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r>
              <a:rPr lang="zh-CN" altLang="en-US" dirty="0" smtClean="0"/>
              <a:t>单个用户持有保单量</a:t>
            </a:r>
            <a:endParaRPr lang="zh-CN" altLang="en-US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defRPr>
          </a:pPr>
          <a:endParaRPr lang="zh-CN"/>
        </a:p>
      </c:txPr>
    </c:title>
    <c:autoTitleDeleted val="0"/>
    <c:plotArea>
      <c:layout>
        <c:manualLayout>
          <c:layoutTarget val="inner"/>
          <c:xMode val="edge"/>
          <c:yMode val="edge"/>
          <c:x val="0.33464064994956988"/>
          <c:y val="0.24711942865660755"/>
          <c:w val="0.41025806500802742"/>
          <c:h val="0.64350663245759065"/>
        </c:manualLayout>
      </c:layout>
      <c:pieChart>
        <c:varyColors val="1"/>
        <c:ser>
          <c:idx val="0"/>
          <c:order val="0"/>
          <c:tx>
            <c:strRef>
              <c:f>'1.2.1保险会员画像分析'!$C$468</c:f>
              <c:strCache>
                <c:ptCount val="1"/>
                <c:pt idx="0">
                  <c:v>用户数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1"/>
            <c:showBubbleSize val="0"/>
            <c:separator>; </c:separator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'1.2.1保险会员画像分析'!$B$469:$B$472</c:f>
              <c:strCach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3+</c:v>
                </c:pt>
              </c:strCache>
            </c:strRef>
          </c:cat>
          <c:val>
            <c:numRef>
              <c:f>'1.2.1保险会员画像分析'!$C$469:$C$472</c:f>
              <c:numCache>
                <c:formatCode>General</c:formatCode>
                <c:ptCount val="4"/>
                <c:pt idx="0">
                  <c:v>203467</c:v>
                </c:pt>
                <c:pt idx="1">
                  <c:v>38309</c:v>
                </c:pt>
                <c:pt idx="2">
                  <c:v>7333</c:v>
                </c:pt>
                <c:pt idx="3">
                  <c:v>6214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40891752768210937"/>
          <c:y val="0.89823255480207698"/>
          <c:w val="0.29282775770012481"/>
          <c:h val="9.63430828060952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solidFill>
      <a:schemeClr val="bg1">
        <a:lumMod val="95000"/>
      </a:schemeClr>
    </a:solidFill>
    <a:ln>
      <a:noFill/>
    </a:ln>
    <a:effectLst/>
  </c:spPr>
  <c:txPr>
    <a:bodyPr/>
    <a:lstStyle/>
    <a:p>
      <a:pPr>
        <a:defRPr>
          <a:latin typeface="微软雅黑" panose="020B0503020204020204" pitchFamily="34" charset="-122"/>
          <a:ea typeface="微软雅黑" panose="020B0503020204020204" pitchFamily="34" charset="-122"/>
        </a:defRPr>
      </a:pPr>
      <a:endParaRPr lang="zh-CN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r>
              <a:rPr lang="zh-CN" altLang="en-US" sz="1100" dirty="0" smtClean="0"/>
              <a:t>会员</a:t>
            </a:r>
            <a:r>
              <a:rPr lang="zh-CN" sz="1100" dirty="0" smtClean="0"/>
              <a:t>用户</a:t>
            </a:r>
            <a:r>
              <a:rPr lang="zh-CN" sz="1100" dirty="0"/>
              <a:t>在保险上的花费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defRPr>
          </a:pPr>
          <a:endParaRPr lang="zh-CN"/>
        </a:p>
      </c:txPr>
    </c:title>
    <c:autoTitleDeleted val="0"/>
    <c:plotArea>
      <c:layout>
        <c:manualLayout>
          <c:layoutTarget val="inner"/>
          <c:xMode val="edge"/>
          <c:yMode val="edge"/>
          <c:x val="0.10851637929281684"/>
          <c:y val="0.23970289917656898"/>
          <c:w val="0.85835607511905654"/>
          <c:h val="0.4510614304682820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'DbVisualizer Personal'!$H$18</c:f>
              <c:strCache>
                <c:ptCount val="1"/>
                <c:pt idx="0">
                  <c:v>占比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'DbVisualizer Personal'!$F$19:$F$26</c:f>
              <c:strCache>
                <c:ptCount val="8"/>
                <c:pt idx="0">
                  <c:v>0(赠险)</c:v>
                </c:pt>
                <c:pt idx="1">
                  <c:v>(0, 1]</c:v>
                </c:pt>
                <c:pt idx="2">
                  <c:v>(1, 1.99]</c:v>
                </c:pt>
                <c:pt idx="3">
                  <c:v>(1.99, 10]</c:v>
                </c:pt>
                <c:pt idx="4">
                  <c:v>(10, 50]</c:v>
                </c:pt>
                <c:pt idx="5">
                  <c:v>(50, 100]</c:v>
                </c:pt>
                <c:pt idx="6">
                  <c:v>(100, 200]</c:v>
                </c:pt>
                <c:pt idx="7">
                  <c:v>(200, 200+]</c:v>
                </c:pt>
              </c:strCache>
            </c:strRef>
          </c:cat>
          <c:val>
            <c:numRef>
              <c:f>'DbVisualizer Personal'!$H$19:$H$26</c:f>
              <c:numCache>
                <c:formatCode>0.00%</c:formatCode>
                <c:ptCount val="8"/>
                <c:pt idx="0">
                  <c:v>8.1069860529603674E-2</c:v>
                </c:pt>
                <c:pt idx="1">
                  <c:v>1.3790375328505461E-2</c:v>
                </c:pt>
                <c:pt idx="2">
                  <c:v>0.65651351425449334</c:v>
                </c:pt>
                <c:pt idx="3">
                  <c:v>0.15872443923970814</c:v>
                </c:pt>
                <c:pt idx="4">
                  <c:v>4.6897459296655605E-2</c:v>
                </c:pt>
                <c:pt idx="5">
                  <c:v>1.0320261002729876E-2</c:v>
                </c:pt>
                <c:pt idx="6">
                  <c:v>5.2795870328955869E-3</c:v>
                </c:pt>
                <c:pt idx="7">
                  <c:v>2.7404503315408325E-2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21480880"/>
        <c:axId val="321481440"/>
      </c:barChart>
      <c:catAx>
        <c:axId val="3214808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7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321481440"/>
        <c:crosses val="autoZero"/>
        <c:auto val="1"/>
        <c:lblAlgn val="ctr"/>
        <c:lblOffset val="100"/>
        <c:noMultiLvlLbl val="0"/>
      </c:catAx>
      <c:valAx>
        <c:axId val="321481440"/>
        <c:scaling>
          <c:orientation val="minMax"/>
        </c:scaling>
        <c:delete val="0"/>
        <c:axPos val="l"/>
        <c:numFmt formatCode="0%" sourceLinked="0"/>
        <c:majorTickMark val="out"/>
        <c:minorTickMark val="none"/>
        <c:tickLblPos val="nextTo"/>
        <c:spPr>
          <a:noFill/>
          <a:ln>
            <a:solidFill>
              <a:schemeClr val="bg1">
                <a:lumMod val="75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32148088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>
        <a:lumMod val="95000"/>
      </a:schemeClr>
    </a:solidFill>
    <a:ln>
      <a:noFill/>
    </a:ln>
    <a:effectLst/>
  </c:spPr>
  <c:txPr>
    <a:bodyPr/>
    <a:lstStyle/>
    <a:p>
      <a:pPr>
        <a:defRPr>
          <a:latin typeface="微软雅黑" panose="020B0503020204020204" pitchFamily="34" charset="-122"/>
          <a:ea typeface="微软雅黑" panose="020B0503020204020204" pitchFamily="34" charset="-122"/>
        </a:defRPr>
      </a:pPr>
      <a:endParaRPr lang="zh-CN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96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r>
              <a:rPr lang="zh-CN"/>
              <a:t>会员首单购买价格分布分析</a:t>
            </a:r>
          </a:p>
        </c:rich>
      </c:tx>
      <c:layout/>
      <c:overlay val="0"/>
      <c:spPr>
        <a:solidFill>
          <a:schemeClr val="bg1">
            <a:lumMod val="95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6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defRPr>
          </a:pPr>
          <a:endParaRPr lang="zh-CN"/>
        </a:p>
      </c:txPr>
    </c:title>
    <c:autoTitleDeleted val="0"/>
    <c:plotArea>
      <c:layout>
        <c:manualLayout>
          <c:layoutTarget val="inner"/>
          <c:xMode val="edge"/>
          <c:yMode val="edge"/>
          <c:x val="0.11676561589898286"/>
          <c:y val="0.22101634769985326"/>
          <c:w val="0.78798611535732199"/>
          <c:h val="0.5155986870070707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'1.2.1保险会员画像分析'!$C$354</c:f>
              <c:strCache>
                <c:ptCount val="1"/>
                <c:pt idx="0">
                  <c:v>用户数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'1.2.1保险会员画像分析'!$B$355:$B$362</c:f>
              <c:strCache>
                <c:ptCount val="8"/>
                <c:pt idx="0">
                  <c:v>赠险</c:v>
                </c:pt>
                <c:pt idx="1">
                  <c:v>(0, 1]</c:v>
                </c:pt>
                <c:pt idx="2">
                  <c:v>(1, 1.99]</c:v>
                </c:pt>
                <c:pt idx="3">
                  <c:v>(1.99, 10]</c:v>
                </c:pt>
                <c:pt idx="4">
                  <c:v>(10, 50]</c:v>
                </c:pt>
                <c:pt idx="5">
                  <c:v>(50, 100]</c:v>
                </c:pt>
                <c:pt idx="6">
                  <c:v>(100, 200]</c:v>
                </c:pt>
                <c:pt idx="7">
                  <c:v>200+</c:v>
                </c:pt>
              </c:strCache>
            </c:strRef>
          </c:cat>
          <c:val>
            <c:numRef>
              <c:f>'1.2.1保险会员画像分析'!$C$355:$C$362</c:f>
              <c:numCache>
                <c:formatCode>General</c:formatCode>
                <c:ptCount val="8"/>
                <c:pt idx="0">
                  <c:v>22444</c:v>
                </c:pt>
                <c:pt idx="1">
                  <c:v>4395</c:v>
                </c:pt>
                <c:pt idx="2">
                  <c:v>200955</c:v>
                </c:pt>
                <c:pt idx="3">
                  <c:v>9788</c:v>
                </c:pt>
                <c:pt idx="4">
                  <c:v>10007</c:v>
                </c:pt>
                <c:pt idx="5">
                  <c:v>2032</c:v>
                </c:pt>
                <c:pt idx="6">
                  <c:v>814</c:v>
                </c:pt>
                <c:pt idx="7">
                  <c:v>4888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21971296"/>
        <c:axId val="321971856"/>
      </c:barChart>
      <c:lineChart>
        <c:grouping val="standard"/>
        <c:varyColors val="0"/>
        <c:ser>
          <c:idx val="1"/>
          <c:order val="1"/>
          <c:tx>
            <c:strRef>
              <c:f>'1.2.1保险会员画像分析'!$D$354</c:f>
              <c:strCache>
                <c:ptCount val="1"/>
                <c:pt idx="0">
                  <c:v>占比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dLbls>
            <c:dLbl>
              <c:idx val="3"/>
              <c:layout>
                <c:manualLayout>
                  <c:x val="-5.97264513676194E-2"/>
                  <c:y val="-7.0291432707813378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4"/>
              <c:layout>
                <c:manualLayout>
                  <c:x val="-5.343945648681736E-2"/>
                  <c:y val="-4.0166532975893357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5"/>
              <c:layout>
                <c:manualLayout>
                  <c:x val="-6.2869948808020423E-2"/>
                  <c:y val="-5.5228982841853368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6"/>
              <c:layout>
                <c:manualLayout>
                  <c:x val="-3.1434974404010211E-3"/>
                  <c:y val="-6.024979946384004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7"/>
              <c:layout>
                <c:manualLayout>
                  <c:x val="-1.2573989761604084E-2"/>
                  <c:y val="-5.020816621986679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7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'1.2.1保险会员画像分析'!$B$355:$B$362</c:f>
              <c:strCache>
                <c:ptCount val="8"/>
                <c:pt idx="0">
                  <c:v>赠险</c:v>
                </c:pt>
                <c:pt idx="1">
                  <c:v>(0, 1]</c:v>
                </c:pt>
                <c:pt idx="2">
                  <c:v>(1, 1.99]</c:v>
                </c:pt>
                <c:pt idx="3">
                  <c:v>(1.99, 10]</c:v>
                </c:pt>
                <c:pt idx="4">
                  <c:v>(10, 50]</c:v>
                </c:pt>
                <c:pt idx="5">
                  <c:v>(50, 100]</c:v>
                </c:pt>
                <c:pt idx="6">
                  <c:v>(100, 200]</c:v>
                </c:pt>
                <c:pt idx="7">
                  <c:v>200+</c:v>
                </c:pt>
              </c:strCache>
            </c:strRef>
          </c:cat>
          <c:val>
            <c:numRef>
              <c:f>'1.2.1保险会员画像分析'!$D$355:$D$362</c:f>
              <c:numCache>
                <c:formatCode>0.0%</c:formatCode>
                <c:ptCount val="8"/>
                <c:pt idx="0">
                  <c:v>8.7904340776193288E-2</c:v>
                </c:pt>
                <c:pt idx="1">
                  <c:v>1.7213490363187024E-2</c:v>
                </c:pt>
                <c:pt idx="2">
                  <c:v>0.78706187848333287</c:v>
                </c:pt>
                <c:pt idx="3">
                  <c:v>3.8335755102360543E-2</c:v>
                </c:pt>
                <c:pt idx="4">
                  <c:v>3.9193492164826517E-2</c:v>
                </c:pt>
                <c:pt idx="5">
                  <c:v>7.9585466252550686E-3</c:v>
                </c:pt>
                <c:pt idx="6">
                  <c:v>3.1881185792114303E-3</c:v>
                </c:pt>
                <c:pt idx="7">
                  <c:v>1.9144377905633257E-2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21972976"/>
        <c:axId val="321972416"/>
      </c:lineChart>
      <c:catAx>
        <c:axId val="3219712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7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321971856"/>
        <c:crosses val="autoZero"/>
        <c:auto val="1"/>
        <c:lblAlgn val="ctr"/>
        <c:lblOffset val="100"/>
        <c:noMultiLvlLbl val="0"/>
      </c:catAx>
      <c:valAx>
        <c:axId val="3219718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321971296"/>
        <c:crosses val="autoZero"/>
        <c:crossBetween val="between"/>
      </c:valAx>
      <c:valAx>
        <c:axId val="321972416"/>
        <c:scaling>
          <c:orientation val="minMax"/>
        </c:scaling>
        <c:delete val="0"/>
        <c:axPos val="r"/>
        <c:numFmt formatCode="0%" sourceLinked="0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321972976"/>
        <c:crosses val="max"/>
        <c:crossBetween val="between"/>
      </c:valAx>
      <c:catAx>
        <c:axId val="321972976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321972416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2459284282562301"/>
          <c:y val="0.91082436669514433"/>
          <c:w val="0.35081431434875399"/>
          <c:h val="8.917563330485568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solidFill>
      <a:schemeClr val="bg1">
        <a:lumMod val="95000"/>
      </a:schemeClr>
    </a:solidFill>
    <a:ln>
      <a:noFill/>
    </a:ln>
    <a:effectLst/>
  </c:spPr>
  <c:txPr>
    <a:bodyPr/>
    <a:lstStyle/>
    <a:p>
      <a:pPr>
        <a:defRPr sz="800">
          <a:latin typeface="微软雅黑" panose="020B0503020204020204" pitchFamily="34" charset="-122"/>
          <a:ea typeface="微软雅黑" panose="020B0503020204020204" pitchFamily="34" charset="-122"/>
        </a:defRPr>
      </a:pPr>
      <a:endParaRPr lang="zh-CN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0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r>
              <a:rPr lang="zh-CN" altLang="en-US" sz="1000" dirty="0" smtClean="0"/>
              <a:t>延保用户转化率</a:t>
            </a:r>
            <a:endParaRPr lang="zh-CN" altLang="en-US" sz="1000" dirty="0"/>
          </a:p>
        </c:rich>
      </c:tx>
      <c:layout>
        <c:manualLayout>
          <c:xMode val="edge"/>
          <c:yMode val="edge"/>
          <c:x val="0.33719757633767183"/>
          <c:y val="1.763692923008554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Sheet1!$J$37</c:f>
              <c:strCache>
                <c:ptCount val="1"/>
                <c:pt idx="0">
                  <c:v>转化率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Sheet1!$I$38:$I$39</c:f>
              <c:strCache>
                <c:ptCount val="2"/>
                <c:pt idx="0">
                  <c:v>延保金融实名会员</c:v>
                </c:pt>
                <c:pt idx="1">
                  <c:v>全量保险会员</c:v>
                </c:pt>
              </c:strCache>
            </c:strRef>
          </c:cat>
          <c:val>
            <c:numRef>
              <c:f>Sheet1!$J$38:$J$39</c:f>
              <c:numCache>
                <c:formatCode>0.00%</c:formatCode>
                <c:ptCount val="2"/>
                <c:pt idx="0">
                  <c:v>1.8200000000000001E-2</c:v>
                </c:pt>
                <c:pt idx="1">
                  <c:v>5.5999999999999999E-3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34092656"/>
        <c:axId val="334093216"/>
      </c:barChart>
      <c:catAx>
        <c:axId val="3340926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334093216"/>
        <c:crosses val="autoZero"/>
        <c:auto val="1"/>
        <c:lblAlgn val="ctr"/>
        <c:lblOffset val="100"/>
        <c:noMultiLvlLbl val="0"/>
      </c:catAx>
      <c:valAx>
        <c:axId val="334093216"/>
        <c:scaling>
          <c:orientation val="minMax"/>
        </c:scaling>
        <c:delete val="0"/>
        <c:axPos val="l"/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33409265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>
        <a:lumMod val="95000"/>
      </a:schemeClr>
    </a:solidFill>
    <a:ln>
      <a:noFill/>
    </a:ln>
    <a:effectLst/>
  </c:spPr>
  <c:txPr>
    <a:bodyPr/>
    <a:lstStyle/>
    <a:p>
      <a:pPr>
        <a:defRPr>
          <a:latin typeface="微软雅黑" panose="020B0503020204020204" pitchFamily="34" charset="-122"/>
          <a:ea typeface="微软雅黑" panose="020B0503020204020204" pitchFamily="34" charset="-122"/>
        </a:defRPr>
      </a:pPr>
      <a:endParaRPr lang="zh-CN"/>
    </a:p>
  </c:txPr>
  <c:externalData r:id="rId3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0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r>
              <a:rPr lang="zh-CN" sz="1000" dirty="0"/>
              <a:t>延保</a:t>
            </a:r>
            <a:r>
              <a:rPr lang="zh-CN" sz="1000" dirty="0" smtClean="0"/>
              <a:t>品类</a:t>
            </a:r>
            <a:r>
              <a:rPr lang="zh-CN" altLang="en-US" sz="1000" dirty="0" smtClean="0"/>
              <a:t>单数（万）</a:t>
            </a:r>
            <a:r>
              <a:rPr lang="zh-CN" sz="1000" dirty="0" smtClean="0"/>
              <a:t>及</a:t>
            </a:r>
            <a:r>
              <a:rPr lang="zh-CN" sz="1000" dirty="0"/>
              <a:t>分布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defRPr>
          </a:pPr>
          <a:endParaRPr lang="zh-CN"/>
        </a:p>
      </c:txPr>
    </c:title>
    <c:autoTitleDeleted val="0"/>
    <c:plotArea>
      <c:layout>
        <c:manualLayout>
          <c:layoutTarget val="inner"/>
          <c:xMode val="edge"/>
          <c:yMode val="edge"/>
          <c:x val="0.10143136269883056"/>
          <c:y val="0.21923863298343194"/>
          <c:w val="0.78668916014162682"/>
          <c:h val="0.5259110994835699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Sheet1!$B$13</c:f>
              <c:strCache>
                <c:ptCount val="1"/>
                <c:pt idx="0">
                  <c:v>会员数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Sheet1!$A$14:$A$21</c:f>
              <c:strCache>
                <c:ptCount val="8"/>
                <c:pt idx="0">
                  <c:v>冰洗</c:v>
                </c:pt>
                <c:pt idx="1">
                  <c:v>黑电</c:v>
                </c:pt>
                <c:pt idx="2">
                  <c:v>厨卫</c:v>
                </c:pt>
                <c:pt idx="3">
                  <c:v>通讯</c:v>
                </c:pt>
                <c:pt idx="4">
                  <c:v>空调</c:v>
                </c:pt>
                <c:pt idx="5">
                  <c:v>电脑</c:v>
                </c:pt>
                <c:pt idx="6">
                  <c:v>生活电器</c:v>
                </c:pt>
                <c:pt idx="7">
                  <c:v>数码</c:v>
                </c:pt>
              </c:strCache>
            </c:strRef>
          </c:cat>
          <c:val>
            <c:numRef>
              <c:f>Sheet1!$B$14:$B$21</c:f>
              <c:numCache>
                <c:formatCode>General</c:formatCode>
                <c:ptCount val="8"/>
                <c:pt idx="0">
                  <c:v>308</c:v>
                </c:pt>
                <c:pt idx="1">
                  <c:v>172</c:v>
                </c:pt>
                <c:pt idx="2">
                  <c:v>169</c:v>
                </c:pt>
                <c:pt idx="3">
                  <c:v>157</c:v>
                </c:pt>
                <c:pt idx="4">
                  <c:v>49</c:v>
                </c:pt>
                <c:pt idx="5">
                  <c:v>41</c:v>
                </c:pt>
                <c:pt idx="6">
                  <c:v>21</c:v>
                </c:pt>
                <c:pt idx="7">
                  <c:v>19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21975776"/>
        <c:axId val="321976336"/>
      </c:barChart>
      <c:lineChart>
        <c:grouping val="standard"/>
        <c:varyColors val="0"/>
        <c:ser>
          <c:idx val="1"/>
          <c:order val="1"/>
          <c:tx>
            <c:strRef>
              <c:f>Sheet1!$C$13</c:f>
              <c:strCache>
                <c:ptCount val="1"/>
                <c:pt idx="0">
                  <c:v>占比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strRef>
              <c:f>Sheet1!$A$14:$A$21</c:f>
              <c:strCache>
                <c:ptCount val="8"/>
                <c:pt idx="0">
                  <c:v>冰洗</c:v>
                </c:pt>
                <c:pt idx="1">
                  <c:v>黑电</c:v>
                </c:pt>
                <c:pt idx="2">
                  <c:v>厨卫</c:v>
                </c:pt>
                <c:pt idx="3">
                  <c:v>通讯</c:v>
                </c:pt>
                <c:pt idx="4">
                  <c:v>空调</c:v>
                </c:pt>
                <c:pt idx="5">
                  <c:v>电脑</c:v>
                </c:pt>
                <c:pt idx="6">
                  <c:v>生活电器</c:v>
                </c:pt>
                <c:pt idx="7">
                  <c:v>数码</c:v>
                </c:pt>
              </c:strCache>
            </c:strRef>
          </c:cat>
          <c:val>
            <c:numRef>
              <c:f>Sheet1!$C$14:$C$21</c:f>
              <c:numCache>
                <c:formatCode>0.0%</c:formatCode>
                <c:ptCount val="8"/>
                <c:pt idx="0">
                  <c:v>0.32905982905982906</c:v>
                </c:pt>
                <c:pt idx="1">
                  <c:v>0.18376068376068377</c:v>
                </c:pt>
                <c:pt idx="2">
                  <c:v>0.18055555555555555</c:v>
                </c:pt>
                <c:pt idx="3">
                  <c:v>0.16773504273504272</c:v>
                </c:pt>
                <c:pt idx="4">
                  <c:v>5.2350427350427352E-2</c:v>
                </c:pt>
                <c:pt idx="5">
                  <c:v>4.38034188034188E-2</c:v>
                </c:pt>
                <c:pt idx="6">
                  <c:v>2.2435897435897436E-2</c:v>
                </c:pt>
                <c:pt idx="7">
                  <c:v>2.02991452991453E-2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21977456"/>
        <c:axId val="321976896"/>
      </c:lineChart>
      <c:catAx>
        <c:axId val="3219757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321976336"/>
        <c:crosses val="autoZero"/>
        <c:auto val="1"/>
        <c:lblAlgn val="ctr"/>
        <c:lblOffset val="100"/>
        <c:noMultiLvlLbl val="0"/>
      </c:catAx>
      <c:valAx>
        <c:axId val="3219763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321975776"/>
        <c:crosses val="autoZero"/>
        <c:crossBetween val="between"/>
      </c:valAx>
      <c:valAx>
        <c:axId val="321976896"/>
        <c:scaling>
          <c:orientation val="minMax"/>
        </c:scaling>
        <c:delete val="0"/>
        <c:axPos val="r"/>
        <c:numFmt formatCode="0%" sourceLinked="0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321977456"/>
        <c:crosses val="max"/>
        <c:crossBetween val="between"/>
      </c:valAx>
      <c:catAx>
        <c:axId val="321977456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321976896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solidFill>
      <a:schemeClr val="bg1">
        <a:lumMod val="95000"/>
      </a:schemeClr>
    </a:solidFill>
    <a:ln>
      <a:noFill/>
    </a:ln>
    <a:effectLst/>
  </c:spPr>
  <c:txPr>
    <a:bodyPr/>
    <a:lstStyle/>
    <a:p>
      <a:pPr>
        <a:defRPr sz="900">
          <a:latin typeface="微软雅黑" panose="020B0503020204020204" pitchFamily="34" charset="-122"/>
          <a:ea typeface="微软雅黑" panose="020B0503020204020204" pitchFamily="34" charset="-122"/>
        </a:defRPr>
      </a:pPr>
      <a:endParaRPr lang="zh-CN"/>
    </a:p>
  </c:txPr>
  <c:externalData r:id="rId3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0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r>
              <a:rPr lang="zh-CN" altLang="en-US" sz="1000" dirty="0" smtClean="0"/>
              <a:t>复购会员数分析</a:t>
            </a:r>
            <a:endParaRPr lang="zh-CN" altLang="en-US" sz="1000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defRPr>
          </a:pPr>
          <a:endParaRPr lang="zh-CN"/>
        </a:p>
      </c:txPr>
    </c:title>
    <c:autoTitleDeleted val="0"/>
    <c:plotArea>
      <c:layout>
        <c:manualLayout>
          <c:layoutTarget val="inner"/>
          <c:xMode val="edge"/>
          <c:yMode val="edge"/>
          <c:x val="0.30180205202424953"/>
          <c:y val="0.26259258230566973"/>
          <c:w val="0.48219717328705208"/>
          <c:h val="0.59470984705403096"/>
        </c:manualLayout>
      </c:layout>
      <c:pieChart>
        <c:varyColors val="1"/>
        <c:ser>
          <c:idx val="0"/>
          <c:order val="0"/>
          <c:tx>
            <c:strRef>
              <c:f>Sheet1!$B$40</c:f>
              <c:strCache>
                <c:ptCount val="1"/>
                <c:pt idx="0">
                  <c:v>会员数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1"/>
            <c:showBubbleSize val="0"/>
            <c:separator>; </c:separator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Sheet1!$A$41:$A$44</c:f>
              <c:strCache>
                <c:ptCount val="4"/>
                <c:pt idx="0">
                  <c:v>1份</c:v>
                </c:pt>
                <c:pt idx="1">
                  <c:v>2份</c:v>
                </c:pt>
                <c:pt idx="2">
                  <c:v>3份</c:v>
                </c:pt>
                <c:pt idx="3">
                  <c:v>3份+</c:v>
                </c:pt>
              </c:strCache>
            </c:strRef>
          </c:cat>
          <c:val>
            <c:numRef>
              <c:f>Sheet1!$B$41:$B$44</c:f>
              <c:numCache>
                <c:formatCode>General</c:formatCode>
                <c:ptCount val="4"/>
                <c:pt idx="0">
                  <c:v>7085779</c:v>
                </c:pt>
                <c:pt idx="1">
                  <c:v>795873</c:v>
                </c:pt>
                <c:pt idx="2">
                  <c:v>164755</c:v>
                </c:pt>
                <c:pt idx="3">
                  <c:v>597248</c:v>
                </c:pt>
              </c:numCache>
            </c:numRef>
          </c:val>
        </c:ser>
        <c:ser>
          <c:idx val="1"/>
          <c:order val="1"/>
          <c:tx>
            <c:strRef>
              <c:f>Sheet1!$C$40</c:f>
              <c:strCache>
                <c:ptCount val="1"/>
                <c:pt idx="0">
                  <c:v>会员占比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</c:dPt>
          <c:cat>
            <c:strRef>
              <c:f>Sheet1!$A$41:$A$44</c:f>
              <c:strCache>
                <c:ptCount val="4"/>
                <c:pt idx="0">
                  <c:v>1份</c:v>
                </c:pt>
                <c:pt idx="1">
                  <c:v>2份</c:v>
                </c:pt>
                <c:pt idx="2">
                  <c:v>3份</c:v>
                </c:pt>
                <c:pt idx="3">
                  <c:v>3份+</c:v>
                </c:pt>
              </c:strCache>
            </c:strRef>
          </c:cat>
          <c:val>
            <c:numRef>
              <c:f>Sheet1!$C$41:$C$44</c:f>
              <c:numCache>
                <c:formatCode>0.00%</c:formatCode>
                <c:ptCount val="4"/>
                <c:pt idx="0">
                  <c:v>0.81976652237971093</c:v>
                </c:pt>
                <c:pt idx="1">
                  <c:v>9.2075979432311911E-2</c:v>
                </c:pt>
                <c:pt idx="2">
                  <c:v>1.9060802403612822E-2</c:v>
                </c:pt>
                <c:pt idx="3">
                  <c:v>6.9096695784364365E-2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solidFill>
      <a:schemeClr val="bg1">
        <a:lumMod val="95000"/>
      </a:schemeClr>
    </a:solidFill>
    <a:ln>
      <a:noFill/>
    </a:ln>
    <a:effectLst/>
  </c:spPr>
  <c:txPr>
    <a:bodyPr/>
    <a:lstStyle/>
    <a:p>
      <a:pPr>
        <a:defRPr>
          <a:latin typeface="微软雅黑" panose="020B0503020204020204" pitchFamily="34" charset="-122"/>
          <a:ea typeface="微软雅黑" panose="020B0503020204020204" pitchFamily="34" charset="-122"/>
        </a:defRPr>
      </a:pPr>
      <a:endParaRPr lang="zh-CN"/>
    </a:p>
  </c:txPr>
  <c:externalData r:id="rId3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0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r>
              <a:rPr lang="zh-CN" altLang="en-US" sz="1000" dirty="0" smtClean="0"/>
              <a:t>会员用户性别分布分析</a:t>
            </a:r>
            <a:endParaRPr lang="zh-CN" sz="1000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'1.2.2个贷会员画像分析'!$I$9</c:f>
              <c:strCache>
                <c:ptCount val="1"/>
                <c:pt idx="0">
                  <c:v>男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'1.2.2个贷会员画像分析'!$J$8:$K$8</c:f>
              <c:strCache>
                <c:ptCount val="2"/>
                <c:pt idx="0">
                  <c:v>个贷用户性别分布</c:v>
                </c:pt>
                <c:pt idx="1">
                  <c:v>会员性别分布</c:v>
                </c:pt>
              </c:strCache>
            </c:strRef>
          </c:cat>
          <c:val>
            <c:numRef>
              <c:f>'1.2.2个贷会员画像分析'!$J$9:$K$9</c:f>
              <c:numCache>
                <c:formatCode>0%</c:formatCode>
                <c:ptCount val="2"/>
                <c:pt idx="0">
                  <c:v>0.77246068623979913</c:v>
                </c:pt>
                <c:pt idx="1">
                  <c:v>0.56252099818309131</c:v>
                </c:pt>
              </c:numCache>
            </c:numRef>
          </c:val>
        </c:ser>
        <c:ser>
          <c:idx val="1"/>
          <c:order val="1"/>
          <c:tx>
            <c:strRef>
              <c:f>'1.2.2个贷会员画像分析'!$I$10</c:f>
              <c:strCache>
                <c:ptCount val="1"/>
                <c:pt idx="0">
                  <c:v>女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'1.2.2个贷会员画像分析'!$J$8:$K$8</c:f>
              <c:strCache>
                <c:ptCount val="2"/>
                <c:pt idx="0">
                  <c:v>个贷用户性别分布</c:v>
                </c:pt>
                <c:pt idx="1">
                  <c:v>会员性别分布</c:v>
                </c:pt>
              </c:strCache>
            </c:strRef>
          </c:cat>
          <c:val>
            <c:numRef>
              <c:f>'1.2.2个贷会员画像分析'!$J$10:$K$10</c:f>
              <c:numCache>
                <c:formatCode>0%</c:formatCode>
                <c:ptCount val="2"/>
                <c:pt idx="0">
                  <c:v>0.22751512406017518</c:v>
                </c:pt>
                <c:pt idx="1">
                  <c:v>0.43745903121030949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100"/>
        <c:axId val="334090416"/>
        <c:axId val="334096016"/>
      </c:barChart>
      <c:catAx>
        <c:axId val="3340904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334096016"/>
        <c:crosses val="autoZero"/>
        <c:auto val="1"/>
        <c:lblAlgn val="ctr"/>
        <c:lblOffset val="100"/>
        <c:noMultiLvlLbl val="0"/>
      </c:catAx>
      <c:valAx>
        <c:axId val="334096016"/>
        <c:scaling>
          <c:orientation val="minMax"/>
        </c:scaling>
        <c:delete val="0"/>
        <c:axPos val="l"/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33409041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solidFill>
      <a:schemeClr val="bg1">
        <a:lumMod val="95000"/>
      </a:schemeClr>
    </a:solidFill>
    <a:ln>
      <a:noFill/>
    </a:ln>
    <a:effectLst/>
  </c:spPr>
  <c:txPr>
    <a:bodyPr/>
    <a:lstStyle/>
    <a:p>
      <a:pPr>
        <a:defRPr>
          <a:latin typeface="微软雅黑" panose="020B0503020204020204" pitchFamily="34" charset="-122"/>
          <a:ea typeface="微软雅黑" panose="020B0503020204020204" pitchFamily="34" charset="-122"/>
        </a:defRPr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96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r>
              <a:rPr lang="zh-CN"/>
              <a:t>会员用户年龄分布分析</a:t>
            </a:r>
          </a:p>
        </c:rich>
      </c:tx>
      <c:layout>
        <c:manualLayout>
          <c:xMode val="edge"/>
          <c:yMode val="edge"/>
          <c:x val="0.29283919433788397"/>
          <c:y val="3.753313901941178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6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defRPr>
          </a:pPr>
          <a:endParaRPr lang="zh-CN"/>
        </a:p>
      </c:txPr>
    </c:title>
    <c:autoTitleDeleted val="0"/>
    <c:plotArea>
      <c:layout>
        <c:manualLayout>
          <c:layoutTarget val="inner"/>
          <c:xMode val="edge"/>
          <c:yMode val="edge"/>
          <c:x val="8.9830531387904478E-2"/>
          <c:y val="0.1823290678140139"/>
          <c:w val="0.89054780366747455"/>
          <c:h val="0.59899319941215712"/>
        </c:manualLayout>
      </c:layout>
      <c:lineChart>
        <c:grouping val="standard"/>
        <c:varyColors val="0"/>
        <c:ser>
          <c:idx val="0"/>
          <c:order val="0"/>
          <c:tx>
            <c:strRef>
              <c:f>'1.2.1.1保险会员画像PPT'!$G$32</c:f>
              <c:strCache>
                <c:ptCount val="1"/>
                <c:pt idx="0">
                  <c:v>保险用户分布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Lbl>
              <c:idx val="9"/>
              <c:layout>
                <c:manualLayout>
                  <c:x val="-1.6558709654654467E-2"/>
                  <c:y val="-1.803249185254391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0"/>
              <c:layout>
                <c:manualLayout>
                  <c:x val="-1.8935031224164792E-2"/>
                  <c:y val="-6.762184444703967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'1.2.1.1保险会员画像PPT'!$B$33:$B$43</c:f>
              <c:strCache>
                <c:ptCount val="11"/>
                <c:pt idx="0">
                  <c:v>18岁以下</c:v>
                </c:pt>
                <c:pt idx="1">
                  <c:v>[18, 22)</c:v>
                </c:pt>
                <c:pt idx="2">
                  <c:v>[22, 25)</c:v>
                </c:pt>
                <c:pt idx="3">
                  <c:v>[25, 30)</c:v>
                </c:pt>
                <c:pt idx="4">
                  <c:v>[30, 35)</c:v>
                </c:pt>
                <c:pt idx="5">
                  <c:v>[35, 40)</c:v>
                </c:pt>
                <c:pt idx="6">
                  <c:v>[40, 45)</c:v>
                </c:pt>
                <c:pt idx="7">
                  <c:v>[45, 50)</c:v>
                </c:pt>
                <c:pt idx="8">
                  <c:v>[50, 55)</c:v>
                </c:pt>
                <c:pt idx="9">
                  <c:v>[55, 60)</c:v>
                </c:pt>
                <c:pt idx="10">
                  <c:v>60+</c:v>
                </c:pt>
              </c:strCache>
            </c:strRef>
          </c:cat>
          <c:val>
            <c:numRef>
              <c:f>'1.2.1.1保险会员画像PPT'!$G$33:$G$43</c:f>
              <c:numCache>
                <c:formatCode>0.0%</c:formatCode>
                <c:ptCount val="11"/>
                <c:pt idx="0">
                  <c:v>1.3467700738401523E-4</c:v>
                </c:pt>
                <c:pt idx="1">
                  <c:v>1.7967770398922583E-2</c:v>
                </c:pt>
                <c:pt idx="2">
                  <c:v>3.5004411833000508E-2</c:v>
                </c:pt>
                <c:pt idx="3">
                  <c:v>0.13329076301490736</c:v>
                </c:pt>
                <c:pt idx="4">
                  <c:v>0.1576464031950959</c:v>
                </c:pt>
                <c:pt idx="5">
                  <c:v>0.10975015093112897</c:v>
                </c:pt>
                <c:pt idx="6">
                  <c:v>6.1017972414433658E-2</c:v>
                </c:pt>
                <c:pt idx="7">
                  <c:v>3.953698973668323E-2</c:v>
                </c:pt>
                <c:pt idx="8">
                  <c:v>1.9525844053313517E-2</c:v>
                </c:pt>
                <c:pt idx="9">
                  <c:v>9.7153206705986161E-3</c:v>
                </c:pt>
                <c:pt idx="10">
                  <c:v>9.6085078716388796E-3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'1.2.1.1保险会员画像PPT'!$H$32</c:f>
              <c:strCache>
                <c:ptCount val="1"/>
                <c:pt idx="0">
                  <c:v>会员用户分布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'1.2.1.1保险会员画像PPT'!$B$33:$B$43</c:f>
              <c:strCache>
                <c:ptCount val="11"/>
                <c:pt idx="0">
                  <c:v>18岁以下</c:v>
                </c:pt>
                <c:pt idx="1">
                  <c:v>[18, 22)</c:v>
                </c:pt>
                <c:pt idx="2">
                  <c:v>[22, 25)</c:v>
                </c:pt>
                <c:pt idx="3">
                  <c:v>[25, 30)</c:v>
                </c:pt>
                <c:pt idx="4">
                  <c:v>[30, 35)</c:v>
                </c:pt>
                <c:pt idx="5">
                  <c:v>[35, 40)</c:v>
                </c:pt>
                <c:pt idx="6">
                  <c:v>[40, 45)</c:v>
                </c:pt>
                <c:pt idx="7">
                  <c:v>[45, 50)</c:v>
                </c:pt>
                <c:pt idx="8">
                  <c:v>[50, 55)</c:v>
                </c:pt>
                <c:pt idx="9">
                  <c:v>[55, 60)</c:v>
                </c:pt>
                <c:pt idx="10">
                  <c:v>60+</c:v>
                </c:pt>
              </c:strCache>
            </c:strRef>
          </c:cat>
          <c:val>
            <c:numRef>
              <c:f>'1.2.1.1保险会员画像PPT'!$H$33:$H$43</c:f>
              <c:numCache>
                <c:formatCode>0.0%</c:formatCode>
                <c:ptCount val="11"/>
                <c:pt idx="0">
                  <c:v>8.9129314891178632E-3</c:v>
                </c:pt>
                <c:pt idx="1">
                  <c:v>7.8566904706205518E-2</c:v>
                </c:pt>
                <c:pt idx="2">
                  <c:v>7.9635733365130426E-2</c:v>
                </c:pt>
                <c:pt idx="3">
                  <c:v>0.16084678489422596</c:v>
                </c:pt>
                <c:pt idx="4">
                  <c:v>0.13874879494594011</c:v>
                </c:pt>
                <c:pt idx="5">
                  <c:v>8.3162834461815494E-2</c:v>
                </c:pt>
                <c:pt idx="6">
                  <c:v>4.6542407481133967E-2</c:v>
                </c:pt>
                <c:pt idx="7">
                  <c:v>3.3023342795217722E-2</c:v>
                </c:pt>
                <c:pt idx="8">
                  <c:v>1.6429665423777877E-2</c:v>
                </c:pt>
                <c:pt idx="9">
                  <c:v>7.915352251900926E-3</c:v>
                </c:pt>
                <c:pt idx="10">
                  <c:v>1.0189278637376861E-2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25980944"/>
        <c:axId val="325981504"/>
      </c:lineChart>
      <c:catAx>
        <c:axId val="3259809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5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325981504"/>
        <c:crosses val="autoZero"/>
        <c:auto val="1"/>
        <c:lblAlgn val="ctr"/>
        <c:lblOffset val="100"/>
        <c:noMultiLvlLbl val="0"/>
      </c:catAx>
      <c:valAx>
        <c:axId val="325981504"/>
        <c:scaling>
          <c:orientation val="minMax"/>
        </c:scaling>
        <c:delete val="0"/>
        <c:axPos val="l"/>
        <c:numFmt formatCode="0%" sourceLinked="0"/>
        <c:majorTickMark val="in"/>
        <c:minorTickMark val="none"/>
        <c:tickLblPos val="nextTo"/>
        <c:spPr>
          <a:noFill/>
          <a:ln>
            <a:solidFill>
              <a:schemeClr val="accent1">
                <a:shade val="5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32598094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22896548044603318"/>
          <c:y val="0.90507494116815301"/>
          <c:w val="0.7259432758062343"/>
          <c:h val="9.492505883184697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solidFill>
      <a:schemeClr val="bg1">
        <a:lumMod val="95000"/>
      </a:schemeClr>
    </a:solidFill>
    <a:ln>
      <a:noFill/>
    </a:ln>
    <a:effectLst/>
  </c:spPr>
  <c:txPr>
    <a:bodyPr/>
    <a:lstStyle/>
    <a:p>
      <a:pPr>
        <a:defRPr sz="800">
          <a:latin typeface="微软雅黑" panose="020B0503020204020204" pitchFamily="34" charset="-122"/>
          <a:ea typeface="微软雅黑" panose="020B0503020204020204" pitchFamily="34" charset="-122"/>
        </a:defRPr>
      </a:pPr>
      <a:endParaRPr lang="zh-CN"/>
    </a:p>
  </c:txPr>
  <c:externalData r:id="rId3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08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r>
              <a:rPr lang="zh-CN" altLang="en-US" dirty="0" smtClean="0"/>
              <a:t>会员用户年龄分布分析</a:t>
            </a:r>
            <a:endParaRPr lang="zh-CN" dirty="0"/>
          </a:p>
        </c:rich>
      </c:tx>
      <c:layout>
        <c:manualLayout>
          <c:xMode val="edge"/>
          <c:yMode val="edge"/>
          <c:x val="0.32703099395413265"/>
          <c:y val="3.313582295555886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8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'1.2.2个贷会员画像分析'!$G$16</c:f>
              <c:strCache>
                <c:ptCount val="1"/>
                <c:pt idx="0">
                  <c:v>个贷用户分布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'1.2.2个贷会员画像分析'!$B$17:$B$27</c:f>
              <c:strCache>
                <c:ptCount val="11"/>
                <c:pt idx="0">
                  <c:v>(0, 18)</c:v>
                </c:pt>
                <c:pt idx="1">
                  <c:v>[18, 22)</c:v>
                </c:pt>
                <c:pt idx="2">
                  <c:v>[22, 25)</c:v>
                </c:pt>
                <c:pt idx="3">
                  <c:v>[25, 30)</c:v>
                </c:pt>
                <c:pt idx="4">
                  <c:v>[30, 35)</c:v>
                </c:pt>
                <c:pt idx="5">
                  <c:v>[35, 40)</c:v>
                </c:pt>
                <c:pt idx="6">
                  <c:v>[40, 45)</c:v>
                </c:pt>
                <c:pt idx="7">
                  <c:v>[45, 50)</c:v>
                </c:pt>
                <c:pt idx="8">
                  <c:v>[50, 55)</c:v>
                </c:pt>
                <c:pt idx="9">
                  <c:v>[55, 60)</c:v>
                </c:pt>
                <c:pt idx="10">
                  <c:v>60+</c:v>
                </c:pt>
              </c:strCache>
            </c:strRef>
          </c:cat>
          <c:val>
            <c:numRef>
              <c:f>'1.2.2个贷会员画像分析'!$G$17:$G$27</c:f>
              <c:numCache>
                <c:formatCode>0.0%</c:formatCode>
                <c:ptCount val="11"/>
                <c:pt idx="0">
                  <c:v>0</c:v>
                </c:pt>
                <c:pt idx="1">
                  <c:v>7.1278249721268686E-2</c:v>
                </c:pt>
                <c:pt idx="2">
                  <c:v>0.15805330090447486</c:v>
                </c:pt>
                <c:pt idx="3">
                  <c:v>0.31987139875840864</c:v>
                </c:pt>
                <c:pt idx="4">
                  <c:v>0.23877213082669399</c:v>
                </c:pt>
                <c:pt idx="5">
                  <c:v>0.12028438290975703</c:v>
                </c:pt>
                <c:pt idx="6">
                  <c:v>5.2931461783572553E-2</c:v>
                </c:pt>
                <c:pt idx="7">
                  <c:v>2.7013297737823235E-2</c:v>
                </c:pt>
                <c:pt idx="8">
                  <c:v>9.4097933100085983E-3</c:v>
                </c:pt>
                <c:pt idx="9">
                  <c:v>2.2672346115024224E-3</c:v>
                </c:pt>
                <c:pt idx="10">
                  <c:v>1.1874943648994258E-4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'1.2.2个贷会员画像分析'!$H$16</c:f>
              <c:strCache>
                <c:ptCount val="1"/>
                <c:pt idx="0">
                  <c:v>会员用户分布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strRef>
              <c:f>'1.2.2个贷会员画像分析'!$B$17:$B$27</c:f>
              <c:strCache>
                <c:ptCount val="11"/>
                <c:pt idx="0">
                  <c:v>(0, 18)</c:v>
                </c:pt>
                <c:pt idx="1">
                  <c:v>[18, 22)</c:v>
                </c:pt>
                <c:pt idx="2">
                  <c:v>[22, 25)</c:v>
                </c:pt>
                <c:pt idx="3">
                  <c:v>[25, 30)</c:v>
                </c:pt>
                <c:pt idx="4">
                  <c:v>[30, 35)</c:v>
                </c:pt>
                <c:pt idx="5">
                  <c:v>[35, 40)</c:v>
                </c:pt>
                <c:pt idx="6">
                  <c:v>[40, 45)</c:v>
                </c:pt>
                <c:pt idx="7">
                  <c:v>[45, 50)</c:v>
                </c:pt>
                <c:pt idx="8">
                  <c:v>[50, 55)</c:v>
                </c:pt>
                <c:pt idx="9">
                  <c:v>[55, 60)</c:v>
                </c:pt>
                <c:pt idx="10">
                  <c:v>60+</c:v>
                </c:pt>
              </c:strCache>
            </c:strRef>
          </c:cat>
          <c:val>
            <c:numRef>
              <c:f>'1.2.2个贷会员画像分析'!$H$17:$H$27</c:f>
              <c:numCache>
                <c:formatCode>0.0%</c:formatCode>
                <c:ptCount val="11"/>
                <c:pt idx="0">
                  <c:v>1.3423470114524305E-2</c:v>
                </c:pt>
                <c:pt idx="1">
                  <c:v>0.11832700594659339</c:v>
                </c:pt>
                <c:pt idx="2">
                  <c:v>0.11993673329366687</c:v>
                </c:pt>
                <c:pt idx="3">
                  <c:v>0.24224600095727383</c:v>
                </c:pt>
                <c:pt idx="4">
                  <c:v>0.20896495217730252</c:v>
                </c:pt>
                <c:pt idx="5">
                  <c:v>0.12524878311925616</c:v>
                </c:pt>
                <c:pt idx="6">
                  <c:v>7.009597421945947E-2</c:v>
                </c:pt>
                <c:pt idx="7">
                  <c:v>4.9735359868357969E-2</c:v>
                </c:pt>
                <c:pt idx="8">
                  <c:v>2.4744173460436125E-2</c:v>
                </c:pt>
                <c:pt idx="9">
                  <c:v>1.1921049155269647E-2</c:v>
                </c:pt>
                <c:pt idx="10">
                  <c:v>1.5345734166630095E-2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34100496"/>
        <c:axId val="334101056"/>
      </c:lineChart>
      <c:catAx>
        <c:axId val="3341004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7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334101056"/>
        <c:crosses val="autoZero"/>
        <c:auto val="1"/>
        <c:lblAlgn val="ctr"/>
        <c:lblOffset val="100"/>
        <c:noMultiLvlLbl val="0"/>
      </c:catAx>
      <c:valAx>
        <c:axId val="334101056"/>
        <c:scaling>
          <c:orientation val="minMax"/>
        </c:scaling>
        <c:delete val="0"/>
        <c:axPos val="l"/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33410049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solidFill>
      <a:schemeClr val="bg1">
        <a:lumMod val="95000"/>
      </a:schemeClr>
    </a:solidFill>
    <a:ln>
      <a:noFill/>
    </a:ln>
    <a:effectLst/>
  </c:spPr>
  <c:txPr>
    <a:bodyPr/>
    <a:lstStyle/>
    <a:p>
      <a:pPr>
        <a:defRPr sz="900">
          <a:latin typeface="微软雅黑" panose="020B0503020204020204" pitchFamily="34" charset="-122"/>
          <a:ea typeface="微软雅黑" panose="020B0503020204020204" pitchFamily="34" charset="-122"/>
        </a:defRPr>
      </a:pPr>
      <a:endParaRPr lang="zh-CN"/>
    </a:p>
  </c:txPr>
  <c:externalData r:id="rId3">
    <c:autoUpdate val="0"/>
  </c:externalData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r>
              <a:rPr lang="zh-CN" altLang="en-US" sz="1100" dirty="0" smtClean="0"/>
              <a:t>用信</a:t>
            </a:r>
            <a:r>
              <a:rPr lang="zh-CN" sz="1100" dirty="0" smtClean="0"/>
              <a:t>用户</a:t>
            </a:r>
            <a:r>
              <a:rPr lang="zh-CN" sz="1100" dirty="0"/>
              <a:t>学历分布</a:t>
            </a: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未借款用户对比!$F$266</c:f>
              <c:strCache>
                <c:ptCount val="1"/>
                <c:pt idx="0">
                  <c:v>总体用户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未借款用户对比!$A$267:$A$271</c:f>
              <c:strCache>
                <c:ptCount val="5"/>
                <c:pt idx="0">
                  <c:v>初中及以下</c:v>
                </c:pt>
                <c:pt idx="1">
                  <c:v>高中/中专/技校</c:v>
                </c:pt>
                <c:pt idx="2">
                  <c:v>大学专科</c:v>
                </c:pt>
                <c:pt idx="3">
                  <c:v>大学本科</c:v>
                </c:pt>
                <c:pt idx="4">
                  <c:v>硕士及以上</c:v>
                </c:pt>
              </c:strCache>
            </c:strRef>
          </c:cat>
          <c:val>
            <c:numRef>
              <c:f>未借款用户对比!$F$267:$F$271</c:f>
              <c:numCache>
                <c:formatCode>0.0%</c:formatCode>
                <c:ptCount val="5"/>
                <c:pt idx="0">
                  <c:v>6.9532237673830599E-2</c:v>
                </c:pt>
                <c:pt idx="1">
                  <c:v>0.427307206068268</c:v>
                </c:pt>
                <c:pt idx="2">
                  <c:v>0.2857142857142857</c:v>
                </c:pt>
                <c:pt idx="3">
                  <c:v>0.19848293299620734</c:v>
                </c:pt>
                <c:pt idx="4">
                  <c:v>1.8963337547408345E-2</c:v>
                </c:pt>
              </c:numCache>
            </c:numRef>
          </c:val>
        </c:ser>
        <c:ser>
          <c:idx val="1"/>
          <c:order val="1"/>
          <c:tx>
            <c:strRef>
              <c:f>未借款用户对比!$J$266</c:f>
              <c:strCache>
                <c:ptCount val="1"/>
                <c:pt idx="0">
                  <c:v>用信用户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未借款用户对比!$A$267:$A$271</c:f>
              <c:strCache>
                <c:ptCount val="5"/>
                <c:pt idx="0">
                  <c:v>初中及以下</c:v>
                </c:pt>
                <c:pt idx="1">
                  <c:v>高中/中专/技校</c:v>
                </c:pt>
                <c:pt idx="2">
                  <c:v>大学专科</c:v>
                </c:pt>
                <c:pt idx="3">
                  <c:v>大学本科</c:v>
                </c:pt>
                <c:pt idx="4">
                  <c:v>硕士及以上</c:v>
                </c:pt>
              </c:strCache>
            </c:strRef>
          </c:cat>
          <c:val>
            <c:numRef>
              <c:f>未借款用户对比!$J$267:$J$271</c:f>
              <c:numCache>
                <c:formatCode>0.0%</c:formatCode>
                <c:ptCount val="5"/>
                <c:pt idx="0">
                  <c:v>7.7943615257048099E-2</c:v>
                </c:pt>
                <c:pt idx="1">
                  <c:v>0.45936981757877282</c:v>
                </c:pt>
                <c:pt idx="2">
                  <c:v>0.28524046434494194</c:v>
                </c:pt>
                <c:pt idx="3">
                  <c:v>0.16086235489220563</c:v>
                </c:pt>
                <c:pt idx="4">
                  <c:v>1.658374792703151E-2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322124128"/>
        <c:axId val="322124688"/>
      </c:barChart>
      <c:catAx>
        <c:axId val="32212412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322124688"/>
        <c:crosses val="autoZero"/>
        <c:auto val="1"/>
        <c:lblAlgn val="ctr"/>
        <c:lblOffset val="100"/>
        <c:noMultiLvlLbl val="0"/>
      </c:catAx>
      <c:valAx>
        <c:axId val="322124688"/>
        <c:scaling>
          <c:orientation val="minMax"/>
        </c:scaling>
        <c:delete val="0"/>
        <c:axPos val="b"/>
        <c:numFmt formatCode="0.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32212412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微软雅黑" panose="020B0503020204020204" pitchFamily="34" charset="-122"/>
          <a:ea typeface="微软雅黑" panose="020B0503020204020204" pitchFamily="34" charset="-122"/>
        </a:defRPr>
      </a:pPr>
      <a:endParaRPr lang="zh-CN"/>
    </a:p>
  </c:txPr>
  <c:externalData r:id="rId1">
    <c:autoUpdate val="0"/>
  </c:externalData>
</c:chartSpace>
</file>

<file path=ppt/charts/chart2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0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r>
              <a:rPr lang="zh-CN" altLang="zh-CN" sz="1000" b="0" i="0" baseline="0" dirty="0" smtClean="0">
                <a:effectLst/>
              </a:rPr>
              <a:t>实名时长对比分析</a:t>
            </a:r>
            <a:endParaRPr lang="zh-CN" altLang="zh-CN" sz="1000" dirty="0">
              <a:effectLst/>
            </a:endParaRPr>
          </a:p>
        </c:rich>
      </c:tx>
      <c:layout>
        <c:manualLayout>
          <c:xMode val="edge"/>
          <c:yMode val="edge"/>
          <c:x val="0.37201572986025305"/>
          <c:y val="5.744418210093563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defRPr>
          </a:pPr>
          <a:endParaRPr lang="zh-CN"/>
        </a:p>
      </c:txPr>
    </c:title>
    <c:autoTitleDeleted val="0"/>
    <c:plotArea>
      <c:layout>
        <c:manualLayout>
          <c:layoutTarget val="inner"/>
          <c:xMode val="edge"/>
          <c:yMode val="edge"/>
          <c:x val="0.16675297860154512"/>
          <c:y val="0.14632599840620153"/>
          <c:w val="0.79414071663353225"/>
          <c:h val="0.58185281953480494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'1.2.2个贷会员画像分析'!$B$455</c:f>
              <c:strCache>
                <c:ptCount val="1"/>
                <c:pt idx="0">
                  <c:v>1月以内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'1.2.2个贷会员画像分析'!$C$454:$D$454</c:f>
              <c:strCache>
                <c:ptCount val="2"/>
                <c:pt idx="0">
                  <c:v>个贷会员分布</c:v>
                </c:pt>
                <c:pt idx="1">
                  <c:v>全量会员分布</c:v>
                </c:pt>
              </c:strCache>
            </c:strRef>
          </c:cat>
          <c:val>
            <c:numRef>
              <c:f>'1.2.2个贷会员画像分析'!$C$455:$D$455</c:f>
              <c:numCache>
                <c:formatCode>0.0%</c:formatCode>
                <c:ptCount val="2"/>
                <c:pt idx="0">
                  <c:v>1.7328621472976806E-2</c:v>
                </c:pt>
                <c:pt idx="1">
                  <c:v>4.5808932547621126E-2</c:v>
                </c:pt>
              </c:numCache>
            </c:numRef>
          </c:val>
        </c:ser>
        <c:ser>
          <c:idx val="1"/>
          <c:order val="1"/>
          <c:tx>
            <c:strRef>
              <c:f>'1.2.2个贷会员画像分析'!$B$456</c:f>
              <c:strCache>
                <c:ptCount val="1"/>
                <c:pt idx="0">
                  <c:v>1-3月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'1.2.2个贷会员画像分析'!$C$454:$D$454</c:f>
              <c:strCache>
                <c:ptCount val="2"/>
                <c:pt idx="0">
                  <c:v>个贷会员分布</c:v>
                </c:pt>
                <c:pt idx="1">
                  <c:v>全量会员分布</c:v>
                </c:pt>
              </c:strCache>
            </c:strRef>
          </c:cat>
          <c:val>
            <c:numRef>
              <c:f>'1.2.2个贷会员画像分析'!$C$456:$D$456</c:f>
              <c:numCache>
                <c:formatCode>0.0%</c:formatCode>
                <c:ptCount val="2"/>
                <c:pt idx="0">
                  <c:v>3.4437336582083346E-2</c:v>
                </c:pt>
                <c:pt idx="1">
                  <c:v>0.10351429625796429</c:v>
                </c:pt>
              </c:numCache>
            </c:numRef>
          </c:val>
        </c:ser>
        <c:ser>
          <c:idx val="2"/>
          <c:order val="2"/>
          <c:tx>
            <c:strRef>
              <c:f>'1.2.2个贷会员画像分析'!$B$457</c:f>
              <c:strCache>
                <c:ptCount val="1"/>
                <c:pt idx="0">
                  <c:v>3-6个月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'1.2.2个贷会员画像分析'!$C$454:$D$454</c:f>
              <c:strCache>
                <c:ptCount val="2"/>
                <c:pt idx="0">
                  <c:v>个贷会员分布</c:v>
                </c:pt>
                <c:pt idx="1">
                  <c:v>全量会员分布</c:v>
                </c:pt>
              </c:strCache>
            </c:strRef>
          </c:cat>
          <c:val>
            <c:numRef>
              <c:f>'1.2.2个贷会员画像分析'!$C$457:$D$457</c:f>
              <c:numCache>
                <c:formatCode>0.0%</c:formatCode>
                <c:ptCount val="2"/>
                <c:pt idx="0">
                  <c:v>2.5236454317751501E-2</c:v>
                </c:pt>
                <c:pt idx="1">
                  <c:v>0.10387370141185392</c:v>
                </c:pt>
              </c:numCache>
            </c:numRef>
          </c:val>
        </c:ser>
        <c:ser>
          <c:idx val="3"/>
          <c:order val="3"/>
          <c:tx>
            <c:strRef>
              <c:f>'1.2.2个贷会员画像分析'!$B$458</c:f>
              <c:strCache>
                <c:ptCount val="1"/>
                <c:pt idx="0">
                  <c:v>6-12个月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'1.2.2个贷会员画像分析'!$C$454:$D$454</c:f>
              <c:strCache>
                <c:ptCount val="2"/>
                <c:pt idx="0">
                  <c:v>个贷会员分布</c:v>
                </c:pt>
                <c:pt idx="1">
                  <c:v>全量会员分布</c:v>
                </c:pt>
              </c:strCache>
            </c:strRef>
          </c:cat>
          <c:val>
            <c:numRef>
              <c:f>'1.2.2个贷会员画像分析'!$C$458:$D$458</c:f>
              <c:numCache>
                <c:formatCode>0.0%</c:formatCode>
                <c:ptCount val="2"/>
                <c:pt idx="0">
                  <c:v>0.18451023554170634</c:v>
                </c:pt>
                <c:pt idx="1">
                  <c:v>0.18410987718142707</c:v>
                </c:pt>
              </c:numCache>
            </c:numRef>
          </c:val>
        </c:ser>
        <c:ser>
          <c:idx val="4"/>
          <c:order val="4"/>
          <c:tx>
            <c:strRef>
              <c:f>'1.2.2个贷会员画像分析'!$B$459</c:f>
              <c:strCache>
                <c:ptCount val="1"/>
                <c:pt idx="0">
                  <c:v>12月以上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'1.2.2个贷会员画像分析'!$C$454:$D$454</c:f>
              <c:strCache>
                <c:ptCount val="2"/>
                <c:pt idx="0">
                  <c:v>个贷会员分布</c:v>
                </c:pt>
                <c:pt idx="1">
                  <c:v>全量会员分布</c:v>
                </c:pt>
              </c:strCache>
            </c:strRef>
          </c:cat>
          <c:val>
            <c:numRef>
              <c:f>'1.2.2个贷会员画像分析'!$C$459:$D$459</c:f>
              <c:numCache>
                <c:formatCode>0.0%</c:formatCode>
                <c:ptCount val="2"/>
                <c:pt idx="0">
                  <c:v>0.738487352085482</c:v>
                </c:pt>
                <c:pt idx="1">
                  <c:v>0.5626931926011336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322351792"/>
        <c:axId val="322352352"/>
      </c:barChart>
      <c:catAx>
        <c:axId val="3223517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322352352"/>
        <c:crosses val="autoZero"/>
        <c:auto val="1"/>
        <c:lblAlgn val="ctr"/>
        <c:lblOffset val="100"/>
        <c:noMultiLvlLbl val="0"/>
      </c:catAx>
      <c:valAx>
        <c:axId val="322352352"/>
        <c:scaling>
          <c:orientation val="minMax"/>
        </c:scaling>
        <c:delete val="0"/>
        <c:axPos val="l"/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32235179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solidFill>
      <a:schemeClr val="bg1">
        <a:lumMod val="95000"/>
      </a:schemeClr>
    </a:solidFill>
    <a:ln>
      <a:solidFill>
        <a:schemeClr val="bg1"/>
      </a:solidFill>
    </a:ln>
    <a:effectLst/>
  </c:spPr>
  <c:txPr>
    <a:bodyPr/>
    <a:lstStyle/>
    <a:p>
      <a:pPr>
        <a:defRPr>
          <a:latin typeface="微软雅黑" panose="020B0503020204020204" pitchFamily="34" charset="-122"/>
          <a:ea typeface="微软雅黑" panose="020B0503020204020204" pitchFamily="34" charset="-122"/>
        </a:defRPr>
      </a:pPr>
      <a:endParaRPr lang="zh-CN"/>
    </a:p>
  </c:txPr>
  <c:externalData r:id="rId3">
    <c:autoUpdate val="0"/>
  </c:externalData>
</c:chartSpace>
</file>

<file path=ppt/charts/chart2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0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r>
              <a:rPr lang="zh-CN" altLang="zh-CN" sz="1000" b="0" i="0" baseline="0" dirty="0" smtClean="0">
                <a:effectLst/>
              </a:rPr>
              <a:t>易购会员等级对</a:t>
            </a:r>
            <a:r>
              <a:rPr lang="zh-CN" altLang="en-US" sz="1000" b="0" i="0" baseline="0" dirty="0" smtClean="0">
                <a:effectLst/>
              </a:rPr>
              <a:t>用信转化</a:t>
            </a:r>
            <a:r>
              <a:rPr lang="zh-CN" altLang="zh-CN" sz="1000" b="0" i="0" baseline="0" dirty="0" smtClean="0">
                <a:effectLst/>
              </a:rPr>
              <a:t>率影响分析</a:t>
            </a:r>
            <a:endParaRPr lang="zh-CN" altLang="zh-CN" sz="1000" dirty="0">
              <a:effectLst/>
            </a:endParaRPr>
          </a:p>
        </c:rich>
      </c:tx>
      <c:layout>
        <c:manualLayout>
          <c:xMode val="edge"/>
          <c:yMode val="edge"/>
          <c:x val="0.28733720386786865"/>
          <c:y val="2.611099186406165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'1.2.2个贷会员画像分析'!$F$297</c:f>
              <c:strCache>
                <c:ptCount val="1"/>
                <c:pt idx="0">
                  <c:v>转化率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'1.2.2个贷会员画像分析'!$B$298:$B$302</c:f>
              <c:strCache>
                <c:ptCount val="5"/>
                <c:pt idx="0">
                  <c:v>新人</c:v>
                </c:pt>
                <c:pt idx="1">
                  <c:v>V1</c:v>
                </c:pt>
                <c:pt idx="2">
                  <c:v>V2</c:v>
                </c:pt>
                <c:pt idx="3">
                  <c:v>V3</c:v>
                </c:pt>
                <c:pt idx="4">
                  <c:v>V4</c:v>
                </c:pt>
              </c:strCache>
            </c:strRef>
          </c:cat>
          <c:val>
            <c:numRef>
              <c:f>'1.2.2个贷会员画像分析'!$F$298:$F$302</c:f>
              <c:numCache>
                <c:formatCode>0.00%</c:formatCode>
                <c:ptCount val="5"/>
                <c:pt idx="0">
                  <c:v>1.1285561909927494E-2</c:v>
                </c:pt>
                <c:pt idx="1">
                  <c:v>5.7916097287331473E-3</c:v>
                </c:pt>
                <c:pt idx="2">
                  <c:v>9.8680803148366233E-3</c:v>
                </c:pt>
                <c:pt idx="3">
                  <c:v>1.1126990831832299E-2</c:v>
                </c:pt>
                <c:pt idx="4">
                  <c:v>3.0672125738948893E-2</c:v>
                </c:pt>
              </c:numCache>
            </c:numRef>
          </c:val>
          <c:smooth val="0"/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322354592"/>
        <c:axId val="322355152"/>
      </c:lineChart>
      <c:catAx>
        <c:axId val="3223545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322355152"/>
        <c:crosses val="autoZero"/>
        <c:auto val="1"/>
        <c:lblAlgn val="ctr"/>
        <c:lblOffset val="100"/>
        <c:noMultiLvlLbl val="0"/>
      </c:catAx>
      <c:valAx>
        <c:axId val="322355152"/>
        <c:scaling>
          <c:orientation val="minMax"/>
        </c:scaling>
        <c:delete val="0"/>
        <c:axPos val="l"/>
        <c:numFmt formatCode="0.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32235459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>
        <a:lumMod val="95000"/>
      </a:schemeClr>
    </a:solidFill>
    <a:ln>
      <a:noFill/>
    </a:ln>
    <a:effectLst/>
  </c:spPr>
  <c:txPr>
    <a:bodyPr/>
    <a:lstStyle/>
    <a:p>
      <a:pPr>
        <a:defRPr>
          <a:latin typeface="微软雅黑" panose="020B0503020204020204" pitchFamily="34" charset="-122"/>
          <a:ea typeface="微软雅黑" panose="020B0503020204020204" pitchFamily="34" charset="-122"/>
        </a:defRPr>
      </a:pPr>
      <a:endParaRPr lang="zh-CN"/>
    </a:p>
  </c:txPr>
  <c:externalData r:id="rId3">
    <c:autoUpdate val="0"/>
  </c:externalData>
</c:chartSpace>
</file>

<file path=ppt/charts/chart2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r>
              <a:rPr lang="zh-CN" altLang="zh-CN" sz="1200" b="0" i="0" baseline="0" dirty="0" smtClean="0">
                <a:effectLst/>
              </a:rPr>
              <a:t>会员用户年龄分布分析</a:t>
            </a:r>
            <a:endParaRPr lang="zh-CN" altLang="zh-CN" sz="1200" dirty="0">
              <a:effectLst/>
            </a:endParaRP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defRPr>
          </a:pPr>
          <a:endParaRPr lang="zh-CN"/>
        </a:p>
      </c:txPr>
    </c:title>
    <c:autoTitleDeleted val="0"/>
    <c:plotArea>
      <c:layout>
        <c:manualLayout>
          <c:layoutTarget val="inner"/>
          <c:xMode val="edge"/>
          <c:yMode val="edge"/>
          <c:x val="8.5774265822316037E-2"/>
          <c:y val="0.20592192841013873"/>
          <c:w val="0.91422573417768394"/>
          <c:h val="0.56863265250679573"/>
        </c:manualLayout>
      </c:layout>
      <c:lineChart>
        <c:grouping val="standard"/>
        <c:varyColors val="0"/>
        <c:ser>
          <c:idx val="0"/>
          <c:order val="0"/>
          <c:tx>
            <c:strRef>
              <c:f>'1.2.3理财会员画像分析'!$G$16</c:f>
              <c:strCache>
                <c:ptCount val="1"/>
                <c:pt idx="0">
                  <c:v>理财用户分布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'1.2.3理财会员画像分析'!$B$17:$B$27</c:f>
              <c:strCache>
                <c:ptCount val="11"/>
                <c:pt idx="0">
                  <c:v>(0, 18)</c:v>
                </c:pt>
                <c:pt idx="1">
                  <c:v>[18, 22)</c:v>
                </c:pt>
                <c:pt idx="2">
                  <c:v>[22, 25)</c:v>
                </c:pt>
                <c:pt idx="3">
                  <c:v>[25, 30)</c:v>
                </c:pt>
                <c:pt idx="4">
                  <c:v>[30, 35)</c:v>
                </c:pt>
                <c:pt idx="5">
                  <c:v>[35, 40)</c:v>
                </c:pt>
                <c:pt idx="6">
                  <c:v>[40, 45)</c:v>
                </c:pt>
                <c:pt idx="7">
                  <c:v>[45, 50)</c:v>
                </c:pt>
                <c:pt idx="8">
                  <c:v>[50, 55)</c:v>
                </c:pt>
                <c:pt idx="9">
                  <c:v>[55, 60)</c:v>
                </c:pt>
                <c:pt idx="10">
                  <c:v>60+</c:v>
                </c:pt>
              </c:strCache>
            </c:strRef>
          </c:cat>
          <c:val>
            <c:numRef>
              <c:f>'1.2.3理财会员画像分析'!$G$17:$G$27</c:f>
              <c:numCache>
                <c:formatCode>0.0%</c:formatCode>
                <c:ptCount val="11"/>
                <c:pt idx="0">
                  <c:v>1.7707405685283989E-3</c:v>
                </c:pt>
                <c:pt idx="1">
                  <c:v>3.3355432701022154E-2</c:v>
                </c:pt>
                <c:pt idx="2">
                  <c:v>7.1095603243780003E-2</c:v>
                </c:pt>
                <c:pt idx="3">
                  <c:v>0.22975888374878831</c:v>
                </c:pt>
                <c:pt idx="4">
                  <c:v>0.25356660151786209</c:v>
                </c:pt>
                <c:pt idx="5">
                  <c:v>0.16893505347193216</c:v>
                </c:pt>
                <c:pt idx="6">
                  <c:v>9.2930139728424052E-2</c:v>
                </c:pt>
                <c:pt idx="7">
                  <c:v>6.3994908936156794E-2</c:v>
                </c:pt>
                <c:pt idx="8">
                  <c:v>3.5703942028071776E-2</c:v>
                </c:pt>
                <c:pt idx="9">
                  <c:v>2.0332239201191593E-2</c:v>
                </c:pt>
                <c:pt idx="10">
                  <c:v>2.8556454854242685E-2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'1.2.3理财会员画像分析'!$H$16</c:f>
              <c:strCache>
                <c:ptCount val="1"/>
                <c:pt idx="0">
                  <c:v>会员用户分布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strRef>
              <c:f>'1.2.3理财会员画像分析'!$B$17:$B$27</c:f>
              <c:strCache>
                <c:ptCount val="11"/>
                <c:pt idx="0">
                  <c:v>(0, 18)</c:v>
                </c:pt>
                <c:pt idx="1">
                  <c:v>[18, 22)</c:v>
                </c:pt>
                <c:pt idx="2">
                  <c:v>[22, 25)</c:v>
                </c:pt>
                <c:pt idx="3">
                  <c:v>[25, 30)</c:v>
                </c:pt>
                <c:pt idx="4">
                  <c:v>[30, 35)</c:v>
                </c:pt>
                <c:pt idx="5">
                  <c:v>[35, 40)</c:v>
                </c:pt>
                <c:pt idx="6">
                  <c:v>[40, 45)</c:v>
                </c:pt>
                <c:pt idx="7">
                  <c:v>[45, 50)</c:v>
                </c:pt>
                <c:pt idx="8">
                  <c:v>[50, 55)</c:v>
                </c:pt>
                <c:pt idx="9">
                  <c:v>[55, 60)</c:v>
                </c:pt>
                <c:pt idx="10">
                  <c:v>60+</c:v>
                </c:pt>
              </c:strCache>
            </c:strRef>
          </c:cat>
          <c:val>
            <c:numRef>
              <c:f>'1.2.3理财会员画像分析'!$H$17:$H$27</c:f>
              <c:numCache>
                <c:formatCode>0.0%</c:formatCode>
                <c:ptCount val="11"/>
                <c:pt idx="0">
                  <c:v>1.3423470114524305E-2</c:v>
                </c:pt>
                <c:pt idx="1">
                  <c:v>0.11832700594659339</c:v>
                </c:pt>
                <c:pt idx="2">
                  <c:v>0.11993673329366687</c:v>
                </c:pt>
                <c:pt idx="3">
                  <c:v>0.24224600095727383</c:v>
                </c:pt>
                <c:pt idx="4">
                  <c:v>0.20896495217730252</c:v>
                </c:pt>
                <c:pt idx="5">
                  <c:v>0.12524878311925616</c:v>
                </c:pt>
                <c:pt idx="6">
                  <c:v>7.009597421945947E-2</c:v>
                </c:pt>
                <c:pt idx="7">
                  <c:v>4.9735359868357969E-2</c:v>
                </c:pt>
                <c:pt idx="8">
                  <c:v>2.4744173460436125E-2</c:v>
                </c:pt>
                <c:pt idx="9">
                  <c:v>1.1921049155269647E-2</c:v>
                </c:pt>
                <c:pt idx="10">
                  <c:v>1.5345734166630095E-2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76005584"/>
        <c:axId val="376006144"/>
      </c:lineChart>
      <c:catAx>
        <c:axId val="3760055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7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376006144"/>
        <c:crosses val="autoZero"/>
        <c:auto val="1"/>
        <c:lblAlgn val="ctr"/>
        <c:lblOffset val="100"/>
        <c:noMultiLvlLbl val="0"/>
      </c:catAx>
      <c:valAx>
        <c:axId val="376006144"/>
        <c:scaling>
          <c:orientation val="minMax"/>
        </c:scaling>
        <c:delete val="0"/>
        <c:axPos val="l"/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7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37600558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solidFill>
      <a:schemeClr val="bg1">
        <a:lumMod val="95000"/>
      </a:schemeClr>
    </a:solidFill>
    <a:ln>
      <a:noFill/>
    </a:ln>
    <a:effectLst/>
  </c:spPr>
  <c:txPr>
    <a:bodyPr/>
    <a:lstStyle/>
    <a:p>
      <a:pPr>
        <a:defRPr>
          <a:latin typeface="微软雅黑" panose="020B0503020204020204" pitchFamily="34" charset="-122"/>
          <a:ea typeface="微软雅黑" panose="020B0503020204020204" pitchFamily="34" charset="-122"/>
        </a:defRPr>
      </a:pPr>
      <a:endParaRPr lang="zh-CN"/>
    </a:p>
  </c:txPr>
  <c:externalData r:id="rId3">
    <c:autoUpdate val="0"/>
  </c:externalData>
</c:chartSpace>
</file>

<file path=ppt/charts/chart2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0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r>
              <a:rPr lang="zh-CN" altLang="en-US" sz="1000" dirty="0" smtClean="0"/>
              <a:t>会员用户性别分布分析</a:t>
            </a:r>
            <a:endParaRPr lang="zh-CN" sz="1000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defRPr>
          </a:pPr>
          <a:endParaRPr lang="zh-CN"/>
        </a:p>
      </c:txPr>
    </c:title>
    <c:autoTitleDeleted val="0"/>
    <c:plotArea>
      <c:layout>
        <c:manualLayout>
          <c:layoutTarget val="inner"/>
          <c:xMode val="edge"/>
          <c:yMode val="edge"/>
          <c:x val="0.12339967531196375"/>
          <c:y val="0.18851866293573086"/>
          <c:w val="0.84220102340999259"/>
          <c:h val="0.57782548872649053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'1.2.3理财会员画像分析'!$I$9</c:f>
              <c:strCache>
                <c:ptCount val="1"/>
                <c:pt idx="0">
                  <c:v>男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'1.2.3理财会员画像分析'!$J$8:$K$8</c:f>
              <c:strCache>
                <c:ptCount val="2"/>
                <c:pt idx="0">
                  <c:v>理财用户性别分布</c:v>
                </c:pt>
                <c:pt idx="1">
                  <c:v>会员性别分布</c:v>
                </c:pt>
              </c:strCache>
            </c:strRef>
          </c:cat>
          <c:val>
            <c:numRef>
              <c:f>'1.2.3理财会员画像分析'!$J$9:$K$9</c:f>
              <c:numCache>
                <c:formatCode>0%</c:formatCode>
                <c:ptCount val="2"/>
                <c:pt idx="0">
                  <c:v>0.58186732104437733</c:v>
                </c:pt>
                <c:pt idx="1">
                  <c:v>0.56252099818309131</c:v>
                </c:pt>
              </c:numCache>
            </c:numRef>
          </c:val>
        </c:ser>
        <c:ser>
          <c:idx val="1"/>
          <c:order val="1"/>
          <c:tx>
            <c:strRef>
              <c:f>'1.2.3理财会员画像分析'!$I$10</c:f>
              <c:strCache>
                <c:ptCount val="1"/>
                <c:pt idx="0">
                  <c:v>女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'1.2.3理财会员画像分析'!$J$8:$K$8</c:f>
              <c:strCache>
                <c:ptCount val="2"/>
                <c:pt idx="0">
                  <c:v>理财用户性别分布</c:v>
                </c:pt>
                <c:pt idx="1">
                  <c:v>会员性别分布</c:v>
                </c:pt>
              </c:strCache>
            </c:strRef>
          </c:cat>
          <c:val>
            <c:numRef>
              <c:f>'1.2.3理财会员画像分析'!$J$10:$K$10</c:f>
              <c:numCache>
                <c:formatCode>0%</c:formatCode>
                <c:ptCount val="2"/>
                <c:pt idx="0">
                  <c:v>0.41802185374618761</c:v>
                </c:pt>
                <c:pt idx="1">
                  <c:v>0.43745903121030949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318868464"/>
        <c:axId val="376012864"/>
      </c:barChart>
      <c:catAx>
        <c:axId val="3188684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376012864"/>
        <c:crosses val="autoZero"/>
        <c:auto val="1"/>
        <c:lblAlgn val="ctr"/>
        <c:lblOffset val="100"/>
        <c:noMultiLvlLbl val="0"/>
      </c:catAx>
      <c:valAx>
        <c:axId val="376012864"/>
        <c:scaling>
          <c:orientation val="minMax"/>
        </c:scaling>
        <c:delete val="0"/>
        <c:axPos val="l"/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3188684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solidFill>
      <a:schemeClr val="bg1">
        <a:lumMod val="95000"/>
      </a:schemeClr>
    </a:solidFill>
    <a:ln>
      <a:noFill/>
    </a:ln>
    <a:effectLst/>
  </c:spPr>
  <c:txPr>
    <a:bodyPr/>
    <a:lstStyle/>
    <a:p>
      <a:pPr>
        <a:defRPr>
          <a:latin typeface="微软雅黑" panose="020B0503020204020204" pitchFamily="34" charset="-122"/>
          <a:ea typeface="微软雅黑" panose="020B0503020204020204" pitchFamily="34" charset="-122"/>
        </a:defRPr>
      </a:pPr>
      <a:endParaRPr lang="zh-CN"/>
    </a:p>
  </c:txPr>
  <c:externalData r:id="rId3">
    <c:autoUpdate val="0"/>
  </c:externalData>
</c:chartSpace>
</file>

<file path=ppt/charts/chart2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0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r>
              <a:rPr lang="zh-CN" altLang="en-US" sz="1000" dirty="0" smtClean="0"/>
              <a:t>实名时长对比分析</a:t>
            </a:r>
            <a:endParaRPr lang="zh-CN" sz="1000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'1.2.3理财会员画像分析'!$B$153</c:f>
              <c:strCache>
                <c:ptCount val="1"/>
                <c:pt idx="0">
                  <c:v>1月以内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'1.2.3理财会员画像分析'!$C$152:$D$152</c:f>
              <c:strCache>
                <c:ptCount val="2"/>
                <c:pt idx="0">
                  <c:v>理财会员分布</c:v>
                </c:pt>
                <c:pt idx="1">
                  <c:v>全量会员分布</c:v>
                </c:pt>
              </c:strCache>
            </c:strRef>
          </c:cat>
          <c:val>
            <c:numRef>
              <c:f>'1.2.3理财会员画像分析'!$C$153:$D$153</c:f>
              <c:numCache>
                <c:formatCode>0.0%</c:formatCode>
                <c:ptCount val="2"/>
                <c:pt idx="0">
                  <c:v>2.1662634270898187E-3</c:v>
                </c:pt>
                <c:pt idx="1">
                  <c:v>4.5808932547621126E-2</c:v>
                </c:pt>
              </c:numCache>
            </c:numRef>
          </c:val>
        </c:ser>
        <c:ser>
          <c:idx val="1"/>
          <c:order val="1"/>
          <c:tx>
            <c:strRef>
              <c:f>'1.2.3理财会员画像分析'!$B$154</c:f>
              <c:strCache>
                <c:ptCount val="1"/>
                <c:pt idx="0">
                  <c:v>1-3月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'1.2.3理财会员画像分析'!$C$152:$D$152</c:f>
              <c:strCache>
                <c:ptCount val="2"/>
                <c:pt idx="0">
                  <c:v>理财会员分布</c:v>
                </c:pt>
                <c:pt idx="1">
                  <c:v>全量会员分布</c:v>
                </c:pt>
              </c:strCache>
            </c:strRef>
          </c:cat>
          <c:val>
            <c:numRef>
              <c:f>'1.2.3理财会员画像分析'!$C$154:$D$154</c:f>
              <c:numCache>
                <c:formatCode>0.0%</c:formatCode>
                <c:ptCount val="2"/>
                <c:pt idx="0">
                  <c:v>1.3406402446232533E-2</c:v>
                </c:pt>
                <c:pt idx="1">
                  <c:v>0.10351429625796429</c:v>
                </c:pt>
              </c:numCache>
            </c:numRef>
          </c:val>
        </c:ser>
        <c:ser>
          <c:idx val="2"/>
          <c:order val="2"/>
          <c:tx>
            <c:strRef>
              <c:f>'1.2.3理财会员画像分析'!$B$155</c:f>
              <c:strCache>
                <c:ptCount val="1"/>
                <c:pt idx="0">
                  <c:v>3-6个月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'1.2.3理财会员画像分析'!$C$152:$D$152</c:f>
              <c:strCache>
                <c:ptCount val="2"/>
                <c:pt idx="0">
                  <c:v>理财会员分布</c:v>
                </c:pt>
                <c:pt idx="1">
                  <c:v>全量会员分布</c:v>
                </c:pt>
              </c:strCache>
            </c:strRef>
          </c:cat>
          <c:val>
            <c:numRef>
              <c:f>'1.2.3理财会员画像分析'!$C$155:$D$155</c:f>
              <c:numCache>
                <c:formatCode>0.0%</c:formatCode>
                <c:ptCount val="2"/>
                <c:pt idx="0">
                  <c:v>2.7987059555989881E-2</c:v>
                </c:pt>
                <c:pt idx="1">
                  <c:v>0.10387370141185392</c:v>
                </c:pt>
              </c:numCache>
            </c:numRef>
          </c:val>
        </c:ser>
        <c:ser>
          <c:idx val="3"/>
          <c:order val="3"/>
          <c:tx>
            <c:strRef>
              <c:f>'1.2.3理财会员画像分析'!$B$156</c:f>
              <c:strCache>
                <c:ptCount val="1"/>
                <c:pt idx="0">
                  <c:v>6-12个月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'1.2.3理财会员画像分析'!$C$152:$D$152</c:f>
              <c:strCache>
                <c:ptCount val="2"/>
                <c:pt idx="0">
                  <c:v>理财会员分布</c:v>
                </c:pt>
                <c:pt idx="1">
                  <c:v>全量会员分布</c:v>
                </c:pt>
              </c:strCache>
            </c:strRef>
          </c:cat>
          <c:val>
            <c:numRef>
              <c:f>'1.2.3理财会员画像分析'!$C$156:$D$156</c:f>
              <c:numCache>
                <c:formatCode>0.0%</c:formatCode>
                <c:ptCount val="2"/>
                <c:pt idx="0">
                  <c:v>0.1314800731347871</c:v>
                </c:pt>
                <c:pt idx="1">
                  <c:v>0.18410987718142707</c:v>
                </c:pt>
              </c:numCache>
            </c:numRef>
          </c:val>
        </c:ser>
        <c:ser>
          <c:idx val="4"/>
          <c:order val="4"/>
          <c:tx>
            <c:strRef>
              <c:f>'1.2.3理财会员画像分析'!$B$157</c:f>
              <c:strCache>
                <c:ptCount val="1"/>
                <c:pt idx="0">
                  <c:v>12月以上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'1.2.3理财会员画像分析'!$C$152:$D$152</c:f>
              <c:strCache>
                <c:ptCount val="2"/>
                <c:pt idx="0">
                  <c:v>理财会员分布</c:v>
                </c:pt>
                <c:pt idx="1">
                  <c:v>全量会员分布</c:v>
                </c:pt>
              </c:strCache>
            </c:strRef>
          </c:cat>
          <c:val>
            <c:numRef>
              <c:f>'1.2.3理财会员画像分析'!$C$157:$D$157</c:f>
              <c:numCache>
                <c:formatCode>0.0%</c:formatCode>
                <c:ptCount val="2"/>
                <c:pt idx="0">
                  <c:v>0.82496020143590065</c:v>
                </c:pt>
                <c:pt idx="1">
                  <c:v>0.5626931926011336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376019024"/>
        <c:axId val="376019584"/>
      </c:barChart>
      <c:catAx>
        <c:axId val="3760190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376019584"/>
        <c:crosses val="autoZero"/>
        <c:auto val="1"/>
        <c:lblAlgn val="ctr"/>
        <c:lblOffset val="100"/>
        <c:noMultiLvlLbl val="0"/>
      </c:catAx>
      <c:valAx>
        <c:axId val="3760195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37601902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solidFill>
      <a:schemeClr val="bg1">
        <a:lumMod val="95000"/>
      </a:schemeClr>
    </a:solidFill>
    <a:ln>
      <a:solidFill>
        <a:schemeClr val="bg1"/>
      </a:solidFill>
    </a:ln>
    <a:effectLst/>
  </c:spPr>
  <c:txPr>
    <a:bodyPr/>
    <a:lstStyle/>
    <a:p>
      <a:pPr>
        <a:defRPr>
          <a:latin typeface="微软雅黑" panose="020B0503020204020204" pitchFamily="34" charset="-122"/>
          <a:ea typeface="微软雅黑" panose="020B0503020204020204" pitchFamily="34" charset="-122"/>
        </a:defRPr>
      </a:pPr>
      <a:endParaRPr lang="zh-CN"/>
    </a:p>
  </c:txPr>
  <c:externalData r:id="rId3">
    <c:autoUpdate val="0"/>
  </c:externalData>
</c:chartSpace>
</file>

<file path=ppt/charts/chart2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0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r>
              <a:rPr lang="zh-CN" altLang="en-US" sz="1000" dirty="0" smtClean="0"/>
              <a:t>易购会员等级对比分析</a:t>
            </a:r>
            <a:endParaRPr lang="zh-CN" sz="1000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'1.2.3理财会员画像分析'!$E$171</c:f>
              <c:strCache>
                <c:ptCount val="1"/>
                <c:pt idx="0">
                  <c:v>会员数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'1.2.3理财会员画像分析'!$B$172:$B$176</c:f>
              <c:strCache>
                <c:ptCount val="5"/>
                <c:pt idx="0">
                  <c:v>新人</c:v>
                </c:pt>
                <c:pt idx="1">
                  <c:v>V1</c:v>
                </c:pt>
                <c:pt idx="2">
                  <c:v>V2</c:v>
                </c:pt>
                <c:pt idx="3">
                  <c:v>V3</c:v>
                </c:pt>
                <c:pt idx="4">
                  <c:v>V4</c:v>
                </c:pt>
              </c:strCache>
            </c:strRef>
          </c:cat>
          <c:val>
            <c:numRef>
              <c:f>'1.2.3理财会员画像分析'!$E$172:$E$176</c:f>
              <c:numCache>
                <c:formatCode>General</c:formatCode>
                <c:ptCount val="5"/>
                <c:pt idx="0">
                  <c:v>18850014</c:v>
                </c:pt>
                <c:pt idx="1">
                  <c:v>14617525</c:v>
                </c:pt>
                <c:pt idx="2">
                  <c:v>4025707</c:v>
                </c:pt>
                <c:pt idx="3">
                  <c:v>3198349</c:v>
                </c:pt>
                <c:pt idx="4">
                  <c:v>2033801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79199920"/>
        <c:axId val="379200480"/>
      </c:barChart>
      <c:lineChart>
        <c:grouping val="standard"/>
        <c:varyColors val="0"/>
        <c:ser>
          <c:idx val="1"/>
          <c:order val="1"/>
          <c:tx>
            <c:strRef>
              <c:f>'1.2.3理财会员画像分析'!$F$171</c:f>
              <c:strCache>
                <c:ptCount val="1"/>
                <c:pt idx="0">
                  <c:v>转化率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strRef>
              <c:f>'1.2.3理财会员画像分析'!$B$172:$B$176</c:f>
              <c:strCache>
                <c:ptCount val="5"/>
                <c:pt idx="0">
                  <c:v>新人</c:v>
                </c:pt>
                <c:pt idx="1">
                  <c:v>V1</c:v>
                </c:pt>
                <c:pt idx="2">
                  <c:v>V2</c:v>
                </c:pt>
                <c:pt idx="3">
                  <c:v>V3</c:v>
                </c:pt>
                <c:pt idx="4">
                  <c:v>V4</c:v>
                </c:pt>
              </c:strCache>
            </c:strRef>
          </c:cat>
          <c:val>
            <c:numRef>
              <c:f>'1.2.3理财会员画像分析'!$F$172:$F$176</c:f>
              <c:numCache>
                <c:formatCode>0.0%</c:formatCode>
                <c:ptCount val="5"/>
                <c:pt idx="0">
                  <c:v>2.924629127596404E-2</c:v>
                </c:pt>
                <c:pt idx="1">
                  <c:v>3.5668760614399497E-2</c:v>
                </c:pt>
                <c:pt idx="2">
                  <c:v>4.3968425918726822E-2</c:v>
                </c:pt>
                <c:pt idx="3">
                  <c:v>7.9564175141612126E-2</c:v>
                </c:pt>
                <c:pt idx="4">
                  <c:v>0.22431840676644371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79201600"/>
        <c:axId val="379201040"/>
      </c:lineChart>
      <c:catAx>
        <c:axId val="3791999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379200480"/>
        <c:crosses val="autoZero"/>
        <c:auto val="1"/>
        <c:lblAlgn val="ctr"/>
        <c:lblOffset val="100"/>
        <c:noMultiLvlLbl val="0"/>
      </c:catAx>
      <c:valAx>
        <c:axId val="3792004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379199920"/>
        <c:crosses val="autoZero"/>
        <c:crossBetween val="between"/>
      </c:valAx>
      <c:valAx>
        <c:axId val="379201040"/>
        <c:scaling>
          <c:orientation val="minMax"/>
        </c:scaling>
        <c:delete val="0"/>
        <c:axPos val="r"/>
        <c:numFmt formatCode="0.0%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379201600"/>
        <c:crosses val="max"/>
        <c:crossBetween val="between"/>
      </c:valAx>
      <c:catAx>
        <c:axId val="379201600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379201040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solidFill>
      <a:schemeClr val="bg1">
        <a:lumMod val="95000"/>
      </a:schemeClr>
    </a:solidFill>
    <a:ln>
      <a:noFill/>
    </a:ln>
    <a:effectLst/>
  </c:spPr>
  <c:txPr>
    <a:bodyPr/>
    <a:lstStyle/>
    <a:p>
      <a:pPr>
        <a:defRPr>
          <a:latin typeface="微软雅黑" panose="020B0503020204020204" pitchFamily="34" charset="-122"/>
          <a:ea typeface="微软雅黑" panose="020B0503020204020204" pitchFamily="34" charset="-122"/>
        </a:defRPr>
      </a:pPr>
      <a:endParaRPr lang="zh-CN"/>
    </a:p>
  </c:txPr>
  <c:externalData r:id="rId3">
    <c:autoUpdate val="0"/>
  </c:externalData>
</c:chartSpace>
</file>

<file path=ppt/charts/chart2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0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r>
              <a:rPr lang="zh-CN" altLang="en-US" sz="1000" dirty="0" smtClean="0"/>
              <a:t>大促贡献分析</a:t>
            </a:r>
            <a:endParaRPr lang="zh-CN" altLang="en-US" sz="1000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defRPr>
          </a:pPr>
          <a:endParaRPr lang="zh-CN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'1.2.3理财会员画像分析'!$C$143</c:f>
              <c:strCache>
                <c:ptCount val="1"/>
                <c:pt idx="0">
                  <c:v>用户数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1"/>
            <c:showBubbleSize val="0"/>
            <c:separator>; </c:separator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'1.2.3理财会员画像分析'!$B$144:$B$146</c:f>
              <c:strCache>
                <c:ptCount val="3"/>
                <c:pt idx="0">
                  <c:v>大促</c:v>
                </c:pt>
                <c:pt idx="1">
                  <c:v>节假日</c:v>
                </c:pt>
                <c:pt idx="2">
                  <c:v>日常</c:v>
                </c:pt>
              </c:strCache>
            </c:strRef>
          </c:cat>
          <c:val>
            <c:numRef>
              <c:f>'1.2.3理财会员画像分析'!$C$144:$C$146</c:f>
              <c:numCache>
                <c:formatCode>General</c:formatCode>
                <c:ptCount val="3"/>
                <c:pt idx="0">
                  <c:v>471341</c:v>
                </c:pt>
                <c:pt idx="1">
                  <c:v>441689</c:v>
                </c:pt>
                <c:pt idx="2">
                  <c:v>1117191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solidFill>
      <a:schemeClr val="bg1">
        <a:lumMod val="95000"/>
      </a:schemeClr>
    </a:solidFill>
    <a:ln>
      <a:noFill/>
    </a:ln>
    <a:effectLst/>
  </c:spPr>
  <c:txPr>
    <a:bodyPr/>
    <a:lstStyle/>
    <a:p>
      <a:pPr>
        <a:defRPr>
          <a:latin typeface="微软雅黑" panose="020B0503020204020204" pitchFamily="34" charset="-122"/>
          <a:ea typeface="微软雅黑" panose="020B0503020204020204" pitchFamily="34" charset="-122"/>
        </a:defRPr>
      </a:pPr>
      <a:endParaRPr lang="zh-CN"/>
    </a:p>
  </c:txPr>
  <c:externalData r:id="rId3">
    <c:autoUpdate val="0"/>
  </c:externalData>
</c:chartSpace>
</file>

<file path=ppt/charts/chart2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zh-CN" sz="1100" b="0" i="0" baseline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单个用户理财的累计金额</a:t>
            </a:r>
            <a:endParaRPr lang="zh-CN" altLang="zh-CN" sz="110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会员数</c:v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xcc_member_analysis_temp_1!$E$18:$E$24</c:f>
              <c:strCache>
                <c:ptCount val="7"/>
                <c:pt idx="0">
                  <c:v>(0, 1]</c:v>
                </c:pt>
                <c:pt idx="1">
                  <c:v>(1, 100]</c:v>
                </c:pt>
                <c:pt idx="2">
                  <c:v>(100, 1千]</c:v>
                </c:pt>
                <c:pt idx="3">
                  <c:v>(1千, 1万]</c:v>
                </c:pt>
                <c:pt idx="4">
                  <c:v>(1万, 5万]</c:v>
                </c:pt>
                <c:pt idx="5">
                  <c:v>(5万, 10万]</c:v>
                </c:pt>
                <c:pt idx="6">
                  <c:v>(10万+]</c:v>
                </c:pt>
              </c:strCache>
            </c:strRef>
          </c:cat>
          <c:val>
            <c:numRef>
              <c:f>xcc_member_analysis_temp_1!$F$18:$F$24</c:f>
              <c:numCache>
                <c:formatCode>General</c:formatCode>
                <c:ptCount val="7"/>
                <c:pt idx="0">
                  <c:v>244681</c:v>
                </c:pt>
                <c:pt idx="1">
                  <c:v>301392</c:v>
                </c:pt>
                <c:pt idx="2">
                  <c:v>438094</c:v>
                </c:pt>
                <c:pt idx="3">
                  <c:v>343272</c:v>
                </c:pt>
                <c:pt idx="4">
                  <c:v>241010</c:v>
                </c:pt>
                <c:pt idx="5">
                  <c:v>95095</c:v>
                </c:pt>
                <c:pt idx="6">
                  <c:v>366677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23204752"/>
        <c:axId val="323205312"/>
      </c:barChart>
      <c:lineChart>
        <c:grouping val="standard"/>
        <c:varyColors val="0"/>
        <c:ser>
          <c:idx val="1"/>
          <c:order val="1"/>
          <c:tx>
            <c:v>占比</c:v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chemeClr val="bg1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strRef>
              <c:f>xcc_member_analysis_temp_1!$E$18:$E$24</c:f>
              <c:strCache>
                <c:ptCount val="7"/>
                <c:pt idx="0">
                  <c:v>(0, 1]</c:v>
                </c:pt>
                <c:pt idx="1">
                  <c:v>(1, 100]</c:v>
                </c:pt>
                <c:pt idx="2">
                  <c:v>(100, 1千]</c:v>
                </c:pt>
                <c:pt idx="3">
                  <c:v>(1千, 1万]</c:v>
                </c:pt>
                <c:pt idx="4">
                  <c:v>(1万, 5万]</c:v>
                </c:pt>
                <c:pt idx="5">
                  <c:v>(5万, 10万]</c:v>
                </c:pt>
                <c:pt idx="6">
                  <c:v>(10万+]</c:v>
                </c:pt>
              </c:strCache>
            </c:strRef>
          </c:cat>
          <c:val>
            <c:numRef>
              <c:f>xcc_member_analysis_temp_1!$G$18:$G$24</c:f>
              <c:numCache>
                <c:formatCode>0.00%</c:formatCode>
                <c:ptCount val="7"/>
                <c:pt idx="0">
                  <c:v>0.12051939173124503</c:v>
                </c:pt>
                <c:pt idx="1">
                  <c:v>0.14845280390656979</c:v>
                </c:pt>
                <c:pt idx="2">
                  <c:v>0.21578636020413541</c:v>
                </c:pt>
                <c:pt idx="3">
                  <c:v>0.16908110003787766</c:v>
                </c:pt>
                <c:pt idx="4">
                  <c:v>0.11871121419786319</c:v>
                </c:pt>
                <c:pt idx="5">
                  <c:v>4.6839728285738354E-2</c:v>
                </c:pt>
                <c:pt idx="6">
                  <c:v>0.1806094016365706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23206432"/>
        <c:axId val="323205872"/>
      </c:lineChart>
      <c:catAx>
        <c:axId val="3232047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323205312"/>
        <c:crosses val="autoZero"/>
        <c:auto val="1"/>
        <c:lblAlgn val="ctr"/>
        <c:lblOffset val="100"/>
        <c:noMultiLvlLbl val="0"/>
      </c:catAx>
      <c:valAx>
        <c:axId val="323205312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>
            <a:solidFill>
              <a:schemeClr val="bg1">
                <a:lumMod val="75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323204752"/>
        <c:crosses val="autoZero"/>
        <c:crossBetween val="between"/>
        <c:majorUnit val="100000"/>
      </c:valAx>
      <c:valAx>
        <c:axId val="323205872"/>
        <c:scaling>
          <c:orientation val="minMax"/>
        </c:scaling>
        <c:delete val="0"/>
        <c:axPos val="r"/>
        <c:numFmt formatCode="0%" sourceLinked="0"/>
        <c:majorTickMark val="out"/>
        <c:minorTickMark val="none"/>
        <c:tickLblPos val="nextTo"/>
        <c:spPr>
          <a:noFill/>
          <a:ln>
            <a:solidFill>
              <a:schemeClr val="bg1">
                <a:lumMod val="75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323206432"/>
        <c:crosses val="max"/>
        <c:crossBetween val="between"/>
      </c:valAx>
      <c:catAx>
        <c:axId val="32320643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323205872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11722222222222223"/>
          <c:y val="0.17777777777777778"/>
          <c:w val="0.28753626105075747"/>
          <c:h val="7.246428754980538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solidFill>
      <a:schemeClr val="bg1">
        <a:lumMod val="95000"/>
      </a:schemeClr>
    </a:soli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0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r>
              <a:rPr lang="zh-CN" altLang="en-US" sz="1000" dirty="0" smtClean="0"/>
              <a:t>会员用户</a:t>
            </a:r>
            <a:r>
              <a:rPr lang="zh-CN" sz="1000" dirty="0" smtClean="0"/>
              <a:t>性别</a:t>
            </a:r>
            <a:r>
              <a:rPr lang="zh-CN" sz="1000" dirty="0"/>
              <a:t>分布分析</a:t>
            </a:r>
          </a:p>
        </c:rich>
      </c:tx>
      <c:layout>
        <c:manualLayout>
          <c:xMode val="edge"/>
          <c:yMode val="edge"/>
          <c:x val="0.30111547889478002"/>
          <c:y val="1.687523751564613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defRPr>
          </a:pPr>
          <a:endParaRPr lang="zh-CN"/>
        </a:p>
      </c:txPr>
    </c:title>
    <c:autoTitleDeleted val="0"/>
    <c:plotArea>
      <c:layout>
        <c:manualLayout>
          <c:layoutTarget val="inner"/>
          <c:xMode val="edge"/>
          <c:yMode val="edge"/>
          <c:x val="0.12247842770254368"/>
          <c:y val="0.26640378736575593"/>
          <c:w val="0.87445234924159376"/>
          <c:h val="0.56066998802832069"/>
        </c:manualLayout>
      </c:layout>
      <c:barChart>
        <c:barDir val="col"/>
        <c:grouping val="percentStacked"/>
        <c:varyColors val="0"/>
        <c:ser>
          <c:idx val="0"/>
          <c:order val="0"/>
          <c:tx>
            <c:strRef>
              <c:f>'1.2.1.1保险会员画像PPT'!$B$14</c:f>
              <c:strCache>
                <c:ptCount val="1"/>
                <c:pt idx="0">
                  <c:v>男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'1.2.1.1保险会员画像PPT'!$C$13:$D$13</c:f>
              <c:strCache>
                <c:ptCount val="2"/>
                <c:pt idx="0">
                  <c:v>保险用户性别分布</c:v>
                </c:pt>
                <c:pt idx="1">
                  <c:v>会员性别分布</c:v>
                </c:pt>
              </c:strCache>
            </c:strRef>
          </c:cat>
          <c:val>
            <c:numRef>
              <c:f>'1.2.1.1保险会员画像PPT'!$C$14:$D$14</c:f>
              <c:numCache>
                <c:formatCode>0%</c:formatCode>
                <c:ptCount val="2"/>
                <c:pt idx="0">
                  <c:v>0.61032148966402711</c:v>
                </c:pt>
                <c:pt idx="1">
                  <c:v>0.56252099818309131</c:v>
                </c:pt>
              </c:numCache>
            </c:numRef>
          </c:val>
        </c:ser>
        <c:ser>
          <c:idx val="1"/>
          <c:order val="1"/>
          <c:tx>
            <c:strRef>
              <c:f>'1.2.1.1保险会员画像PPT'!$B$15</c:f>
              <c:strCache>
                <c:ptCount val="1"/>
                <c:pt idx="0">
                  <c:v>女</c:v>
                </c:pt>
              </c:strCache>
            </c:strRef>
          </c:tx>
          <c:spPr>
            <a:solidFill>
              <a:srgbClr val="CCFF33"/>
            </a:solidFill>
            <a:ln>
              <a:noFill/>
            </a:ln>
            <a:effectLst/>
          </c:spPr>
          <c:invertIfNegative val="0"/>
          <c:cat>
            <c:strRef>
              <c:f>'1.2.1.1保险会员画像PPT'!$C$13:$D$13</c:f>
              <c:strCache>
                <c:ptCount val="2"/>
                <c:pt idx="0">
                  <c:v>保险用户性别分布</c:v>
                </c:pt>
                <c:pt idx="1">
                  <c:v>会员性别分布</c:v>
                </c:pt>
              </c:strCache>
            </c:strRef>
          </c:cat>
          <c:val>
            <c:numRef>
              <c:f>'1.2.1.1保险会员画像PPT'!$C$15:$D$15</c:f>
              <c:numCache>
                <c:formatCode>0%</c:formatCode>
                <c:ptCount val="2"/>
                <c:pt idx="0">
                  <c:v>0.38954542073927356</c:v>
                </c:pt>
                <c:pt idx="1">
                  <c:v>0.43745903121030949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325984864"/>
        <c:axId val="325985424"/>
      </c:barChart>
      <c:catAx>
        <c:axId val="3259848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325985424"/>
        <c:crosses val="autoZero"/>
        <c:auto val="1"/>
        <c:lblAlgn val="ctr"/>
        <c:lblOffset val="100"/>
        <c:noMultiLvlLbl val="0"/>
      </c:catAx>
      <c:valAx>
        <c:axId val="325985424"/>
        <c:scaling>
          <c:orientation val="minMax"/>
        </c:scaling>
        <c:delete val="0"/>
        <c:axPos val="l"/>
        <c:numFmt formatCode="0%" sourceLinked="1"/>
        <c:majorTickMark val="in"/>
        <c:minorTickMark val="none"/>
        <c:tickLblPos val="nextTo"/>
        <c:spPr>
          <a:noFill/>
          <a:ln>
            <a:solidFill>
              <a:schemeClr val="accent1">
                <a:shade val="5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3259848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46696998205873108"/>
          <c:y val="0.38585916091394312"/>
          <c:w val="0.18749461144285881"/>
          <c:h val="5.941707207403604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solidFill>
      <a:schemeClr val="bg1">
        <a:lumMod val="95000"/>
      </a:schemeClr>
    </a:solidFill>
    <a:ln>
      <a:noFill/>
    </a:ln>
    <a:effectLst/>
  </c:spPr>
  <c:txPr>
    <a:bodyPr/>
    <a:lstStyle/>
    <a:p>
      <a:pPr>
        <a:defRPr>
          <a:latin typeface="微软雅黑" panose="020B0503020204020204" pitchFamily="34" charset="-122"/>
          <a:ea typeface="微软雅黑" panose="020B0503020204020204" pitchFamily="34" charset="-122"/>
        </a:defRPr>
      </a:pPr>
      <a:endParaRPr lang="zh-CN"/>
    </a:p>
  </c:txPr>
  <c:externalData r:id="rId3">
    <c:autoUpdate val="0"/>
  </c:externalData>
</c:chartSpace>
</file>

<file path=ppt/charts/chart3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05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zh-CN" sz="1050" b="0" i="0" baseline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单个用户理财的累计</a:t>
            </a:r>
            <a:r>
              <a:rPr lang="zh-CN" altLang="en-US" sz="1050" b="0" i="0" baseline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订单量</a:t>
            </a:r>
            <a:endParaRPr lang="zh-CN" altLang="zh-CN" sz="105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5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会员数</c:v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xcc_member_analysis_temp_1!$I$37:$I$45</c:f>
              <c:strCache>
                <c:ptCount val="9"/>
                <c:pt idx="0">
                  <c:v>1</c:v>
                </c:pt>
                <c:pt idx="1">
                  <c:v>2-5</c:v>
                </c:pt>
                <c:pt idx="2">
                  <c:v>5-10</c:v>
                </c:pt>
                <c:pt idx="3">
                  <c:v>10-20</c:v>
                </c:pt>
                <c:pt idx="4">
                  <c:v>20-30</c:v>
                </c:pt>
                <c:pt idx="5">
                  <c:v>30-40</c:v>
                </c:pt>
                <c:pt idx="6">
                  <c:v>40-50</c:v>
                </c:pt>
                <c:pt idx="7">
                  <c:v>50-100</c:v>
                </c:pt>
                <c:pt idx="8">
                  <c:v>100+</c:v>
                </c:pt>
              </c:strCache>
            </c:strRef>
          </c:cat>
          <c:val>
            <c:numRef>
              <c:f>xcc_member_analysis_temp_1!$J$37:$J$45</c:f>
              <c:numCache>
                <c:formatCode>General</c:formatCode>
                <c:ptCount val="9"/>
                <c:pt idx="0">
                  <c:v>678828</c:v>
                </c:pt>
                <c:pt idx="1">
                  <c:v>552020</c:v>
                </c:pt>
                <c:pt idx="2">
                  <c:v>196882</c:v>
                </c:pt>
                <c:pt idx="3">
                  <c:v>176559</c:v>
                </c:pt>
                <c:pt idx="4">
                  <c:v>95305</c:v>
                </c:pt>
                <c:pt idx="5">
                  <c:v>61306</c:v>
                </c:pt>
                <c:pt idx="6">
                  <c:v>44068</c:v>
                </c:pt>
                <c:pt idx="7">
                  <c:v>114156</c:v>
                </c:pt>
                <c:pt idx="8">
                  <c:v>111097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23209232"/>
        <c:axId val="323209792"/>
      </c:barChart>
      <c:lineChart>
        <c:grouping val="standard"/>
        <c:varyColors val="0"/>
        <c:ser>
          <c:idx val="1"/>
          <c:order val="1"/>
          <c:tx>
            <c:v>占比</c:v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chemeClr val="bg1"/>
              </a:solidFill>
              <a:ln w="9525">
                <a:solidFill>
                  <a:schemeClr val="accent2"/>
                </a:solidFill>
              </a:ln>
              <a:effectLst/>
            </c:spPr>
          </c:marker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xcc_member_analysis_temp_1!$I$37:$I$45</c:f>
              <c:strCache>
                <c:ptCount val="9"/>
                <c:pt idx="0">
                  <c:v>1</c:v>
                </c:pt>
                <c:pt idx="1">
                  <c:v>2-5</c:v>
                </c:pt>
                <c:pt idx="2">
                  <c:v>5-10</c:v>
                </c:pt>
                <c:pt idx="3">
                  <c:v>10-20</c:v>
                </c:pt>
                <c:pt idx="4">
                  <c:v>20-30</c:v>
                </c:pt>
                <c:pt idx="5">
                  <c:v>30-40</c:v>
                </c:pt>
                <c:pt idx="6">
                  <c:v>40-50</c:v>
                </c:pt>
                <c:pt idx="7">
                  <c:v>50-100</c:v>
                </c:pt>
                <c:pt idx="8">
                  <c:v>100+</c:v>
                </c:pt>
              </c:strCache>
            </c:strRef>
          </c:cat>
          <c:val>
            <c:numRef>
              <c:f>xcc_member_analysis_temp_1!$K$37:$K$45</c:f>
              <c:numCache>
                <c:formatCode>0.00%</c:formatCode>
                <c:ptCount val="9"/>
                <c:pt idx="0">
                  <c:v>0.33436162861087537</c:v>
                </c:pt>
                <c:pt idx="1">
                  <c:v>0.27190143339074907</c:v>
                </c:pt>
                <c:pt idx="2">
                  <c:v>9.6975649449000875E-2</c:v>
                </c:pt>
                <c:pt idx="3">
                  <c:v>8.6965409184517353E-2</c:v>
                </c:pt>
                <c:pt idx="4">
                  <c:v>4.694316530072342E-2</c:v>
                </c:pt>
                <c:pt idx="5">
                  <c:v>3.0196712574640888E-2</c:v>
                </c:pt>
                <c:pt idx="6">
                  <c:v>2.1706011316009438E-2</c:v>
                </c:pt>
                <c:pt idx="7">
                  <c:v>5.6228361345883035E-2</c:v>
                </c:pt>
                <c:pt idx="8">
                  <c:v>5.4721628827600545E-2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23735568"/>
        <c:axId val="323210352"/>
      </c:lineChart>
      <c:catAx>
        <c:axId val="3232092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323209792"/>
        <c:crosses val="autoZero"/>
        <c:auto val="1"/>
        <c:lblAlgn val="ctr"/>
        <c:lblOffset val="100"/>
        <c:noMultiLvlLbl val="0"/>
      </c:catAx>
      <c:valAx>
        <c:axId val="323209792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>
            <a:solidFill>
              <a:schemeClr val="bg1">
                <a:lumMod val="75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323209232"/>
        <c:crosses val="autoZero"/>
        <c:crossBetween val="between"/>
      </c:valAx>
      <c:valAx>
        <c:axId val="323210352"/>
        <c:scaling>
          <c:orientation val="minMax"/>
        </c:scaling>
        <c:delete val="0"/>
        <c:axPos val="r"/>
        <c:numFmt formatCode="0%" sourceLinked="0"/>
        <c:majorTickMark val="out"/>
        <c:minorTickMark val="none"/>
        <c:tickLblPos val="nextTo"/>
        <c:spPr>
          <a:noFill/>
          <a:ln>
            <a:solidFill>
              <a:schemeClr val="bg1">
                <a:lumMod val="75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323735568"/>
        <c:crosses val="max"/>
        <c:crossBetween val="between"/>
      </c:valAx>
      <c:catAx>
        <c:axId val="32373556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323210352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12277777777777778"/>
          <c:y val="0.1537037037037037"/>
          <c:w val="0.31"/>
          <c:h val="7.812554680664918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solidFill>
      <a:schemeClr val="bg1">
        <a:lumMod val="95000"/>
      </a:schemeClr>
    </a:soli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 sz="1000"/>
            </a:pPr>
            <a:r>
              <a:rPr lang="zh-CN" sz="1000"/>
              <a:t>各地区定期理财客户分布</a:t>
            </a:r>
          </a:p>
        </c:rich>
      </c:tx>
      <c:layout/>
      <c:overlay val="0"/>
    </c:title>
    <c:autoTitleDeleted val="0"/>
    <c:view3D>
      <c:rotX val="30"/>
      <c:rotY val="0"/>
      <c:rAngAx val="0"/>
    </c:view3D>
    <c:floor>
      <c:thickness val="0"/>
    </c:floor>
    <c:sideWall>
      <c:thickness val="0"/>
    </c:sideWall>
    <c:backWall>
      <c:thickness val="0"/>
    </c:backWall>
    <c:plotArea>
      <c:layout/>
      <c:pie3DChart>
        <c:varyColors val="1"/>
        <c:ser>
          <c:idx val="0"/>
          <c:order val="0"/>
          <c:tx>
            <c:strRef>
              <c:f>Sheet1!$B$31</c:f>
              <c:strCache>
                <c:ptCount val="1"/>
                <c:pt idx="0">
                  <c:v>数量</c:v>
                </c:pt>
              </c:strCache>
            </c:strRef>
          </c:tx>
          <c:dLbls>
            <c:spPr>
              <a:noFill/>
              <a:ln>
                <a:noFill/>
              </a:ln>
              <a:effectLst/>
            </c:spPr>
            <c:showLegendKey val="0"/>
            <c:showVal val="1"/>
            <c:showCatName val="1"/>
            <c:showSerName val="0"/>
            <c:showPercent val="1"/>
            <c:showBubbleSize val="0"/>
            <c:showLeaderLines val="1"/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Sheet1!$A$32:$A$40</c:f>
              <c:strCache>
                <c:ptCount val="9"/>
                <c:pt idx="0">
                  <c:v>华东一区</c:v>
                </c:pt>
                <c:pt idx="1">
                  <c:v>未知</c:v>
                </c:pt>
                <c:pt idx="2">
                  <c:v>华东二区</c:v>
                </c:pt>
                <c:pt idx="3">
                  <c:v>华北地区</c:v>
                </c:pt>
                <c:pt idx="4">
                  <c:v>华南地区</c:v>
                </c:pt>
                <c:pt idx="5">
                  <c:v>西南地区</c:v>
                </c:pt>
                <c:pt idx="6">
                  <c:v>华中地区</c:v>
                </c:pt>
                <c:pt idx="7">
                  <c:v>东北地区</c:v>
                </c:pt>
                <c:pt idx="8">
                  <c:v>西北地区</c:v>
                </c:pt>
              </c:strCache>
            </c:strRef>
          </c:cat>
          <c:val>
            <c:numRef>
              <c:f>Sheet1!$B$32:$B$40</c:f>
              <c:numCache>
                <c:formatCode>General</c:formatCode>
                <c:ptCount val="9"/>
                <c:pt idx="0">
                  <c:v>46438</c:v>
                </c:pt>
                <c:pt idx="1">
                  <c:v>20612</c:v>
                </c:pt>
                <c:pt idx="2">
                  <c:v>15269</c:v>
                </c:pt>
                <c:pt idx="3">
                  <c:v>11816</c:v>
                </c:pt>
                <c:pt idx="4">
                  <c:v>8054</c:v>
                </c:pt>
                <c:pt idx="5">
                  <c:v>7491</c:v>
                </c:pt>
                <c:pt idx="6">
                  <c:v>7312</c:v>
                </c:pt>
                <c:pt idx="7">
                  <c:v>4847</c:v>
                </c:pt>
                <c:pt idx="8">
                  <c:v>3716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</c:pie3DChart>
    </c:plotArea>
    <c:plotVisOnly val="1"/>
    <c:dispBlanksAs val="gap"/>
    <c:showDLblsOverMax val="0"/>
  </c:chart>
  <c:spPr>
    <a:solidFill>
      <a:schemeClr val="bg1">
        <a:lumMod val="95000"/>
      </a:schemeClr>
    </a:solidFill>
  </c:spPr>
  <c:txPr>
    <a:bodyPr/>
    <a:lstStyle/>
    <a:p>
      <a:pPr>
        <a:defRPr sz="700">
          <a:latin typeface="微软雅黑" panose="020B0503020204020204" pitchFamily="34" charset="-122"/>
          <a:ea typeface="微软雅黑" panose="020B0503020204020204" pitchFamily="34" charset="-122"/>
        </a:defRPr>
      </a:pPr>
      <a:endParaRPr lang="zh-CN"/>
    </a:p>
  </c:txPr>
  <c:externalData r:id="rId1">
    <c:autoUpdate val="0"/>
  </c:externalData>
</c:chartSpace>
</file>

<file path=ppt/charts/chart3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 sz="1000"/>
            </a:pPr>
            <a:r>
              <a:rPr lang="zh-CN" sz="1000"/>
              <a:t>各地区零钱宝会员分布</a:t>
            </a:r>
          </a:p>
        </c:rich>
      </c:tx>
      <c:layout>
        <c:manualLayout>
          <c:xMode val="edge"/>
          <c:yMode val="edge"/>
          <c:x val="0.2920273436553274"/>
          <c:y val="1.0854506030233645E-2"/>
        </c:manualLayout>
      </c:layout>
      <c:overlay val="0"/>
    </c:title>
    <c:autoTitleDeleted val="0"/>
    <c:view3D>
      <c:rotX val="30"/>
      <c:rotY val="0"/>
      <c:rAngAx val="0"/>
    </c:view3D>
    <c:floor>
      <c:thickness val="0"/>
    </c:floor>
    <c:sideWall>
      <c:thickness val="0"/>
    </c:sideWall>
    <c:backWall>
      <c:thickness val="0"/>
    </c:backWall>
    <c:plotArea>
      <c:layout/>
      <c:pie3DChart>
        <c:varyColors val="1"/>
        <c:ser>
          <c:idx val="0"/>
          <c:order val="0"/>
          <c:tx>
            <c:strRef>
              <c:f>Sheet1!$B$33</c:f>
              <c:strCache>
                <c:ptCount val="1"/>
                <c:pt idx="0">
                  <c:v>数量</c:v>
                </c:pt>
              </c:strCache>
            </c:strRef>
          </c:tx>
          <c:dLbls>
            <c:dLbl>
              <c:idx val="7"/>
              <c:layout>
                <c:manualLayout>
                  <c:x val="-0.18014310373365491"/>
                  <c:y val="-8.0707462201580288E-2"/>
                </c:manualLayout>
              </c:layout>
              <c:showLegendKey val="0"/>
              <c:showVal val="1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1"/>
            <c:showCatName val="1"/>
            <c:showSerName val="0"/>
            <c:showPercent val="1"/>
            <c:showBubbleSize val="0"/>
            <c:showLeaderLines val="1"/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Sheet1!$A$34:$A$42</c:f>
              <c:strCache>
                <c:ptCount val="9"/>
                <c:pt idx="0">
                  <c:v>华东一区</c:v>
                </c:pt>
                <c:pt idx="1">
                  <c:v>未知</c:v>
                </c:pt>
                <c:pt idx="2">
                  <c:v>华东二区</c:v>
                </c:pt>
                <c:pt idx="3">
                  <c:v>华北地区</c:v>
                </c:pt>
                <c:pt idx="4">
                  <c:v>华南地区</c:v>
                </c:pt>
                <c:pt idx="5">
                  <c:v>华中地区</c:v>
                </c:pt>
                <c:pt idx="6">
                  <c:v>西南地区</c:v>
                </c:pt>
                <c:pt idx="7">
                  <c:v>东北地区</c:v>
                </c:pt>
                <c:pt idx="8">
                  <c:v>西北地区</c:v>
                </c:pt>
              </c:strCache>
            </c:strRef>
          </c:cat>
          <c:val>
            <c:numRef>
              <c:f>Sheet1!$B$34:$B$42</c:f>
              <c:numCache>
                <c:formatCode>General</c:formatCode>
                <c:ptCount val="9"/>
                <c:pt idx="0">
                  <c:v>282152</c:v>
                </c:pt>
                <c:pt idx="1">
                  <c:v>225847</c:v>
                </c:pt>
                <c:pt idx="2">
                  <c:v>145018</c:v>
                </c:pt>
                <c:pt idx="3">
                  <c:v>128398</c:v>
                </c:pt>
                <c:pt idx="4">
                  <c:v>135853</c:v>
                </c:pt>
                <c:pt idx="5">
                  <c:v>90170</c:v>
                </c:pt>
                <c:pt idx="6">
                  <c:v>81384</c:v>
                </c:pt>
                <c:pt idx="7">
                  <c:v>46820</c:v>
                </c:pt>
                <c:pt idx="8">
                  <c:v>41239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</c:pie3DChart>
    </c:plotArea>
    <c:plotVisOnly val="1"/>
    <c:dispBlanksAs val="gap"/>
    <c:showDLblsOverMax val="0"/>
  </c:chart>
  <c:spPr>
    <a:solidFill>
      <a:schemeClr val="bg1">
        <a:lumMod val="95000"/>
      </a:schemeClr>
    </a:solidFill>
  </c:spPr>
  <c:txPr>
    <a:bodyPr/>
    <a:lstStyle/>
    <a:p>
      <a:pPr>
        <a:defRPr sz="700">
          <a:latin typeface="微软雅黑" panose="020B0503020204020204" pitchFamily="34" charset="-122"/>
          <a:ea typeface="微软雅黑" panose="020B0503020204020204" pitchFamily="34" charset="-122"/>
        </a:defRPr>
      </a:pPr>
      <a:endParaRPr lang="zh-CN"/>
    </a:p>
  </c:txPr>
  <c:externalData r:id="rId1">
    <c:autoUpdate val="0"/>
  </c:externalData>
</c:chartSpace>
</file>

<file path=ppt/charts/chart3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zh-CN"/>
              <a:t>各地区基金客户分布</a:t>
            </a:r>
          </a:p>
        </c:rich>
      </c:tx>
      <c:layout/>
      <c:overlay val="0"/>
    </c:title>
    <c:autoTitleDeleted val="0"/>
    <c:view3D>
      <c:rotX val="30"/>
      <c:rotY val="0"/>
      <c:rAngAx val="0"/>
    </c:view3D>
    <c:floor>
      <c:thickness val="0"/>
    </c:floor>
    <c:sideWall>
      <c:thickness val="0"/>
    </c:sideWall>
    <c:backWall>
      <c:thickness val="0"/>
    </c:backWall>
    <c:plotArea>
      <c:layout/>
      <c:pie3DChart>
        <c:varyColors val="1"/>
        <c:ser>
          <c:idx val="0"/>
          <c:order val="0"/>
          <c:tx>
            <c:strRef>
              <c:f>Sheet1!$B$31</c:f>
              <c:strCache>
                <c:ptCount val="1"/>
                <c:pt idx="0">
                  <c:v>数量</c:v>
                </c:pt>
              </c:strCache>
            </c:strRef>
          </c:tx>
          <c:dLbls>
            <c:dLbl>
              <c:idx val="0"/>
              <c:layout>
                <c:manualLayout>
                  <c:x val="-0.1898766695378292"/>
                  <c:y val="0.10932963554935267"/>
                </c:manualLayout>
              </c:layout>
              <c:showLegendKey val="0"/>
              <c:showVal val="1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2812717450983355"/>
                      <c:h val="0.2399681361167624"/>
                    </c:manualLayout>
                  </c15:layout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1"/>
            <c:showCatName val="1"/>
            <c:showSerName val="0"/>
            <c:showPercent val="1"/>
            <c:showBubbleSize val="0"/>
            <c:showLeaderLines val="1"/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Sheet1!$A$32:$A$40</c:f>
              <c:strCache>
                <c:ptCount val="9"/>
                <c:pt idx="0">
                  <c:v>华东一区</c:v>
                </c:pt>
                <c:pt idx="1">
                  <c:v>未知</c:v>
                </c:pt>
                <c:pt idx="2">
                  <c:v>华东二区</c:v>
                </c:pt>
                <c:pt idx="3">
                  <c:v>华南地区</c:v>
                </c:pt>
                <c:pt idx="4">
                  <c:v>华北地区</c:v>
                </c:pt>
                <c:pt idx="5">
                  <c:v>华中地区</c:v>
                </c:pt>
                <c:pt idx="6">
                  <c:v>西南地区</c:v>
                </c:pt>
                <c:pt idx="7">
                  <c:v>东北地区</c:v>
                </c:pt>
                <c:pt idx="8">
                  <c:v>西北地区</c:v>
                </c:pt>
              </c:strCache>
            </c:strRef>
          </c:cat>
          <c:val>
            <c:numRef>
              <c:f>Sheet1!$B$32:$B$40</c:f>
              <c:numCache>
                <c:formatCode>General</c:formatCode>
                <c:ptCount val="9"/>
                <c:pt idx="0">
                  <c:v>21208</c:v>
                </c:pt>
                <c:pt idx="1">
                  <c:v>11101</c:v>
                </c:pt>
                <c:pt idx="2">
                  <c:v>9010</c:v>
                </c:pt>
                <c:pt idx="3">
                  <c:v>7948</c:v>
                </c:pt>
                <c:pt idx="4">
                  <c:v>7203</c:v>
                </c:pt>
                <c:pt idx="5">
                  <c:v>4941</c:v>
                </c:pt>
                <c:pt idx="6">
                  <c:v>4871</c:v>
                </c:pt>
                <c:pt idx="7">
                  <c:v>2461</c:v>
                </c:pt>
                <c:pt idx="8">
                  <c:v>2300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</c:pie3DChart>
    </c:plotArea>
    <c:plotVisOnly val="1"/>
    <c:dispBlanksAs val="gap"/>
    <c:showDLblsOverMax val="0"/>
  </c:chart>
  <c:spPr>
    <a:solidFill>
      <a:schemeClr val="bg1">
        <a:lumMod val="95000"/>
      </a:schemeClr>
    </a:solidFill>
  </c:spPr>
  <c:txPr>
    <a:bodyPr/>
    <a:lstStyle/>
    <a:p>
      <a:pPr>
        <a:defRPr sz="800">
          <a:latin typeface="微软雅黑" panose="020B0503020204020204" pitchFamily="34" charset="-122"/>
          <a:ea typeface="微软雅黑" panose="020B0503020204020204" pitchFamily="34" charset="-122"/>
        </a:defRPr>
      </a:pPr>
      <a:endParaRPr lang="zh-CN"/>
    </a:p>
  </c:txPr>
  <c:externalData r:id="rId1">
    <c:autoUpdate val="0"/>
  </c:externalData>
</c:chartSpace>
</file>

<file path=ppt/charts/chart3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26"/>
    </mc:Choice>
    <mc:Fallback>
      <c:style val="26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423840769903762"/>
          <c:y val="0.15347807104527614"/>
          <c:w val="0.80900119624951217"/>
          <c:h val="0.59428829880278577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Sheet2!$A$9</c:f>
              <c:strCache>
                <c:ptCount val="1"/>
                <c:pt idx="0">
                  <c:v>男性</c:v>
                </c:pt>
              </c:strCache>
            </c:strRef>
          </c:tx>
          <c:invertIfNegative val="0"/>
          <c:dLbls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900"/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</c:ext>
            </c:extLst>
          </c:dLbls>
          <c:cat>
            <c:strRef>
              <c:f>Sheet2!$B$8:$E$8</c:f>
              <c:strCache>
                <c:ptCount val="4"/>
                <c:pt idx="0">
                  <c:v>总体</c:v>
                </c:pt>
                <c:pt idx="1">
                  <c:v>南京市</c:v>
                </c:pt>
                <c:pt idx="2">
                  <c:v>上海市</c:v>
                </c:pt>
                <c:pt idx="3">
                  <c:v>北京市</c:v>
                </c:pt>
              </c:strCache>
            </c:strRef>
          </c:cat>
          <c:val>
            <c:numRef>
              <c:f>Sheet2!$B$9:$E$9</c:f>
              <c:numCache>
                <c:formatCode>0.0%</c:formatCode>
                <c:ptCount val="4"/>
                <c:pt idx="0">
                  <c:v>0.54670252309078626</c:v>
                </c:pt>
                <c:pt idx="1">
                  <c:v>0.48089513153196051</c:v>
                </c:pt>
                <c:pt idx="2">
                  <c:v>0.55196385123392422</c:v>
                </c:pt>
                <c:pt idx="3">
                  <c:v>0.52307692307692311</c:v>
                </c:pt>
              </c:numCache>
            </c:numRef>
          </c:val>
        </c:ser>
        <c:ser>
          <c:idx val="1"/>
          <c:order val="1"/>
          <c:tx>
            <c:strRef>
              <c:f>Sheet2!$A$10</c:f>
              <c:strCache>
                <c:ptCount val="1"/>
                <c:pt idx="0">
                  <c:v>女性</c:v>
                </c:pt>
              </c:strCache>
            </c:strRef>
          </c:tx>
          <c:invertIfNegative val="0"/>
          <c:cat>
            <c:strRef>
              <c:f>Sheet2!$B$8:$E$8</c:f>
              <c:strCache>
                <c:ptCount val="4"/>
                <c:pt idx="0">
                  <c:v>总体</c:v>
                </c:pt>
                <c:pt idx="1">
                  <c:v>南京市</c:v>
                </c:pt>
                <c:pt idx="2">
                  <c:v>上海市</c:v>
                </c:pt>
                <c:pt idx="3">
                  <c:v>北京市</c:v>
                </c:pt>
              </c:strCache>
            </c:strRef>
          </c:cat>
          <c:val>
            <c:numRef>
              <c:f>Sheet2!$B$10:$E$10</c:f>
              <c:numCache>
                <c:formatCode>0.0%</c:formatCode>
                <c:ptCount val="4"/>
                <c:pt idx="0">
                  <c:v>0.45329747690921379</c:v>
                </c:pt>
                <c:pt idx="1">
                  <c:v>0.51910486846803949</c:v>
                </c:pt>
                <c:pt idx="2">
                  <c:v>0.44803614876607578</c:v>
                </c:pt>
                <c:pt idx="3">
                  <c:v>0.47692307692307695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323738368"/>
        <c:axId val="323738928"/>
      </c:barChart>
      <c:catAx>
        <c:axId val="323738368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crossAx val="323738928"/>
        <c:crosses val="autoZero"/>
        <c:auto val="1"/>
        <c:lblAlgn val="ctr"/>
        <c:lblOffset val="100"/>
        <c:noMultiLvlLbl val="0"/>
      </c:catAx>
      <c:valAx>
        <c:axId val="323738928"/>
        <c:scaling>
          <c:orientation val="minMax"/>
        </c:scaling>
        <c:delete val="0"/>
        <c:axPos val="l"/>
        <c:numFmt formatCode="0.0%" sourceLinked="1"/>
        <c:majorTickMark val="none"/>
        <c:minorTickMark val="none"/>
        <c:tickLblPos val="nextTo"/>
        <c:crossAx val="323738368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29922545861475647"/>
          <c:y val="0.88177059567927962"/>
          <c:w val="0.3458344195189576"/>
          <c:h val="8.0265724430955213E-2"/>
        </c:manualLayout>
      </c:layout>
      <c:overlay val="0"/>
    </c:legend>
    <c:plotVisOnly val="1"/>
    <c:dispBlanksAs val="gap"/>
    <c:showDLblsOverMax val="0"/>
  </c:chart>
  <c:spPr>
    <a:solidFill>
      <a:schemeClr val="bg1">
        <a:lumMod val="95000"/>
      </a:schemeClr>
    </a:solidFill>
  </c:spPr>
  <c:txPr>
    <a:bodyPr/>
    <a:lstStyle/>
    <a:p>
      <a:pPr>
        <a:defRPr>
          <a:latin typeface="微软雅黑" panose="020B0503020204020204" pitchFamily="34" charset="-122"/>
          <a:ea typeface="微软雅黑" panose="020B0503020204020204" pitchFamily="34" charset="-122"/>
        </a:defRPr>
      </a:pPr>
      <a:endParaRPr lang="zh-CN"/>
    </a:p>
  </c:txPr>
  <c:externalData r:id="rId1">
    <c:autoUpdate val="0"/>
  </c:externalData>
</c:chartSpace>
</file>

<file path=ppt/charts/chart3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26"/>
    </mc:Choice>
    <mc:Fallback>
      <c:style val="26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423840769903762"/>
          <c:y val="8.0997596034202993E-2"/>
          <c:w val="0.70646105524898029"/>
          <c:h val="0.66676890572273262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Sheet2!$A$9</c:f>
              <c:strCache>
                <c:ptCount val="1"/>
                <c:pt idx="0">
                  <c:v>男性</c:v>
                </c:pt>
              </c:strCache>
            </c:strRef>
          </c:tx>
          <c:invertIfNegative val="0"/>
          <c:dLbls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</c:ext>
            </c:extLst>
          </c:dLbls>
          <c:cat>
            <c:strRef>
              <c:f>Sheet2!$B$8:$E$8</c:f>
              <c:strCache>
                <c:ptCount val="4"/>
                <c:pt idx="0">
                  <c:v>总体</c:v>
                </c:pt>
                <c:pt idx="1">
                  <c:v>南京市</c:v>
                </c:pt>
                <c:pt idx="2">
                  <c:v>上海市</c:v>
                </c:pt>
                <c:pt idx="3">
                  <c:v>北京市</c:v>
                </c:pt>
              </c:strCache>
            </c:strRef>
          </c:cat>
          <c:val>
            <c:numRef>
              <c:f>Sheet2!$B$9:$E$9</c:f>
              <c:numCache>
                <c:formatCode>0.0%</c:formatCode>
                <c:ptCount val="4"/>
                <c:pt idx="0">
                  <c:v>0.41511778905521785</c:v>
                </c:pt>
                <c:pt idx="1">
                  <c:v>0.38871820700075549</c:v>
                </c:pt>
                <c:pt idx="2">
                  <c:v>0.43340343498072204</c:v>
                </c:pt>
                <c:pt idx="3">
                  <c:v>0.45136655948553056</c:v>
                </c:pt>
              </c:numCache>
            </c:numRef>
          </c:val>
        </c:ser>
        <c:ser>
          <c:idx val="1"/>
          <c:order val="1"/>
          <c:tx>
            <c:strRef>
              <c:f>Sheet2!$A$10</c:f>
              <c:strCache>
                <c:ptCount val="1"/>
                <c:pt idx="0">
                  <c:v>女性</c:v>
                </c:pt>
              </c:strCache>
            </c:strRef>
          </c:tx>
          <c:invertIfNegative val="0"/>
          <c:cat>
            <c:strRef>
              <c:f>Sheet2!$B$8:$E$8</c:f>
              <c:strCache>
                <c:ptCount val="4"/>
                <c:pt idx="0">
                  <c:v>总体</c:v>
                </c:pt>
                <c:pt idx="1">
                  <c:v>南京市</c:v>
                </c:pt>
                <c:pt idx="2">
                  <c:v>上海市</c:v>
                </c:pt>
                <c:pt idx="3">
                  <c:v>北京市</c:v>
                </c:pt>
              </c:strCache>
            </c:strRef>
          </c:cat>
          <c:val>
            <c:numRef>
              <c:f>Sheet2!$B$10:$E$10</c:f>
              <c:numCache>
                <c:formatCode>0.0%</c:formatCode>
                <c:ptCount val="4"/>
                <c:pt idx="0">
                  <c:v>0.5848822109447821</c:v>
                </c:pt>
                <c:pt idx="1">
                  <c:v>0.61128179299924457</c:v>
                </c:pt>
                <c:pt idx="2">
                  <c:v>0.56659656501927791</c:v>
                </c:pt>
                <c:pt idx="3">
                  <c:v>0.54863344051446949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323741728"/>
        <c:axId val="323742288"/>
      </c:barChart>
      <c:catAx>
        <c:axId val="323741728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txPr>
          <a:bodyPr/>
          <a:lstStyle/>
          <a:p>
            <a: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pPr>
            <a:endParaRPr lang="zh-CN"/>
          </a:p>
        </c:txPr>
        <c:crossAx val="323742288"/>
        <c:crosses val="autoZero"/>
        <c:auto val="1"/>
        <c:lblAlgn val="ctr"/>
        <c:lblOffset val="100"/>
        <c:noMultiLvlLbl val="0"/>
      </c:catAx>
      <c:valAx>
        <c:axId val="323742288"/>
        <c:scaling>
          <c:orientation val="minMax"/>
        </c:scaling>
        <c:delete val="0"/>
        <c:axPos val="l"/>
        <c:numFmt formatCode="0.0%" sourceLinked="1"/>
        <c:majorTickMark val="none"/>
        <c:minorTickMark val="none"/>
        <c:tickLblPos val="nextTo"/>
        <c:crossAx val="323741728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23943656443567149"/>
          <c:y val="0.85019105360542579"/>
          <c:w val="0.378968965401842"/>
          <c:h val="0.14080938741512231"/>
        </c:manualLayout>
      </c:layout>
      <c:overlay val="0"/>
    </c:legend>
    <c:plotVisOnly val="1"/>
    <c:dispBlanksAs val="gap"/>
    <c:showDLblsOverMax val="0"/>
  </c:chart>
  <c:spPr>
    <a:solidFill>
      <a:schemeClr val="bg1">
        <a:lumMod val="95000"/>
      </a:schemeClr>
    </a:solidFill>
  </c:spPr>
  <c:externalData r:id="rId1">
    <c:autoUpdate val="0"/>
  </c:externalData>
</c:chartSpace>
</file>

<file path=ppt/charts/chart3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26"/>
    </mc:Choice>
    <mc:Fallback>
      <c:style val="26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941532065857498"/>
          <c:y val="6.7050577292526586E-2"/>
          <c:w val="0.79695176740739959"/>
          <c:h val="0.69222259585303259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Sheet2!$A$9</c:f>
              <c:strCache>
                <c:ptCount val="1"/>
                <c:pt idx="0">
                  <c:v>男性</c:v>
                </c:pt>
              </c:strCache>
            </c:strRef>
          </c:tx>
          <c:invertIfNegative val="0"/>
          <c:dLbls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</c:ext>
            </c:extLst>
          </c:dLbls>
          <c:cat>
            <c:strRef>
              <c:f>Sheet2!$B$8:$E$8</c:f>
              <c:strCache>
                <c:ptCount val="4"/>
                <c:pt idx="0">
                  <c:v>总体</c:v>
                </c:pt>
                <c:pt idx="1">
                  <c:v>南京市</c:v>
                </c:pt>
                <c:pt idx="2">
                  <c:v>上海市</c:v>
                </c:pt>
                <c:pt idx="3">
                  <c:v>北京市</c:v>
                </c:pt>
              </c:strCache>
            </c:strRef>
          </c:cat>
          <c:val>
            <c:numRef>
              <c:f>Sheet2!$B$9:$E$9</c:f>
              <c:numCache>
                <c:formatCode>0.0%</c:formatCode>
                <c:ptCount val="4"/>
                <c:pt idx="0">
                  <c:v>0.54697853983284817</c:v>
                </c:pt>
                <c:pt idx="1">
                  <c:v>0.49539990674718254</c:v>
                </c:pt>
                <c:pt idx="2">
                  <c:v>0.56093362568905103</c:v>
                </c:pt>
                <c:pt idx="3">
                  <c:v>0.56148355287364782</c:v>
                </c:pt>
              </c:numCache>
            </c:numRef>
          </c:val>
        </c:ser>
        <c:ser>
          <c:idx val="1"/>
          <c:order val="1"/>
          <c:tx>
            <c:strRef>
              <c:f>Sheet2!$A$10</c:f>
              <c:strCache>
                <c:ptCount val="1"/>
                <c:pt idx="0">
                  <c:v>女性</c:v>
                </c:pt>
              </c:strCache>
            </c:strRef>
          </c:tx>
          <c:invertIfNegative val="0"/>
          <c:cat>
            <c:strRef>
              <c:f>Sheet2!$B$8:$E$8</c:f>
              <c:strCache>
                <c:ptCount val="4"/>
                <c:pt idx="0">
                  <c:v>总体</c:v>
                </c:pt>
                <c:pt idx="1">
                  <c:v>南京市</c:v>
                </c:pt>
                <c:pt idx="2">
                  <c:v>上海市</c:v>
                </c:pt>
                <c:pt idx="3">
                  <c:v>北京市</c:v>
                </c:pt>
              </c:strCache>
            </c:strRef>
          </c:cat>
          <c:val>
            <c:numRef>
              <c:f>Sheet2!$B$10:$E$10</c:f>
              <c:numCache>
                <c:formatCode>0.0%</c:formatCode>
                <c:ptCount val="4"/>
                <c:pt idx="0">
                  <c:v>0.45302146016715189</c:v>
                </c:pt>
                <c:pt idx="1">
                  <c:v>0.50460009325281752</c:v>
                </c:pt>
                <c:pt idx="2">
                  <c:v>0.43906637431094897</c:v>
                </c:pt>
                <c:pt idx="3">
                  <c:v>0.43851644712635218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319845664"/>
        <c:axId val="319846224"/>
      </c:barChart>
      <c:catAx>
        <c:axId val="319845664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txPr>
          <a:bodyPr/>
          <a:lstStyle/>
          <a:p>
            <a: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pPr>
            <a:endParaRPr lang="zh-CN"/>
          </a:p>
        </c:txPr>
        <c:crossAx val="319846224"/>
        <c:crosses val="autoZero"/>
        <c:auto val="1"/>
        <c:lblAlgn val="ctr"/>
        <c:lblOffset val="100"/>
        <c:noMultiLvlLbl val="0"/>
      </c:catAx>
      <c:valAx>
        <c:axId val="319846224"/>
        <c:scaling>
          <c:orientation val="minMax"/>
        </c:scaling>
        <c:delete val="0"/>
        <c:axPos val="l"/>
        <c:numFmt formatCode="0.0%" sourceLinked="1"/>
        <c:majorTickMark val="none"/>
        <c:minorTickMark val="none"/>
        <c:tickLblPos val="nextTo"/>
        <c:crossAx val="319845664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27076363079505372"/>
          <c:y val="0.86009643733475361"/>
          <c:w val="0.3764980493923728"/>
          <c:h val="0.13990356266524642"/>
        </c:manualLayout>
      </c:layout>
      <c:overlay val="0"/>
    </c:legend>
    <c:plotVisOnly val="1"/>
    <c:dispBlanksAs val="gap"/>
    <c:showDLblsOverMax val="0"/>
  </c:chart>
  <c:spPr>
    <a:solidFill>
      <a:schemeClr val="bg1">
        <a:lumMod val="95000"/>
      </a:schemeClr>
    </a:solidFill>
  </c:spPr>
  <c:externalData r:id="rId1">
    <c:autoUpdate val="0"/>
  </c:externalData>
</c:chartSpace>
</file>

<file path=ppt/charts/chart3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26"/>
    </mc:Choice>
    <mc:Fallback>
      <c:style val="26"/>
    </mc:Fallback>
  </mc:AlternateContent>
  <c:chart>
    <c:title>
      <c:tx>
        <c:rich>
          <a:bodyPr/>
          <a:lstStyle/>
          <a:p>
            <a:pPr>
              <a:defRPr sz="1200" b="0"/>
            </a:pPr>
            <a:r>
              <a:rPr lang="zh-CN" sz="1200" b="0"/>
              <a:t>基金客户年龄分布</a:t>
            </a:r>
          </a:p>
        </c:rich>
      </c:tx>
      <c:layout/>
      <c:overlay val="0"/>
    </c:title>
    <c:autoTitleDeleted val="0"/>
    <c:plotArea>
      <c:layout>
        <c:manualLayout>
          <c:layoutTarget val="inner"/>
          <c:xMode val="edge"/>
          <c:yMode val="edge"/>
          <c:x val="0.19726371179339786"/>
          <c:y val="0.1753386467272475"/>
          <c:w val="0.56989996509027707"/>
          <c:h val="0.62499337893098739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Sheet1!$A$81</c:f>
              <c:strCache>
                <c:ptCount val="1"/>
                <c:pt idx="0">
                  <c:v>0~20</c:v>
                </c:pt>
              </c:strCache>
            </c:strRef>
          </c:tx>
          <c:invertIfNegative val="0"/>
          <c:cat>
            <c:strRef>
              <c:f>Sheet1!$B$80:$E$80</c:f>
              <c:strCache>
                <c:ptCount val="4"/>
                <c:pt idx="0">
                  <c:v>总体</c:v>
                </c:pt>
                <c:pt idx="1">
                  <c:v>南京市</c:v>
                </c:pt>
                <c:pt idx="2">
                  <c:v>上海市</c:v>
                </c:pt>
                <c:pt idx="3">
                  <c:v>北京市</c:v>
                </c:pt>
              </c:strCache>
            </c:strRef>
          </c:cat>
          <c:val>
            <c:numRef>
              <c:f>Sheet1!$B$81:$E$81</c:f>
              <c:numCache>
                <c:formatCode>0.0%</c:formatCode>
                <c:ptCount val="4"/>
                <c:pt idx="0">
                  <c:v>1.5089452866573766E-2</c:v>
                </c:pt>
                <c:pt idx="1">
                  <c:v>5.353955978584176E-3</c:v>
                </c:pt>
                <c:pt idx="2">
                  <c:v>6.2565172054223151E-3</c:v>
                </c:pt>
                <c:pt idx="3">
                  <c:v>7.3426573426573424E-3</c:v>
                </c:pt>
              </c:numCache>
            </c:numRef>
          </c:val>
        </c:ser>
        <c:ser>
          <c:idx val="1"/>
          <c:order val="1"/>
          <c:tx>
            <c:strRef>
              <c:f>Sheet1!$A$82</c:f>
              <c:strCache>
                <c:ptCount val="1"/>
                <c:pt idx="0">
                  <c:v>20~30</c:v>
                </c:pt>
              </c:strCache>
            </c:strRef>
          </c:tx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800"/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</c:ext>
            </c:extLst>
          </c:dLbls>
          <c:cat>
            <c:strRef>
              <c:f>Sheet1!$B$80:$E$80</c:f>
              <c:strCache>
                <c:ptCount val="4"/>
                <c:pt idx="0">
                  <c:v>总体</c:v>
                </c:pt>
                <c:pt idx="1">
                  <c:v>南京市</c:v>
                </c:pt>
                <c:pt idx="2">
                  <c:v>上海市</c:v>
                </c:pt>
                <c:pt idx="3">
                  <c:v>北京市</c:v>
                </c:pt>
              </c:strCache>
            </c:strRef>
          </c:cat>
          <c:val>
            <c:numRef>
              <c:f>Sheet1!$B$82:$E$82</c:f>
              <c:numCache>
                <c:formatCode>0.0%</c:formatCode>
                <c:ptCount val="4"/>
                <c:pt idx="0">
                  <c:v>0.30713793054910404</c:v>
                </c:pt>
                <c:pt idx="1">
                  <c:v>0.33967876264128494</c:v>
                </c:pt>
                <c:pt idx="2">
                  <c:v>0.25443169968717416</c:v>
                </c:pt>
                <c:pt idx="3">
                  <c:v>0.27202797202797202</c:v>
                </c:pt>
              </c:numCache>
            </c:numRef>
          </c:val>
        </c:ser>
        <c:ser>
          <c:idx val="2"/>
          <c:order val="2"/>
          <c:tx>
            <c:strRef>
              <c:f>Sheet1!$A$83</c:f>
              <c:strCache>
                <c:ptCount val="1"/>
                <c:pt idx="0">
                  <c:v>30~40</c:v>
                </c:pt>
              </c:strCache>
            </c:strRef>
          </c:tx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800"/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</c:ext>
            </c:extLst>
          </c:dLbls>
          <c:cat>
            <c:strRef>
              <c:f>Sheet1!$B$80:$E$80</c:f>
              <c:strCache>
                <c:ptCount val="4"/>
                <c:pt idx="0">
                  <c:v>总体</c:v>
                </c:pt>
                <c:pt idx="1">
                  <c:v>南京市</c:v>
                </c:pt>
                <c:pt idx="2">
                  <c:v>上海市</c:v>
                </c:pt>
                <c:pt idx="3">
                  <c:v>北京市</c:v>
                </c:pt>
              </c:strCache>
            </c:strRef>
          </c:cat>
          <c:val>
            <c:numRef>
              <c:f>Sheet1!$B$83:$E$83</c:f>
              <c:numCache>
                <c:formatCode>0.0%</c:formatCode>
                <c:ptCount val="4"/>
                <c:pt idx="0">
                  <c:v>0.40322058471629857</c:v>
                </c:pt>
                <c:pt idx="1">
                  <c:v>0.37834622248661509</c:v>
                </c:pt>
                <c:pt idx="2">
                  <c:v>0.43899895724713245</c:v>
                </c:pt>
                <c:pt idx="3">
                  <c:v>0.45279720279720281</c:v>
                </c:pt>
              </c:numCache>
            </c:numRef>
          </c:val>
        </c:ser>
        <c:ser>
          <c:idx val="3"/>
          <c:order val="3"/>
          <c:tx>
            <c:strRef>
              <c:f>Sheet1!$A$84</c:f>
              <c:strCache>
                <c:ptCount val="1"/>
                <c:pt idx="0">
                  <c:v>40~50</c:v>
                </c:pt>
              </c:strCache>
            </c:strRef>
          </c:tx>
          <c:invertIfNegative val="0"/>
          <c:cat>
            <c:strRef>
              <c:f>Sheet1!$B$80:$E$80</c:f>
              <c:strCache>
                <c:ptCount val="4"/>
                <c:pt idx="0">
                  <c:v>总体</c:v>
                </c:pt>
                <c:pt idx="1">
                  <c:v>南京市</c:v>
                </c:pt>
                <c:pt idx="2">
                  <c:v>上海市</c:v>
                </c:pt>
                <c:pt idx="3">
                  <c:v>北京市</c:v>
                </c:pt>
              </c:strCache>
            </c:strRef>
          </c:cat>
          <c:val>
            <c:numRef>
              <c:f>Sheet1!$B$84:$E$84</c:f>
              <c:numCache>
                <c:formatCode>0.0%</c:formatCode>
                <c:ptCount val="4"/>
                <c:pt idx="0">
                  <c:v>0.17862421350449728</c:v>
                </c:pt>
                <c:pt idx="1">
                  <c:v>0.15657346817370613</c:v>
                </c:pt>
                <c:pt idx="2">
                  <c:v>0.1859575947167188</c:v>
                </c:pt>
                <c:pt idx="3">
                  <c:v>0.17762237762237762</c:v>
                </c:pt>
              </c:numCache>
            </c:numRef>
          </c:val>
        </c:ser>
        <c:ser>
          <c:idx val="4"/>
          <c:order val="4"/>
          <c:tx>
            <c:strRef>
              <c:f>Sheet1!$A$85</c:f>
              <c:strCache>
                <c:ptCount val="1"/>
                <c:pt idx="0">
                  <c:v>50~60</c:v>
                </c:pt>
              </c:strCache>
            </c:strRef>
          </c:tx>
          <c:invertIfNegative val="0"/>
          <c:cat>
            <c:strRef>
              <c:f>Sheet1!$B$80:$E$80</c:f>
              <c:strCache>
                <c:ptCount val="4"/>
                <c:pt idx="0">
                  <c:v>总体</c:v>
                </c:pt>
                <c:pt idx="1">
                  <c:v>南京市</c:v>
                </c:pt>
                <c:pt idx="2">
                  <c:v>上海市</c:v>
                </c:pt>
                <c:pt idx="3">
                  <c:v>北京市</c:v>
                </c:pt>
              </c:strCache>
            </c:strRef>
          </c:cat>
          <c:val>
            <c:numRef>
              <c:f>Sheet1!$B$85:$E$85</c:f>
              <c:numCache>
                <c:formatCode>0.0%</c:formatCode>
                <c:ptCount val="4"/>
                <c:pt idx="0">
                  <c:v>5.8696845572399813E-2</c:v>
                </c:pt>
                <c:pt idx="1">
                  <c:v>6.8173706127305181E-2</c:v>
                </c:pt>
                <c:pt idx="2">
                  <c:v>5.3527980535279802E-2</c:v>
                </c:pt>
                <c:pt idx="3">
                  <c:v>5.2097902097902098E-2</c:v>
                </c:pt>
              </c:numCache>
            </c:numRef>
          </c:val>
        </c:ser>
        <c:ser>
          <c:idx val="5"/>
          <c:order val="5"/>
          <c:tx>
            <c:strRef>
              <c:f>Sheet1!$A$86</c:f>
              <c:strCache>
                <c:ptCount val="1"/>
                <c:pt idx="0">
                  <c:v>60~70</c:v>
                </c:pt>
              </c:strCache>
            </c:strRef>
          </c:tx>
          <c:invertIfNegative val="0"/>
          <c:cat>
            <c:strRef>
              <c:f>Sheet1!$B$80:$E$80</c:f>
              <c:strCache>
                <c:ptCount val="4"/>
                <c:pt idx="0">
                  <c:v>总体</c:v>
                </c:pt>
                <c:pt idx="1">
                  <c:v>南京市</c:v>
                </c:pt>
                <c:pt idx="2">
                  <c:v>上海市</c:v>
                </c:pt>
                <c:pt idx="3">
                  <c:v>北京市</c:v>
                </c:pt>
              </c:strCache>
            </c:strRef>
          </c:cat>
          <c:val>
            <c:numRef>
              <c:f>Sheet1!$B$86:$E$86</c:f>
              <c:numCache>
                <c:formatCode>0.0%</c:formatCode>
                <c:ptCount val="4"/>
                <c:pt idx="0">
                  <c:v>2.9475106625564799E-2</c:v>
                </c:pt>
                <c:pt idx="1">
                  <c:v>3.6406900654372396E-2</c:v>
                </c:pt>
                <c:pt idx="2">
                  <c:v>4.9356969064998264E-2</c:v>
                </c:pt>
                <c:pt idx="3">
                  <c:v>2.972027972027972E-2</c:v>
                </c:pt>
              </c:numCache>
            </c:numRef>
          </c:val>
        </c:ser>
        <c:ser>
          <c:idx val="6"/>
          <c:order val="6"/>
          <c:tx>
            <c:strRef>
              <c:f>Sheet1!$A$87</c:f>
              <c:strCache>
                <c:ptCount val="1"/>
                <c:pt idx="0">
                  <c:v>70~100</c:v>
                </c:pt>
              </c:strCache>
            </c:strRef>
          </c:tx>
          <c:invertIfNegative val="0"/>
          <c:cat>
            <c:strRef>
              <c:f>Sheet1!$B$80:$E$80</c:f>
              <c:strCache>
                <c:ptCount val="4"/>
                <c:pt idx="0">
                  <c:v>总体</c:v>
                </c:pt>
                <c:pt idx="1">
                  <c:v>南京市</c:v>
                </c:pt>
                <c:pt idx="2">
                  <c:v>上海市</c:v>
                </c:pt>
                <c:pt idx="3">
                  <c:v>北京市</c:v>
                </c:pt>
              </c:strCache>
            </c:strRef>
          </c:cat>
          <c:val>
            <c:numRef>
              <c:f>Sheet1!$B$87:$E$87</c:f>
              <c:numCache>
                <c:formatCode>0.0%</c:formatCode>
                <c:ptCount val="4"/>
                <c:pt idx="0">
                  <c:v>7.7558661655617017E-3</c:v>
                </c:pt>
                <c:pt idx="1">
                  <c:v>1.5466983938132063E-2</c:v>
                </c:pt>
                <c:pt idx="2">
                  <c:v>1.1470281543274244E-2</c:v>
                </c:pt>
                <c:pt idx="3">
                  <c:v>8.3916083916083916E-3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319851824"/>
        <c:axId val="319852384"/>
      </c:barChart>
      <c:catAx>
        <c:axId val="319851824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crossAx val="319852384"/>
        <c:crosses val="autoZero"/>
        <c:auto val="1"/>
        <c:lblAlgn val="ctr"/>
        <c:lblOffset val="100"/>
        <c:noMultiLvlLbl val="0"/>
      </c:catAx>
      <c:valAx>
        <c:axId val="319852384"/>
        <c:scaling>
          <c:orientation val="minMax"/>
        </c:scaling>
        <c:delete val="0"/>
        <c:axPos val="l"/>
        <c:numFmt formatCode="0%" sourceLinked="0"/>
        <c:majorTickMark val="none"/>
        <c:minorTickMark val="none"/>
        <c:tickLblPos val="nextTo"/>
        <c:crossAx val="319851824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77756490092159503"/>
          <c:y val="0.27891161023727901"/>
          <c:w val="0.19498287117879939"/>
          <c:h val="0.56813800788627988"/>
        </c:manualLayout>
      </c:layout>
      <c:overlay val="0"/>
      <c:txPr>
        <a:bodyPr/>
        <a:lstStyle/>
        <a:p>
          <a:pPr>
            <a:defRPr sz="800"/>
          </a:pPr>
          <a:endParaRPr lang="zh-CN"/>
        </a:p>
      </c:txPr>
    </c:legend>
    <c:plotVisOnly val="1"/>
    <c:dispBlanksAs val="gap"/>
    <c:showDLblsOverMax val="0"/>
  </c:chart>
  <c:spPr>
    <a:solidFill>
      <a:schemeClr val="bg1">
        <a:lumMod val="95000"/>
      </a:schemeClr>
    </a:solidFill>
  </c:spPr>
  <c:txPr>
    <a:bodyPr/>
    <a:lstStyle/>
    <a:p>
      <a:pPr>
        <a:defRPr>
          <a:latin typeface="微软雅黑" panose="020B0503020204020204" pitchFamily="34" charset="-122"/>
          <a:ea typeface="微软雅黑" panose="020B0503020204020204" pitchFamily="34" charset="-122"/>
        </a:defRPr>
      </a:pPr>
      <a:endParaRPr lang="zh-CN"/>
    </a:p>
  </c:txPr>
  <c:externalData r:id="rId1">
    <c:autoUpdate val="0"/>
  </c:externalData>
</c:chartSpace>
</file>

<file path=ppt/charts/chart3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26"/>
    </mc:Choice>
    <mc:Fallback>
      <c:style val="26"/>
    </mc:Fallback>
  </mc:AlternateContent>
  <c:chart>
    <c:title>
      <c:tx>
        <c:rich>
          <a:bodyPr/>
          <a:lstStyle/>
          <a:p>
            <a:pPr>
              <a:defRPr sz="1200" b="0"/>
            </a:pPr>
            <a:r>
              <a:rPr lang="zh-CN" sz="1200" b="0"/>
              <a:t>定期理财客户年龄分布</a:t>
            </a:r>
          </a:p>
        </c:rich>
      </c:tx>
      <c:layout/>
      <c:overlay val="0"/>
    </c:title>
    <c:autoTitleDeleted val="0"/>
    <c:plotArea>
      <c:layout>
        <c:manualLayout>
          <c:layoutTarget val="inner"/>
          <c:xMode val="edge"/>
          <c:yMode val="edge"/>
          <c:x val="0.19687156181011484"/>
          <c:y val="0.18501199706679411"/>
          <c:w val="0.5707549815551225"/>
          <c:h val="0.60430444073647094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Sheet1!$A$81</c:f>
              <c:strCache>
                <c:ptCount val="1"/>
                <c:pt idx="0">
                  <c:v>0~20</c:v>
                </c:pt>
              </c:strCache>
            </c:strRef>
          </c:tx>
          <c:invertIfNegative val="0"/>
          <c:cat>
            <c:strRef>
              <c:f>Sheet1!$B$80:$E$80</c:f>
              <c:strCache>
                <c:ptCount val="4"/>
                <c:pt idx="0">
                  <c:v>总体</c:v>
                </c:pt>
                <c:pt idx="1">
                  <c:v>南京市</c:v>
                </c:pt>
                <c:pt idx="2">
                  <c:v>上海市</c:v>
                </c:pt>
                <c:pt idx="3">
                  <c:v>北京市</c:v>
                </c:pt>
              </c:strCache>
            </c:strRef>
          </c:cat>
          <c:val>
            <c:numRef>
              <c:f>Sheet1!$B$81:$E$81</c:f>
              <c:numCache>
                <c:formatCode>0.0%</c:formatCode>
                <c:ptCount val="4"/>
                <c:pt idx="0">
                  <c:v>2.1424873561387441E-3</c:v>
                </c:pt>
                <c:pt idx="1">
                  <c:v>1.7119838872104733E-3</c:v>
                </c:pt>
                <c:pt idx="2">
                  <c:v>7.0089363939022258E-4</c:v>
                </c:pt>
                <c:pt idx="3">
                  <c:v>2.6125401929260449E-3</c:v>
                </c:pt>
              </c:numCache>
            </c:numRef>
          </c:val>
        </c:ser>
        <c:ser>
          <c:idx val="1"/>
          <c:order val="1"/>
          <c:tx>
            <c:strRef>
              <c:f>Sheet1!$A$82</c:f>
              <c:strCache>
                <c:ptCount val="1"/>
                <c:pt idx="0">
                  <c:v>20~30</c:v>
                </c:pt>
              </c:strCache>
            </c:strRef>
          </c:tx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800"/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</c:ext>
            </c:extLst>
          </c:dLbls>
          <c:cat>
            <c:strRef>
              <c:f>Sheet1!$B$80:$E$80</c:f>
              <c:strCache>
                <c:ptCount val="4"/>
                <c:pt idx="0">
                  <c:v>总体</c:v>
                </c:pt>
                <c:pt idx="1">
                  <c:v>南京市</c:v>
                </c:pt>
                <c:pt idx="2">
                  <c:v>上海市</c:v>
                </c:pt>
                <c:pt idx="3">
                  <c:v>北京市</c:v>
                </c:pt>
              </c:strCache>
            </c:strRef>
          </c:cat>
          <c:val>
            <c:numRef>
              <c:f>Sheet1!$B$82:$E$82</c:f>
              <c:numCache>
                <c:formatCode>0.0%</c:formatCode>
                <c:ptCount val="4"/>
                <c:pt idx="0">
                  <c:v>0.19303094261479034</c:v>
                </c:pt>
                <c:pt idx="1">
                  <c:v>0.24954682779456194</c:v>
                </c:pt>
                <c:pt idx="2">
                  <c:v>0.17364639915892763</c:v>
                </c:pt>
                <c:pt idx="3">
                  <c:v>0.18971061093247588</c:v>
                </c:pt>
              </c:numCache>
            </c:numRef>
          </c:val>
        </c:ser>
        <c:ser>
          <c:idx val="2"/>
          <c:order val="2"/>
          <c:tx>
            <c:strRef>
              <c:f>Sheet1!$A$83</c:f>
              <c:strCache>
                <c:ptCount val="1"/>
                <c:pt idx="0">
                  <c:v>30~40</c:v>
                </c:pt>
              </c:strCache>
            </c:strRef>
          </c:tx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800"/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</c:ext>
            </c:extLst>
          </c:dLbls>
          <c:cat>
            <c:strRef>
              <c:f>Sheet1!$B$80:$E$80</c:f>
              <c:strCache>
                <c:ptCount val="4"/>
                <c:pt idx="0">
                  <c:v>总体</c:v>
                </c:pt>
                <c:pt idx="1">
                  <c:v>南京市</c:v>
                </c:pt>
                <c:pt idx="2">
                  <c:v>上海市</c:v>
                </c:pt>
                <c:pt idx="3">
                  <c:v>北京市</c:v>
                </c:pt>
              </c:strCache>
            </c:strRef>
          </c:cat>
          <c:val>
            <c:numRef>
              <c:f>Sheet1!$B$83:$E$83</c:f>
              <c:numCache>
                <c:formatCode>0.0%</c:formatCode>
                <c:ptCount val="4"/>
                <c:pt idx="0">
                  <c:v>0.41230536418302738</c:v>
                </c:pt>
                <c:pt idx="1">
                  <c:v>0.36525679758308155</c:v>
                </c:pt>
                <c:pt idx="2">
                  <c:v>0.44454179078324862</c:v>
                </c:pt>
                <c:pt idx="3">
                  <c:v>0.46844855305466238</c:v>
                </c:pt>
              </c:numCache>
            </c:numRef>
          </c:val>
        </c:ser>
        <c:ser>
          <c:idx val="3"/>
          <c:order val="3"/>
          <c:tx>
            <c:strRef>
              <c:f>Sheet1!$A$84</c:f>
              <c:strCache>
                <c:ptCount val="1"/>
                <c:pt idx="0">
                  <c:v>40~50</c:v>
                </c:pt>
              </c:strCache>
            </c:strRef>
          </c:tx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800"/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</c:ext>
            </c:extLst>
          </c:dLbls>
          <c:cat>
            <c:strRef>
              <c:f>Sheet1!$B$80:$E$80</c:f>
              <c:strCache>
                <c:ptCount val="4"/>
                <c:pt idx="0">
                  <c:v>总体</c:v>
                </c:pt>
                <c:pt idx="1">
                  <c:v>南京市</c:v>
                </c:pt>
                <c:pt idx="2">
                  <c:v>上海市</c:v>
                </c:pt>
                <c:pt idx="3">
                  <c:v>北京市</c:v>
                </c:pt>
              </c:strCache>
            </c:strRef>
          </c:cat>
          <c:val>
            <c:numRef>
              <c:f>Sheet1!$B$84:$E$84</c:f>
              <c:numCache>
                <c:formatCode>0.0%</c:formatCode>
                <c:ptCount val="4"/>
                <c:pt idx="0">
                  <c:v>0.2419178845924097</c:v>
                </c:pt>
                <c:pt idx="1">
                  <c:v>0.20775427995971801</c:v>
                </c:pt>
                <c:pt idx="2">
                  <c:v>0.22884177326090765</c:v>
                </c:pt>
                <c:pt idx="3">
                  <c:v>0.20960610932475884</c:v>
                </c:pt>
              </c:numCache>
            </c:numRef>
          </c:val>
        </c:ser>
        <c:ser>
          <c:idx val="4"/>
          <c:order val="4"/>
          <c:tx>
            <c:strRef>
              <c:f>Sheet1!$A$85</c:f>
              <c:strCache>
                <c:ptCount val="1"/>
                <c:pt idx="0">
                  <c:v>50~60</c:v>
                </c:pt>
              </c:strCache>
            </c:strRef>
          </c:tx>
          <c:invertIfNegative val="0"/>
          <c:cat>
            <c:strRef>
              <c:f>Sheet1!$B$80:$E$80</c:f>
              <c:strCache>
                <c:ptCount val="4"/>
                <c:pt idx="0">
                  <c:v>总体</c:v>
                </c:pt>
                <c:pt idx="1">
                  <c:v>南京市</c:v>
                </c:pt>
                <c:pt idx="2">
                  <c:v>上海市</c:v>
                </c:pt>
                <c:pt idx="3">
                  <c:v>北京市</c:v>
                </c:pt>
              </c:strCache>
            </c:strRef>
          </c:cat>
          <c:val>
            <c:numRef>
              <c:f>Sheet1!$B$85:$E$85</c:f>
              <c:numCache>
                <c:formatCode>0.0%</c:formatCode>
                <c:ptCount val="4"/>
                <c:pt idx="0">
                  <c:v>9.091633148819242E-2</c:v>
                </c:pt>
                <c:pt idx="1">
                  <c:v>0.10347432024169184</c:v>
                </c:pt>
                <c:pt idx="2">
                  <c:v>8.4808130366216927E-2</c:v>
                </c:pt>
                <c:pt idx="3">
                  <c:v>7.3954983922829579E-2</c:v>
                </c:pt>
              </c:numCache>
            </c:numRef>
          </c:val>
        </c:ser>
        <c:ser>
          <c:idx val="5"/>
          <c:order val="5"/>
          <c:tx>
            <c:strRef>
              <c:f>Sheet1!$A$86</c:f>
              <c:strCache>
                <c:ptCount val="1"/>
                <c:pt idx="0">
                  <c:v>60~70</c:v>
                </c:pt>
              </c:strCache>
            </c:strRef>
          </c:tx>
          <c:invertIfNegative val="0"/>
          <c:cat>
            <c:strRef>
              <c:f>Sheet1!$B$80:$E$80</c:f>
              <c:strCache>
                <c:ptCount val="4"/>
                <c:pt idx="0">
                  <c:v>总体</c:v>
                </c:pt>
                <c:pt idx="1">
                  <c:v>南京市</c:v>
                </c:pt>
                <c:pt idx="2">
                  <c:v>上海市</c:v>
                </c:pt>
                <c:pt idx="3">
                  <c:v>北京市</c:v>
                </c:pt>
              </c:strCache>
            </c:strRef>
          </c:cat>
          <c:val>
            <c:numRef>
              <c:f>Sheet1!$B$86:$E$86</c:f>
              <c:numCache>
                <c:formatCode>0.0%</c:formatCode>
                <c:ptCount val="4"/>
                <c:pt idx="0">
                  <c:v>4.7278085301262394E-2</c:v>
                </c:pt>
                <c:pt idx="1">
                  <c:v>5.3021148036253775E-2</c:v>
                </c:pt>
                <c:pt idx="2">
                  <c:v>5.3267916593656914E-2</c:v>
                </c:pt>
                <c:pt idx="3">
                  <c:v>4.4614147909967844E-2</c:v>
                </c:pt>
              </c:numCache>
            </c:numRef>
          </c:val>
        </c:ser>
        <c:ser>
          <c:idx val="6"/>
          <c:order val="6"/>
          <c:tx>
            <c:strRef>
              <c:f>Sheet1!$A$87</c:f>
              <c:strCache>
                <c:ptCount val="1"/>
                <c:pt idx="0">
                  <c:v>70~100</c:v>
                </c:pt>
              </c:strCache>
            </c:strRef>
          </c:tx>
          <c:invertIfNegative val="0"/>
          <c:cat>
            <c:strRef>
              <c:f>Sheet1!$B$80:$E$80</c:f>
              <c:strCache>
                <c:ptCount val="4"/>
                <c:pt idx="0">
                  <c:v>总体</c:v>
                </c:pt>
                <c:pt idx="1">
                  <c:v>南京市</c:v>
                </c:pt>
                <c:pt idx="2">
                  <c:v>上海市</c:v>
                </c:pt>
                <c:pt idx="3">
                  <c:v>北京市</c:v>
                </c:pt>
              </c:strCache>
            </c:strRef>
          </c:cat>
          <c:val>
            <c:numRef>
              <c:f>Sheet1!$B$87:$E$87</c:f>
              <c:numCache>
                <c:formatCode>0.0%</c:formatCode>
                <c:ptCount val="4"/>
                <c:pt idx="0">
                  <c:v>1.2408904464179044E-2</c:v>
                </c:pt>
                <c:pt idx="1">
                  <c:v>1.9234642497482378E-2</c:v>
                </c:pt>
                <c:pt idx="2">
                  <c:v>1.4193096197652006E-2</c:v>
                </c:pt>
                <c:pt idx="3">
                  <c:v>1.1053054662379422E-2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319857984"/>
        <c:axId val="319858544"/>
      </c:barChart>
      <c:catAx>
        <c:axId val="319857984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crossAx val="319858544"/>
        <c:crosses val="autoZero"/>
        <c:auto val="1"/>
        <c:lblAlgn val="ctr"/>
        <c:lblOffset val="100"/>
        <c:noMultiLvlLbl val="0"/>
      </c:catAx>
      <c:valAx>
        <c:axId val="319858544"/>
        <c:scaling>
          <c:orientation val="minMax"/>
        </c:scaling>
        <c:delete val="0"/>
        <c:axPos val="l"/>
        <c:numFmt formatCode="0%" sourceLinked="0"/>
        <c:majorTickMark val="none"/>
        <c:minorTickMark val="none"/>
        <c:tickLblPos val="nextTo"/>
        <c:crossAx val="319857984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79045792194904463"/>
          <c:y val="0.30773086527097665"/>
          <c:w val="0.20497580233419385"/>
          <c:h val="0.51744871930471847"/>
        </c:manualLayout>
      </c:layout>
      <c:overlay val="0"/>
      <c:txPr>
        <a:bodyPr/>
        <a:lstStyle/>
        <a:p>
          <a:pPr>
            <a:defRPr sz="800"/>
          </a:pPr>
          <a:endParaRPr lang="zh-CN"/>
        </a:p>
      </c:txPr>
    </c:legend>
    <c:plotVisOnly val="1"/>
    <c:dispBlanksAs val="gap"/>
    <c:showDLblsOverMax val="0"/>
  </c:chart>
  <c:spPr>
    <a:solidFill>
      <a:schemeClr val="bg1">
        <a:lumMod val="95000"/>
      </a:schemeClr>
    </a:solidFill>
  </c:spPr>
  <c:txPr>
    <a:bodyPr/>
    <a:lstStyle/>
    <a:p>
      <a:pPr>
        <a:defRPr>
          <a:latin typeface="微软雅黑" panose="020B0503020204020204" pitchFamily="34" charset="-122"/>
          <a:ea typeface="微软雅黑" panose="020B0503020204020204" pitchFamily="34" charset="-122"/>
        </a:defRPr>
      </a:pPr>
      <a:endParaRPr lang="zh-CN"/>
    </a:p>
  </c:txPr>
  <c:externalData r:id="rId1">
    <c:autoUpdate val="0"/>
  </c:externalData>
</c:chartSpace>
</file>

<file path=ppt/charts/chart3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26"/>
    </mc:Choice>
    <mc:Fallback>
      <c:style val="26"/>
    </mc:Fallback>
  </mc:AlternateContent>
  <c:chart>
    <c:title>
      <c:tx>
        <c:rich>
          <a:bodyPr/>
          <a:lstStyle/>
          <a:p>
            <a:pPr>
              <a:defRPr sz="1200" b="0"/>
            </a:pPr>
            <a:r>
              <a:rPr lang="zh-CN" sz="1200" b="0"/>
              <a:t>零钱宝客户年龄分布</a:t>
            </a:r>
          </a:p>
        </c:rich>
      </c:tx>
      <c:layout/>
      <c:overlay val="0"/>
    </c:title>
    <c:autoTitleDeleted val="0"/>
    <c:plotArea>
      <c:layout>
        <c:manualLayout>
          <c:layoutTarget val="inner"/>
          <c:xMode val="edge"/>
          <c:yMode val="edge"/>
          <c:x val="0.18168063908814935"/>
          <c:y val="0.18501199706679411"/>
          <c:w val="0.62341196323531622"/>
          <c:h val="0.60430444073647094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Sheet1!$A$83</c:f>
              <c:strCache>
                <c:ptCount val="1"/>
                <c:pt idx="0">
                  <c:v>0~20</c:v>
                </c:pt>
              </c:strCache>
            </c:strRef>
          </c:tx>
          <c:invertIfNegative val="0"/>
          <c:cat>
            <c:strRef>
              <c:f>Sheet1!$B$82:$E$82</c:f>
              <c:strCache>
                <c:ptCount val="4"/>
                <c:pt idx="0">
                  <c:v>总体</c:v>
                </c:pt>
                <c:pt idx="1">
                  <c:v>南京市</c:v>
                </c:pt>
                <c:pt idx="2">
                  <c:v>上海市</c:v>
                </c:pt>
                <c:pt idx="3">
                  <c:v>北京市</c:v>
                </c:pt>
              </c:strCache>
            </c:strRef>
          </c:cat>
          <c:val>
            <c:numRef>
              <c:f>Sheet1!$B$83:$E$83</c:f>
              <c:numCache>
                <c:formatCode>0.0%</c:formatCode>
                <c:ptCount val="4"/>
                <c:pt idx="0">
                  <c:v>2.5012724311124064E-2</c:v>
                </c:pt>
                <c:pt idx="1">
                  <c:v>7.3901426866011029E-3</c:v>
                </c:pt>
                <c:pt idx="2">
                  <c:v>1.6209016393442622E-2</c:v>
                </c:pt>
                <c:pt idx="3">
                  <c:v>1.3852351956437756E-2</c:v>
                </c:pt>
              </c:numCache>
            </c:numRef>
          </c:val>
        </c:ser>
        <c:ser>
          <c:idx val="1"/>
          <c:order val="1"/>
          <c:tx>
            <c:strRef>
              <c:f>Sheet1!$A$84</c:f>
              <c:strCache>
                <c:ptCount val="1"/>
                <c:pt idx="0">
                  <c:v>20~30</c:v>
                </c:pt>
              </c:strCache>
            </c:strRef>
          </c:tx>
          <c:invertIfNegative val="0"/>
          <c:dLbls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800"/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</c:ext>
            </c:extLst>
          </c:dLbls>
          <c:cat>
            <c:strRef>
              <c:f>Sheet1!$B$82:$E$82</c:f>
              <c:strCache>
                <c:ptCount val="4"/>
                <c:pt idx="0">
                  <c:v>总体</c:v>
                </c:pt>
                <c:pt idx="1">
                  <c:v>南京市</c:v>
                </c:pt>
                <c:pt idx="2">
                  <c:v>上海市</c:v>
                </c:pt>
                <c:pt idx="3">
                  <c:v>北京市</c:v>
                </c:pt>
              </c:strCache>
            </c:strRef>
          </c:cat>
          <c:val>
            <c:numRef>
              <c:f>Sheet1!$B$84:$E$84</c:f>
              <c:numCache>
                <c:formatCode>0.0%</c:formatCode>
                <c:ptCount val="4"/>
                <c:pt idx="0">
                  <c:v>0.37402082283595367</c:v>
                </c:pt>
                <c:pt idx="1">
                  <c:v>0.39021090330282532</c:v>
                </c:pt>
                <c:pt idx="2">
                  <c:v>0.29334016393442625</c:v>
                </c:pt>
                <c:pt idx="3">
                  <c:v>0.33832484041281113</c:v>
                </c:pt>
              </c:numCache>
            </c:numRef>
          </c:val>
        </c:ser>
        <c:ser>
          <c:idx val="2"/>
          <c:order val="2"/>
          <c:tx>
            <c:strRef>
              <c:f>Sheet1!$A$85</c:f>
              <c:strCache>
                <c:ptCount val="1"/>
                <c:pt idx="0">
                  <c:v>30~40</c:v>
                </c:pt>
              </c:strCache>
            </c:strRef>
          </c:tx>
          <c:invertIfNegative val="0"/>
          <c:dLbls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800"/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</c:ext>
            </c:extLst>
          </c:dLbls>
          <c:cat>
            <c:strRef>
              <c:f>Sheet1!$B$82:$E$82</c:f>
              <c:strCache>
                <c:ptCount val="4"/>
                <c:pt idx="0">
                  <c:v>总体</c:v>
                </c:pt>
                <c:pt idx="1">
                  <c:v>南京市</c:v>
                </c:pt>
                <c:pt idx="2">
                  <c:v>上海市</c:v>
                </c:pt>
                <c:pt idx="3">
                  <c:v>北京市</c:v>
                </c:pt>
              </c:strCache>
            </c:strRef>
          </c:cat>
          <c:val>
            <c:numRef>
              <c:f>Sheet1!$B$85:$E$85</c:f>
              <c:numCache>
                <c:formatCode>0.0%</c:formatCode>
                <c:ptCount val="4"/>
                <c:pt idx="0">
                  <c:v>0.37167309184191094</c:v>
                </c:pt>
                <c:pt idx="1">
                  <c:v>0.36246944460235347</c:v>
                </c:pt>
                <c:pt idx="2">
                  <c:v>0.41516393442622951</c:v>
                </c:pt>
                <c:pt idx="3">
                  <c:v>0.43656064313177212</c:v>
                </c:pt>
              </c:numCache>
            </c:numRef>
          </c:val>
        </c:ser>
        <c:ser>
          <c:idx val="3"/>
          <c:order val="3"/>
          <c:tx>
            <c:strRef>
              <c:f>Sheet1!$A$86</c:f>
              <c:strCache>
                <c:ptCount val="1"/>
                <c:pt idx="0">
                  <c:v>40~50</c:v>
                </c:pt>
              </c:strCache>
            </c:strRef>
          </c:tx>
          <c:invertIfNegative val="0"/>
          <c:cat>
            <c:strRef>
              <c:f>Sheet1!$B$82:$E$82</c:f>
              <c:strCache>
                <c:ptCount val="4"/>
                <c:pt idx="0">
                  <c:v>总体</c:v>
                </c:pt>
                <c:pt idx="1">
                  <c:v>南京市</c:v>
                </c:pt>
                <c:pt idx="2">
                  <c:v>上海市</c:v>
                </c:pt>
                <c:pt idx="3">
                  <c:v>北京市</c:v>
                </c:pt>
              </c:strCache>
            </c:strRef>
          </c:cat>
          <c:val>
            <c:numRef>
              <c:f>Sheet1!$B$86:$E$86</c:f>
              <c:numCache>
                <c:formatCode>0.0%</c:formatCode>
                <c:ptCount val="4"/>
                <c:pt idx="0">
                  <c:v>0.1536986322321458</c:v>
                </c:pt>
                <c:pt idx="1">
                  <c:v>0.15009948269001194</c:v>
                </c:pt>
                <c:pt idx="2">
                  <c:v>0.1705327868852459</c:v>
                </c:pt>
                <c:pt idx="3">
                  <c:v>0.1379348405967733</c:v>
                </c:pt>
              </c:numCache>
            </c:numRef>
          </c:val>
        </c:ser>
        <c:ser>
          <c:idx val="4"/>
          <c:order val="4"/>
          <c:tx>
            <c:strRef>
              <c:f>Sheet1!$A$87</c:f>
              <c:strCache>
                <c:ptCount val="1"/>
                <c:pt idx="0">
                  <c:v>50~60</c:v>
                </c:pt>
              </c:strCache>
            </c:strRef>
          </c:tx>
          <c:invertIfNegative val="0"/>
          <c:cat>
            <c:strRef>
              <c:f>Sheet1!$B$82:$E$82</c:f>
              <c:strCache>
                <c:ptCount val="4"/>
                <c:pt idx="0">
                  <c:v>总体</c:v>
                </c:pt>
                <c:pt idx="1">
                  <c:v>南京市</c:v>
                </c:pt>
                <c:pt idx="2">
                  <c:v>上海市</c:v>
                </c:pt>
                <c:pt idx="3">
                  <c:v>北京市</c:v>
                </c:pt>
              </c:strCache>
            </c:strRef>
          </c:cat>
          <c:val>
            <c:numRef>
              <c:f>Sheet1!$B$87:$E$87</c:f>
              <c:numCache>
                <c:formatCode>0.0%</c:formatCode>
                <c:ptCount val="4"/>
                <c:pt idx="0">
                  <c:v>5.0728153483657223E-2</c:v>
                </c:pt>
                <c:pt idx="1">
                  <c:v>5.9985219714626795E-2</c:v>
                </c:pt>
                <c:pt idx="2">
                  <c:v>6.438524590163934E-2</c:v>
                </c:pt>
                <c:pt idx="3">
                  <c:v>4.7830166117846171E-2</c:v>
                </c:pt>
              </c:numCache>
            </c:numRef>
          </c:val>
        </c:ser>
        <c:ser>
          <c:idx val="5"/>
          <c:order val="5"/>
          <c:tx>
            <c:strRef>
              <c:f>Sheet1!$A$88</c:f>
              <c:strCache>
                <c:ptCount val="1"/>
                <c:pt idx="0">
                  <c:v>60~70</c:v>
                </c:pt>
              </c:strCache>
            </c:strRef>
          </c:tx>
          <c:invertIfNegative val="0"/>
          <c:cat>
            <c:strRef>
              <c:f>Sheet1!$B$82:$E$82</c:f>
              <c:strCache>
                <c:ptCount val="4"/>
                <c:pt idx="0">
                  <c:v>总体</c:v>
                </c:pt>
                <c:pt idx="1">
                  <c:v>南京市</c:v>
                </c:pt>
                <c:pt idx="2">
                  <c:v>上海市</c:v>
                </c:pt>
                <c:pt idx="3">
                  <c:v>北京市</c:v>
                </c:pt>
              </c:strCache>
            </c:strRef>
          </c:cat>
          <c:val>
            <c:numRef>
              <c:f>Sheet1!$B$88:$E$88</c:f>
              <c:numCache>
                <c:formatCode>0.0%</c:formatCode>
                <c:ptCount val="4"/>
                <c:pt idx="0">
                  <c:v>2.0296019733515962E-2</c:v>
                </c:pt>
                <c:pt idx="1">
                  <c:v>2.313683133420499E-2</c:v>
                </c:pt>
                <c:pt idx="2">
                  <c:v>3.3729508196721311E-2</c:v>
                </c:pt>
                <c:pt idx="3">
                  <c:v>2.0732537390312552E-2</c:v>
                </c:pt>
              </c:numCache>
            </c:numRef>
          </c:val>
        </c:ser>
        <c:ser>
          <c:idx val="6"/>
          <c:order val="6"/>
          <c:tx>
            <c:strRef>
              <c:f>Sheet1!$A$89</c:f>
              <c:strCache>
                <c:ptCount val="1"/>
                <c:pt idx="0">
                  <c:v>70~100</c:v>
                </c:pt>
              </c:strCache>
            </c:strRef>
          </c:tx>
          <c:invertIfNegative val="0"/>
          <c:cat>
            <c:strRef>
              <c:f>Sheet1!$B$82:$E$82</c:f>
              <c:strCache>
                <c:ptCount val="4"/>
                <c:pt idx="0">
                  <c:v>总体</c:v>
                </c:pt>
                <c:pt idx="1">
                  <c:v>南京市</c:v>
                </c:pt>
                <c:pt idx="2">
                  <c:v>上海市</c:v>
                </c:pt>
                <c:pt idx="3">
                  <c:v>北京市</c:v>
                </c:pt>
              </c:strCache>
            </c:strRef>
          </c:cat>
          <c:val>
            <c:numRef>
              <c:f>Sheet1!$B$89:$E$89</c:f>
              <c:numCache>
                <c:formatCode>0.0%</c:formatCode>
                <c:ptCount val="4"/>
                <c:pt idx="0">
                  <c:v>4.5705555616923034E-3</c:v>
                </c:pt>
                <c:pt idx="1">
                  <c:v>6.7079756693763856E-3</c:v>
                </c:pt>
                <c:pt idx="2">
                  <c:v>6.6393442622950816E-3</c:v>
                </c:pt>
                <c:pt idx="3">
                  <c:v>4.7646203940469841E-3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324038512"/>
        <c:axId val="324039072"/>
      </c:barChart>
      <c:catAx>
        <c:axId val="324038512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crossAx val="324039072"/>
        <c:crosses val="autoZero"/>
        <c:auto val="1"/>
        <c:lblAlgn val="ctr"/>
        <c:lblOffset val="100"/>
        <c:noMultiLvlLbl val="0"/>
      </c:catAx>
      <c:valAx>
        <c:axId val="324039072"/>
        <c:scaling>
          <c:orientation val="minMax"/>
        </c:scaling>
        <c:delete val="0"/>
        <c:axPos val="l"/>
        <c:numFmt formatCode="0%" sourceLinked="0"/>
        <c:majorTickMark val="none"/>
        <c:minorTickMark val="none"/>
        <c:tickLblPos val="nextTo"/>
        <c:crossAx val="324038512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78602565180445416"/>
          <c:y val="0.30773086527097665"/>
          <c:w val="0.21397434819554584"/>
          <c:h val="0.51744871930471847"/>
        </c:manualLayout>
      </c:layout>
      <c:overlay val="0"/>
      <c:txPr>
        <a:bodyPr/>
        <a:lstStyle/>
        <a:p>
          <a:pPr>
            <a:defRPr sz="800"/>
          </a:pPr>
          <a:endParaRPr lang="zh-CN"/>
        </a:p>
      </c:txPr>
    </c:legend>
    <c:plotVisOnly val="1"/>
    <c:dispBlanksAs val="gap"/>
    <c:showDLblsOverMax val="0"/>
  </c:chart>
  <c:spPr>
    <a:solidFill>
      <a:schemeClr val="bg1">
        <a:lumMod val="95000"/>
      </a:schemeClr>
    </a:solidFill>
  </c:spPr>
  <c:txPr>
    <a:bodyPr/>
    <a:lstStyle/>
    <a:p>
      <a:pPr>
        <a:defRPr>
          <a:latin typeface="微软雅黑" panose="020B0503020204020204" pitchFamily="34" charset="-122"/>
          <a:ea typeface="微软雅黑" panose="020B0503020204020204" pitchFamily="34" charset="-122"/>
        </a:defRPr>
      </a:pPr>
      <a:endParaRPr lang="zh-CN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8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r>
              <a:rPr lang="zh-CN"/>
              <a:t>实名时长对比分析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84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defRPr>
          </a:pPr>
          <a:endParaRPr lang="zh-CN"/>
        </a:p>
      </c:txPr>
    </c:title>
    <c:autoTitleDeleted val="0"/>
    <c:plotArea>
      <c:layout>
        <c:manualLayout>
          <c:layoutTarget val="inner"/>
          <c:xMode val="edge"/>
          <c:yMode val="edge"/>
          <c:x val="3.0408498672561287E-2"/>
          <c:y val="0.20416016042752105"/>
          <c:w val="0.93310130292036519"/>
          <c:h val="0.57064745331326827"/>
        </c:manualLayout>
      </c:layout>
      <c:barChart>
        <c:barDir val="col"/>
        <c:grouping val="percentStacked"/>
        <c:varyColors val="0"/>
        <c:ser>
          <c:idx val="0"/>
          <c:order val="0"/>
          <c:tx>
            <c:strRef>
              <c:f>'1.2.1保险会员画像分析'!$B$501</c:f>
              <c:strCache>
                <c:ptCount val="1"/>
                <c:pt idx="0">
                  <c:v>1月以内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'1.2.1保险会员画像分析'!$C$500:$D$500</c:f>
              <c:strCache>
                <c:ptCount val="2"/>
                <c:pt idx="0">
                  <c:v>保险会员</c:v>
                </c:pt>
                <c:pt idx="1">
                  <c:v>全量会员</c:v>
                </c:pt>
              </c:strCache>
            </c:strRef>
          </c:cat>
          <c:val>
            <c:numRef>
              <c:f>'1.2.1保险会员画像分析'!$C$501:$D$501</c:f>
              <c:numCache>
                <c:formatCode>0%</c:formatCode>
                <c:ptCount val="2"/>
                <c:pt idx="0">
                  <c:v>5.0300038752559041E-3</c:v>
                </c:pt>
                <c:pt idx="1">
                  <c:v>4.5808932547621126E-2</c:v>
                </c:pt>
              </c:numCache>
            </c:numRef>
          </c:val>
        </c:ser>
        <c:ser>
          <c:idx val="1"/>
          <c:order val="1"/>
          <c:tx>
            <c:strRef>
              <c:f>'1.2.1保险会员画像分析'!$B$502</c:f>
              <c:strCache>
                <c:ptCount val="1"/>
                <c:pt idx="0">
                  <c:v>1-3月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'1.2.1保险会员画像分析'!$C$500:$D$500</c:f>
              <c:strCache>
                <c:ptCount val="2"/>
                <c:pt idx="0">
                  <c:v>保险会员</c:v>
                </c:pt>
                <c:pt idx="1">
                  <c:v>全量会员</c:v>
                </c:pt>
              </c:strCache>
            </c:strRef>
          </c:cat>
          <c:val>
            <c:numRef>
              <c:f>'1.2.1保险会员画像分析'!$C$502:$D$502</c:f>
              <c:numCache>
                <c:formatCode>0%</c:formatCode>
                <c:ptCount val="2"/>
                <c:pt idx="0">
                  <c:v>1.8746061135097684E-2</c:v>
                </c:pt>
                <c:pt idx="1">
                  <c:v>0.10351429625796429</c:v>
                </c:pt>
              </c:numCache>
            </c:numRef>
          </c:val>
        </c:ser>
        <c:ser>
          <c:idx val="2"/>
          <c:order val="2"/>
          <c:tx>
            <c:strRef>
              <c:f>'1.2.1保险会员画像分析'!$B$503</c:f>
              <c:strCache>
                <c:ptCount val="1"/>
                <c:pt idx="0">
                  <c:v>3-6个月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'1.2.1保险会员画像分析'!$C$500:$D$500</c:f>
              <c:strCache>
                <c:ptCount val="2"/>
                <c:pt idx="0">
                  <c:v>保险会员</c:v>
                </c:pt>
                <c:pt idx="1">
                  <c:v>全量会员</c:v>
                </c:pt>
              </c:strCache>
            </c:strRef>
          </c:cat>
          <c:val>
            <c:numRef>
              <c:f>'1.2.1保险会员画像分析'!$C$503:$D$503</c:f>
              <c:numCache>
                <c:formatCode>0%</c:formatCode>
                <c:ptCount val="2"/>
                <c:pt idx="0">
                  <c:v>3.7139826278932309E-2</c:v>
                </c:pt>
                <c:pt idx="1">
                  <c:v>0.10387370141185392</c:v>
                </c:pt>
              </c:numCache>
            </c:numRef>
          </c:val>
        </c:ser>
        <c:ser>
          <c:idx val="3"/>
          <c:order val="3"/>
          <c:tx>
            <c:strRef>
              <c:f>'1.2.1保险会员画像分析'!$B$504</c:f>
              <c:strCache>
                <c:ptCount val="1"/>
                <c:pt idx="0">
                  <c:v>6-12个月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'1.2.1保险会员画像分析'!$C$500:$D$500</c:f>
              <c:strCache>
                <c:ptCount val="2"/>
                <c:pt idx="0">
                  <c:v>保险会员</c:v>
                </c:pt>
                <c:pt idx="1">
                  <c:v>全量会员</c:v>
                </c:pt>
              </c:strCache>
            </c:strRef>
          </c:cat>
          <c:val>
            <c:numRef>
              <c:f>'1.2.1保险会员画像分析'!$C$504:$D$504</c:f>
              <c:numCache>
                <c:formatCode>0%</c:formatCode>
                <c:ptCount val="2"/>
                <c:pt idx="0">
                  <c:v>0.10996332207290961</c:v>
                </c:pt>
                <c:pt idx="1">
                  <c:v>0.18410987718142707</c:v>
                </c:pt>
              </c:numCache>
            </c:numRef>
          </c:val>
        </c:ser>
        <c:ser>
          <c:idx val="4"/>
          <c:order val="4"/>
          <c:tx>
            <c:strRef>
              <c:f>'1.2.1保险会员画像分析'!$B$505</c:f>
              <c:strCache>
                <c:ptCount val="1"/>
                <c:pt idx="0">
                  <c:v>12月以上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7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'1.2.1保险会员画像分析'!$C$500:$D$500</c:f>
              <c:strCache>
                <c:ptCount val="2"/>
                <c:pt idx="0">
                  <c:v>保险会员</c:v>
                </c:pt>
                <c:pt idx="1">
                  <c:v>全量会员</c:v>
                </c:pt>
              </c:strCache>
            </c:strRef>
          </c:cat>
          <c:val>
            <c:numRef>
              <c:f>'1.2.1保险会员画像分析'!$C$505:$D$505</c:f>
              <c:numCache>
                <c:formatCode>0%</c:formatCode>
                <c:ptCount val="2"/>
                <c:pt idx="0">
                  <c:v>0.82912078663780453</c:v>
                </c:pt>
                <c:pt idx="1">
                  <c:v>0.5626931926011336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100"/>
        <c:axId val="319207984"/>
        <c:axId val="319208544"/>
      </c:barChart>
      <c:catAx>
        <c:axId val="3192079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7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319208544"/>
        <c:crosses val="autoZero"/>
        <c:auto val="1"/>
        <c:lblAlgn val="ctr"/>
        <c:lblOffset val="100"/>
        <c:noMultiLvlLbl val="0"/>
      </c:catAx>
      <c:valAx>
        <c:axId val="319208544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31920798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8.4178149366753038E-2"/>
          <c:y val="0.91945522915947309"/>
          <c:w val="0.82530336868859211"/>
          <c:h val="8.054477084052694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7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solidFill>
      <a:schemeClr val="bg1">
        <a:lumMod val="95000"/>
      </a:schemeClr>
    </a:solidFill>
    <a:ln>
      <a:noFill/>
    </a:ln>
    <a:effectLst/>
  </c:spPr>
  <c:txPr>
    <a:bodyPr/>
    <a:lstStyle/>
    <a:p>
      <a:pPr>
        <a:defRPr sz="700">
          <a:latin typeface="微软雅黑" panose="020B0503020204020204" pitchFamily="34" charset="-122"/>
          <a:ea typeface="微软雅黑" panose="020B0503020204020204" pitchFamily="34" charset="-122"/>
        </a:defRPr>
      </a:pPr>
      <a:endParaRPr lang="zh-CN"/>
    </a:p>
  </c:txPr>
  <c:externalData r:id="rId3">
    <c:autoUpdate val="0"/>
  </c:externalData>
</c:chartSpace>
</file>

<file path=ppt/charts/chart4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r>
              <a:rPr lang="zh-CN" sz="1200"/>
              <a:t>基金购买额度分析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'1.2.3理财会员画像分析'!$C$185</c:f>
              <c:strCache>
                <c:ptCount val="1"/>
                <c:pt idx="0">
                  <c:v>人数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'1.2.3理财会员画像分析'!$B$186:$B$192</c:f>
              <c:strCache>
                <c:ptCount val="7"/>
                <c:pt idx="0">
                  <c:v>0~10</c:v>
                </c:pt>
                <c:pt idx="1">
                  <c:v>10~100</c:v>
                </c:pt>
                <c:pt idx="2">
                  <c:v>100~1000</c:v>
                </c:pt>
                <c:pt idx="3">
                  <c:v>1000~1万</c:v>
                </c:pt>
                <c:pt idx="4">
                  <c:v>1万~10万</c:v>
                </c:pt>
                <c:pt idx="5">
                  <c:v>10万~100万</c:v>
                </c:pt>
                <c:pt idx="6">
                  <c:v>100万以上</c:v>
                </c:pt>
              </c:strCache>
            </c:strRef>
          </c:cat>
          <c:val>
            <c:numRef>
              <c:f>'1.2.3理财会员画像分析'!$C$186:$C$192</c:f>
              <c:numCache>
                <c:formatCode>General</c:formatCode>
                <c:ptCount val="7"/>
                <c:pt idx="0">
                  <c:v>5889</c:v>
                </c:pt>
                <c:pt idx="1">
                  <c:v>10639</c:v>
                </c:pt>
                <c:pt idx="2">
                  <c:v>8850</c:v>
                </c:pt>
                <c:pt idx="3">
                  <c:v>15065</c:v>
                </c:pt>
                <c:pt idx="4">
                  <c:v>20699</c:v>
                </c:pt>
                <c:pt idx="5">
                  <c:v>9552</c:v>
                </c:pt>
                <c:pt idx="6">
                  <c:v>349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24041872"/>
        <c:axId val="324042432"/>
      </c:barChart>
      <c:lineChart>
        <c:grouping val="standard"/>
        <c:varyColors val="0"/>
        <c:ser>
          <c:idx val="1"/>
          <c:order val="1"/>
          <c:tx>
            <c:strRef>
              <c:f>'1.2.3理财会员画像分析'!$D$185</c:f>
              <c:strCache>
                <c:ptCount val="1"/>
                <c:pt idx="0">
                  <c:v>占比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7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'1.2.3理财会员画像分析'!$B$186:$B$192</c:f>
              <c:strCache>
                <c:ptCount val="7"/>
                <c:pt idx="0">
                  <c:v>0~10</c:v>
                </c:pt>
                <c:pt idx="1">
                  <c:v>10~100</c:v>
                </c:pt>
                <c:pt idx="2">
                  <c:v>100~1000</c:v>
                </c:pt>
                <c:pt idx="3">
                  <c:v>1000~1万</c:v>
                </c:pt>
                <c:pt idx="4">
                  <c:v>1万~10万</c:v>
                </c:pt>
                <c:pt idx="5">
                  <c:v>10万~100万</c:v>
                </c:pt>
                <c:pt idx="6">
                  <c:v>100万以上</c:v>
                </c:pt>
              </c:strCache>
            </c:strRef>
          </c:cat>
          <c:val>
            <c:numRef>
              <c:f>'1.2.3理财会员画像分析'!$D$186:$D$192</c:f>
              <c:numCache>
                <c:formatCode>0.0%</c:formatCode>
                <c:ptCount val="7"/>
                <c:pt idx="0">
                  <c:v>8.2893458891094132E-2</c:v>
                </c:pt>
                <c:pt idx="1">
                  <c:v>0.14975437411145362</c:v>
                </c:pt>
                <c:pt idx="2">
                  <c:v>0.12457244204214349</c:v>
                </c:pt>
                <c:pt idx="3">
                  <c:v>0.21205467111467702</c:v>
                </c:pt>
                <c:pt idx="4">
                  <c:v>0.2913587545570992</c:v>
                </c:pt>
                <c:pt idx="5">
                  <c:v>0.13445378151260504</c:v>
                </c:pt>
                <c:pt idx="6">
                  <c:v>4.9125177709274668E-3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24043552"/>
        <c:axId val="324042992"/>
      </c:lineChart>
      <c:catAx>
        <c:axId val="3240418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324042432"/>
        <c:crosses val="autoZero"/>
        <c:auto val="1"/>
        <c:lblAlgn val="ctr"/>
        <c:lblOffset val="100"/>
        <c:noMultiLvlLbl val="0"/>
      </c:catAx>
      <c:valAx>
        <c:axId val="3240424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324041872"/>
        <c:crosses val="autoZero"/>
        <c:crossBetween val="between"/>
      </c:valAx>
      <c:valAx>
        <c:axId val="324042992"/>
        <c:scaling>
          <c:orientation val="minMax"/>
        </c:scaling>
        <c:delete val="0"/>
        <c:axPos val="r"/>
        <c:numFmt formatCode="0%" sourceLinked="0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324043552"/>
        <c:crosses val="max"/>
        <c:crossBetween val="between"/>
      </c:valAx>
      <c:catAx>
        <c:axId val="324043552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324042992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solidFill>
      <a:schemeClr val="bg1">
        <a:lumMod val="95000"/>
      </a:schemeClr>
    </a:solidFill>
    <a:ln>
      <a:noFill/>
    </a:ln>
    <a:effectLst/>
  </c:spPr>
  <c:txPr>
    <a:bodyPr/>
    <a:lstStyle/>
    <a:p>
      <a:pPr>
        <a:defRPr>
          <a:latin typeface="微软雅黑" panose="020B0503020204020204" pitchFamily="34" charset="-122"/>
          <a:ea typeface="微软雅黑" panose="020B0503020204020204" pitchFamily="34" charset="-122"/>
        </a:defRPr>
      </a:pPr>
      <a:endParaRPr lang="zh-CN"/>
    </a:p>
  </c:txPr>
  <c:externalData r:id="rId3">
    <c:autoUpdate val="0"/>
  </c:externalData>
</c:chartSpace>
</file>

<file path=ppt/charts/chart4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r>
              <a:rPr lang="zh-CN" sz="1200"/>
              <a:t>零钱宝持有额度分析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'1.2.3理财会员画像分析'!$C$235</c:f>
              <c:strCache>
                <c:ptCount val="1"/>
                <c:pt idx="0">
                  <c:v>人数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'1.2.3理财会员画像分析'!$B$236:$B$241</c:f>
              <c:strCache>
                <c:ptCount val="6"/>
                <c:pt idx="0">
                  <c:v>0~10</c:v>
                </c:pt>
                <c:pt idx="1">
                  <c:v>10~100</c:v>
                </c:pt>
                <c:pt idx="2">
                  <c:v>100~1000</c:v>
                </c:pt>
                <c:pt idx="3">
                  <c:v>1000~1万</c:v>
                </c:pt>
                <c:pt idx="4">
                  <c:v>1万~10万</c:v>
                </c:pt>
                <c:pt idx="5">
                  <c:v>10万以上</c:v>
                </c:pt>
              </c:strCache>
            </c:strRef>
          </c:cat>
          <c:val>
            <c:numRef>
              <c:f>'1.2.3理财会员画像分析'!$C$236:$C$241</c:f>
              <c:numCache>
                <c:formatCode>General</c:formatCode>
                <c:ptCount val="6"/>
                <c:pt idx="0">
                  <c:v>738597</c:v>
                </c:pt>
                <c:pt idx="1">
                  <c:v>104981</c:v>
                </c:pt>
                <c:pt idx="2">
                  <c:v>97468</c:v>
                </c:pt>
                <c:pt idx="3">
                  <c:v>79296</c:v>
                </c:pt>
                <c:pt idx="4">
                  <c:v>124999</c:v>
                </c:pt>
                <c:pt idx="5">
                  <c:v>31540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24046352"/>
        <c:axId val="324046912"/>
      </c:barChart>
      <c:lineChart>
        <c:grouping val="standard"/>
        <c:varyColors val="0"/>
        <c:ser>
          <c:idx val="1"/>
          <c:order val="1"/>
          <c:tx>
            <c:strRef>
              <c:f>'1.2.3理财会员画像分析'!$D$235</c:f>
              <c:strCache>
                <c:ptCount val="1"/>
                <c:pt idx="0">
                  <c:v>占比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6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'1.2.3理财会员画像分析'!$B$236:$B$241</c:f>
              <c:strCache>
                <c:ptCount val="6"/>
                <c:pt idx="0">
                  <c:v>0~10</c:v>
                </c:pt>
                <c:pt idx="1">
                  <c:v>10~100</c:v>
                </c:pt>
                <c:pt idx="2">
                  <c:v>100~1000</c:v>
                </c:pt>
                <c:pt idx="3">
                  <c:v>1000~1万</c:v>
                </c:pt>
                <c:pt idx="4">
                  <c:v>1万~10万</c:v>
                </c:pt>
                <c:pt idx="5">
                  <c:v>10万以上</c:v>
                </c:pt>
              </c:strCache>
            </c:strRef>
          </c:cat>
          <c:val>
            <c:numRef>
              <c:f>'1.2.3理财会员画像分析'!$D$236:$D$241</c:f>
              <c:numCache>
                <c:formatCode>0.0%</c:formatCode>
                <c:ptCount val="6"/>
                <c:pt idx="0">
                  <c:v>0.62758851574628194</c:v>
                </c:pt>
                <c:pt idx="1">
                  <c:v>8.9202731627071902E-2</c:v>
                </c:pt>
                <c:pt idx="2">
                  <c:v>8.2818908623726609E-2</c:v>
                </c:pt>
                <c:pt idx="3">
                  <c:v>6.7378095151506404E-2</c:v>
                </c:pt>
                <c:pt idx="4">
                  <c:v>0.10621209790964423</c:v>
                </c:pt>
                <c:pt idx="5">
                  <c:v>2.6799650941768963E-2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24048032"/>
        <c:axId val="324047472"/>
      </c:lineChart>
      <c:catAx>
        <c:axId val="3240463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7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324046912"/>
        <c:crosses val="autoZero"/>
        <c:auto val="1"/>
        <c:lblAlgn val="ctr"/>
        <c:lblOffset val="100"/>
        <c:noMultiLvlLbl val="0"/>
      </c:catAx>
      <c:valAx>
        <c:axId val="3240469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324046352"/>
        <c:crosses val="autoZero"/>
        <c:crossBetween val="between"/>
      </c:valAx>
      <c:valAx>
        <c:axId val="324047472"/>
        <c:scaling>
          <c:orientation val="minMax"/>
        </c:scaling>
        <c:delete val="0"/>
        <c:axPos val="r"/>
        <c:numFmt formatCode="0%" sourceLinked="0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324048032"/>
        <c:crosses val="max"/>
        <c:crossBetween val="between"/>
      </c:valAx>
      <c:catAx>
        <c:axId val="324048032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324047472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solidFill>
      <a:schemeClr val="bg1">
        <a:lumMod val="95000"/>
      </a:schemeClr>
    </a:solidFill>
    <a:ln>
      <a:noFill/>
    </a:ln>
    <a:effectLst/>
  </c:spPr>
  <c:txPr>
    <a:bodyPr/>
    <a:lstStyle/>
    <a:p>
      <a:pPr>
        <a:defRPr>
          <a:latin typeface="微软雅黑" panose="020B0503020204020204" pitchFamily="34" charset="-122"/>
          <a:ea typeface="微软雅黑" panose="020B0503020204020204" pitchFamily="34" charset="-122"/>
        </a:defRPr>
      </a:pPr>
      <a:endParaRPr lang="zh-CN"/>
    </a:p>
  </c:txPr>
  <c:externalData r:id="rId3">
    <c:autoUpdate val="0"/>
  </c:externalData>
</c:chartSpace>
</file>

<file path=ppt/charts/chart4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r>
              <a:rPr lang="zh-CN" sz="1200"/>
              <a:t>定期理财购买额度分析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'1.2.3理财会员画像分析'!$C$209</c:f>
              <c:strCache>
                <c:ptCount val="1"/>
                <c:pt idx="0">
                  <c:v>人数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'1.2.3理财会员画像分析'!$B$210:$B$216</c:f>
              <c:strCache>
                <c:ptCount val="7"/>
                <c:pt idx="0">
                  <c:v>0~10</c:v>
                </c:pt>
                <c:pt idx="1">
                  <c:v>10~100</c:v>
                </c:pt>
                <c:pt idx="2">
                  <c:v>100~1000</c:v>
                </c:pt>
                <c:pt idx="3">
                  <c:v>1000~1万</c:v>
                </c:pt>
                <c:pt idx="4">
                  <c:v>1万~10万</c:v>
                </c:pt>
                <c:pt idx="5">
                  <c:v>10万~100万</c:v>
                </c:pt>
                <c:pt idx="6">
                  <c:v>100万以上</c:v>
                </c:pt>
              </c:strCache>
            </c:strRef>
          </c:cat>
          <c:val>
            <c:numRef>
              <c:f>'1.2.3理财会员画像分析'!$C$210:$C$216</c:f>
              <c:numCache>
                <c:formatCode>General</c:formatCode>
                <c:ptCount val="7"/>
                <c:pt idx="0">
                  <c:v>863</c:v>
                </c:pt>
                <c:pt idx="1">
                  <c:v>140</c:v>
                </c:pt>
                <c:pt idx="2">
                  <c:v>409</c:v>
                </c:pt>
                <c:pt idx="3">
                  <c:v>4822</c:v>
                </c:pt>
                <c:pt idx="4">
                  <c:v>35702</c:v>
                </c:pt>
                <c:pt idx="5">
                  <c:v>71114</c:v>
                </c:pt>
                <c:pt idx="6">
                  <c:v>12505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24247616"/>
        <c:axId val="324248176"/>
      </c:barChart>
      <c:lineChart>
        <c:grouping val="standard"/>
        <c:varyColors val="0"/>
        <c:ser>
          <c:idx val="1"/>
          <c:order val="1"/>
          <c:tx>
            <c:strRef>
              <c:f>'1.2.3理财会员画像分析'!$D$209</c:f>
              <c:strCache>
                <c:ptCount val="1"/>
                <c:pt idx="0">
                  <c:v>占比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7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'1.2.3理财会员画像分析'!$B$210:$B$216</c:f>
              <c:strCache>
                <c:ptCount val="7"/>
                <c:pt idx="0">
                  <c:v>0~10</c:v>
                </c:pt>
                <c:pt idx="1">
                  <c:v>10~100</c:v>
                </c:pt>
                <c:pt idx="2">
                  <c:v>100~1000</c:v>
                </c:pt>
                <c:pt idx="3">
                  <c:v>1000~1万</c:v>
                </c:pt>
                <c:pt idx="4">
                  <c:v>1万~10万</c:v>
                </c:pt>
                <c:pt idx="5">
                  <c:v>10万~100万</c:v>
                </c:pt>
                <c:pt idx="6">
                  <c:v>100万以上</c:v>
                </c:pt>
              </c:strCache>
            </c:strRef>
          </c:cat>
          <c:val>
            <c:numRef>
              <c:f>'1.2.3理财会员画像分析'!$D$210:$D$216</c:f>
              <c:numCache>
                <c:formatCode>0.0%</c:formatCode>
                <c:ptCount val="7"/>
                <c:pt idx="0">
                  <c:v>6.8734817410696508E-3</c:v>
                </c:pt>
                <c:pt idx="1">
                  <c:v>1.1150491816335471E-3</c:v>
                </c:pt>
                <c:pt idx="2">
                  <c:v>3.2575365377722912E-3</c:v>
                </c:pt>
                <c:pt idx="3">
                  <c:v>3.8405479670264031E-2</c:v>
                </c:pt>
                <c:pt idx="4">
                  <c:v>0.28435347059057786</c:v>
                </c:pt>
                <c:pt idx="5">
                  <c:v>0.56639719644777187</c:v>
                </c:pt>
                <c:pt idx="6">
                  <c:v>9.9597785830910751E-2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24249296"/>
        <c:axId val="324248736"/>
      </c:lineChart>
      <c:catAx>
        <c:axId val="3242476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324248176"/>
        <c:crosses val="autoZero"/>
        <c:auto val="1"/>
        <c:lblAlgn val="ctr"/>
        <c:lblOffset val="100"/>
        <c:noMultiLvlLbl val="0"/>
      </c:catAx>
      <c:valAx>
        <c:axId val="3242481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324247616"/>
        <c:crosses val="autoZero"/>
        <c:crossBetween val="between"/>
      </c:valAx>
      <c:valAx>
        <c:axId val="324248736"/>
        <c:scaling>
          <c:orientation val="minMax"/>
        </c:scaling>
        <c:delete val="0"/>
        <c:axPos val="r"/>
        <c:numFmt formatCode="0%" sourceLinked="0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324249296"/>
        <c:crosses val="max"/>
        <c:crossBetween val="between"/>
      </c:valAx>
      <c:catAx>
        <c:axId val="324249296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324248736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solidFill>
      <a:schemeClr val="bg1">
        <a:lumMod val="95000"/>
      </a:schemeClr>
    </a:solidFill>
    <a:ln>
      <a:noFill/>
    </a:ln>
    <a:effectLst/>
  </c:spPr>
  <c:txPr>
    <a:bodyPr/>
    <a:lstStyle/>
    <a:p>
      <a:pPr>
        <a:defRPr>
          <a:latin typeface="微软雅黑" panose="020B0503020204020204" pitchFamily="34" charset="-122"/>
          <a:ea typeface="微软雅黑" panose="020B0503020204020204" pitchFamily="34" charset="-122"/>
        </a:defRPr>
      </a:pPr>
      <a:endParaRPr lang="zh-CN"/>
    </a:p>
  </c:txPr>
  <c:externalData r:id="rId3">
    <c:autoUpdate val="0"/>
  </c:externalData>
</c:chartSpace>
</file>

<file path=ppt/charts/chart4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view3D>
      <c:rotX val="30"/>
      <c:rotY val="0"/>
      <c:rAngAx val="0"/>
    </c:view3D>
    <c:floor>
      <c:thickness val="0"/>
    </c:floor>
    <c:sideWall>
      <c:thickness val="0"/>
    </c:sideWall>
    <c:backWall>
      <c:thickness val="0"/>
    </c:backWall>
    <c:plotArea>
      <c:layout/>
      <c:pie3DChart>
        <c:varyColors val="1"/>
        <c:ser>
          <c:idx val="0"/>
          <c:order val="0"/>
          <c:dLbls>
            <c:spPr>
              <a:noFill/>
              <a:ln>
                <a:noFill/>
              </a:ln>
              <a:effectLst/>
            </c:spPr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Sheet2!$A$96:$A$99</c:f>
              <c:strCache>
                <c:ptCount val="4"/>
                <c:pt idx="0">
                  <c:v>保守型</c:v>
                </c:pt>
                <c:pt idx="1">
                  <c:v>稳健型</c:v>
                </c:pt>
                <c:pt idx="2">
                  <c:v>进取型</c:v>
                </c:pt>
                <c:pt idx="3">
                  <c:v>激进型</c:v>
                </c:pt>
              </c:strCache>
            </c:strRef>
          </c:cat>
          <c:val>
            <c:numRef>
              <c:f>Sheet2!$B$96:$B$99</c:f>
              <c:numCache>
                <c:formatCode>General</c:formatCode>
                <c:ptCount val="4"/>
                <c:pt idx="0">
                  <c:v>1033466</c:v>
                </c:pt>
                <c:pt idx="1">
                  <c:v>123885</c:v>
                </c:pt>
                <c:pt idx="2">
                  <c:v>8059</c:v>
                </c:pt>
                <c:pt idx="3">
                  <c:v>3953</c:v>
                </c:pt>
              </c:numCache>
            </c:numRef>
          </c:val>
        </c:ser>
        <c:dLbls>
          <c:showLegendKey val="0"/>
          <c:showVal val="1"/>
          <c:showCatName val="1"/>
          <c:showSerName val="0"/>
          <c:showPercent val="0"/>
          <c:showBubbleSize val="0"/>
          <c:showLeaderLines val="1"/>
        </c:dLbls>
      </c:pie3DChart>
    </c:plotArea>
    <c:plotVisOnly val="1"/>
    <c:dispBlanksAs val="gap"/>
    <c:showDLblsOverMax val="0"/>
  </c:chart>
  <c:spPr>
    <a:ln>
      <a:solidFill>
        <a:schemeClr val="bg1">
          <a:lumMod val="65000"/>
        </a:schemeClr>
      </a:solidFill>
    </a:ln>
  </c:spPr>
  <c:txPr>
    <a:bodyPr/>
    <a:lstStyle/>
    <a:p>
      <a:pPr>
        <a:defRPr>
          <a:latin typeface="微软雅黑" panose="020B0503020204020204" pitchFamily="34" charset="-122"/>
          <a:ea typeface="微软雅黑" panose="020B0503020204020204" pitchFamily="34" charset="-122"/>
        </a:defRPr>
      </a:pPr>
      <a:endParaRPr lang="zh-CN"/>
    </a:p>
  </c:txPr>
  <c:externalData r:id="rId1">
    <c:autoUpdate val="0"/>
  </c:externalData>
</c:chartSpace>
</file>

<file path=ppt/charts/chart4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view3D>
      <c:rotX val="30"/>
      <c:rotY val="0"/>
      <c:rAngAx val="0"/>
    </c:view3D>
    <c:floor>
      <c:thickness val="0"/>
    </c:floor>
    <c:sideWall>
      <c:thickness val="0"/>
    </c:sideWall>
    <c:backWall>
      <c:thickness val="0"/>
    </c:backWall>
    <c:plotArea>
      <c:layout/>
      <c:pie3DChart>
        <c:varyColors val="1"/>
        <c:ser>
          <c:idx val="0"/>
          <c:order val="0"/>
          <c:dLbls>
            <c:spPr>
              <a:noFill/>
              <a:ln>
                <a:noFill/>
              </a:ln>
              <a:effectLst/>
            </c:spPr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Sheet2!$A$96:$A$99</c:f>
              <c:strCache>
                <c:ptCount val="4"/>
                <c:pt idx="0">
                  <c:v>保守型</c:v>
                </c:pt>
                <c:pt idx="1">
                  <c:v>稳健型</c:v>
                </c:pt>
                <c:pt idx="2">
                  <c:v>进取型</c:v>
                </c:pt>
                <c:pt idx="3">
                  <c:v>激进型</c:v>
                </c:pt>
              </c:strCache>
            </c:strRef>
          </c:cat>
          <c:val>
            <c:numRef>
              <c:f>Sheet2!$B$96:$B$99</c:f>
              <c:numCache>
                <c:formatCode>General</c:formatCode>
                <c:ptCount val="4"/>
                <c:pt idx="0">
                  <c:v>81579</c:v>
                </c:pt>
                <c:pt idx="1">
                  <c:v>43492</c:v>
                </c:pt>
                <c:pt idx="2">
                  <c:v>402</c:v>
                </c:pt>
                <c:pt idx="3">
                  <c:v>73</c:v>
                </c:pt>
              </c:numCache>
            </c:numRef>
          </c:val>
        </c:ser>
        <c:dLbls>
          <c:showLegendKey val="0"/>
          <c:showVal val="1"/>
          <c:showCatName val="1"/>
          <c:showSerName val="0"/>
          <c:showPercent val="0"/>
          <c:showBubbleSize val="0"/>
          <c:showLeaderLines val="1"/>
        </c:dLbls>
      </c:pie3DChart>
    </c:plotArea>
    <c:plotVisOnly val="1"/>
    <c:dispBlanksAs val="gap"/>
    <c:showDLblsOverMax val="0"/>
  </c:chart>
  <c:spPr>
    <a:ln>
      <a:solidFill>
        <a:schemeClr val="bg1">
          <a:lumMod val="65000"/>
        </a:schemeClr>
      </a:solidFill>
    </a:ln>
  </c:spPr>
  <c:txPr>
    <a:bodyPr/>
    <a:lstStyle/>
    <a:p>
      <a:pPr>
        <a:defRPr>
          <a:latin typeface="微软雅黑" panose="020B0503020204020204" pitchFamily="34" charset="-122"/>
          <a:ea typeface="微软雅黑" panose="020B0503020204020204" pitchFamily="34" charset="-122"/>
        </a:defRPr>
      </a:pPr>
      <a:endParaRPr lang="zh-CN"/>
    </a:p>
  </c:txPr>
  <c:externalData r:id="rId1">
    <c:autoUpdate val="0"/>
  </c:externalData>
</c:chartSpace>
</file>

<file path=ppt/charts/chart4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r>
              <a:rPr lang="zh-CN" altLang="en-US" sz="1200" dirty="0" smtClean="0"/>
              <a:t>储值</a:t>
            </a:r>
            <a:r>
              <a:rPr lang="zh-CN" sz="1200" dirty="0" smtClean="0"/>
              <a:t>卡</a:t>
            </a:r>
            <a:r>
              <a:rPr lang="zh-CN" sz="1200" dirty="0"/>
              <a:t>用户</a:t>
            </a:r>
            <a:r>
              <a:rPr lang="zh-CN" sz="1200" dirty="0" smtClean="0"/>
              <a:t>数</a:t>
            </a:r>
            <a:r>
              <a:rPr lang="zh-CN" altLang="en-US" sz="1200" dirty="0" smtClean="0"/>
              <a:t>分布</a:t>
            </a:r>
            <a:endParaRPr lang="zh-CN" sz="1200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Sheet1!$A$1:$A$3</c:f>
              <c:strCache>
                <c:ptCount val="3"/>
                <c:pt idx="0">
                  <c:v>购卡用户</c:v>
                </c:pt>
                <c:pt idx="1">
                  <c:v>绑卡用户</c:v>
                </c:pt>
                <c:pt idx="2">
                  <c:v>用卡用户</c:v>
                </c:pt>
              </c:strCache>
            </c:strRef>
          </c:cat>
          <c:val>
            <c:numRef>
              <c:f>Sheet1!$B$1:$B$3</c:f>
              <c:numCache>
                <c:formatCode>General</c:formatCode>
                <c:ptCount val="3"/>
                <c:pt idx="0">
                  <c:v>52016</c:v>
                </c:pt>
                <c:pt idx="1">
                  <c:v>753858</c:v>
                </c:pt>
                <c:pt idx="2">
                  <c:v>807317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24251536"/>
        <c:axId val="324252096"/>
      </c:barChart>
      <c:catAx>
        <c:axId val="3242515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324252096"/>
        <c:crosses val="autoZero"/>
        <c:auto val="1"/>
        <c:lblAlgn val="ctr"/>
        <c:lblOffset val="100"/>
        <c:noMultiLvlLbl val="0"/>
      </c:catAx>
      <c:valAx>
        <c:axId val="32425209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3242515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>
        <a:lumMod val="95000"/>
      </a:schemeClr>
    </a:solidFill>
    <a:ln>
      <a:noFill/>
    </a:ln>
    <a:effectLst/>
  </c:spPr>
  <c:txPr>
    <a:bodyPr/>
    <a:lstStyle/>
    <a:p>
      <a:pPr>
        <a:defRPr>
          <a:latin typeface="微软雅黑" panose="020B0503020204020204" pitchFamily="34" charset="-122"/>
          <a:ea typeface="微软雅黑" panose="020B0503020204020204" pitchFamily="34" charset="-122"/>
        </a:defRPr>
      </a:pPr>
      <a:endParaRPr lang="zh-CN"/>
    </a:p>
  </c:txPr>
  <c:externalData r:id="rId3">
    <c:autoUpdate val="0"/>
  </c:externalData>
</c:chartSpace>
</file>

<file path=ppt/charts/chart4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r>
              <a:rPr lang="zh-CN" sz="1200"/>
              <a:t>绑卡用户购买金融产品情况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Sheet1!$F$2:$J$2</c:f>
              <c:strCache>
                <c:ptCount val="5"/>
                <c:pt idx="0">
                  <c:v>零钱宝用户</c:v>
                </c:pt>
                <c:pt idx="1">
                  <c:v>众筹用户</c:v>
                </c:pt>
                <c:pt idx="2">
                  <c:v>定期理财用户</c:v>
                </c:pt>
                <c:pt idx="3">
                  <c:v>基金用户</c:v>
                </c:pt>
                <c:pt idx="4">
                  <c:v>保险用户</c:v>
                </c:pt>
              </c:strCache>
            </c:strRef>
          </c:cat>
          <c:val>
            <c:numRef>
              <c:f>Sheet1!$F$3:$J$3</c:f>
              <c:numCache>
                <c:formatCode>General</c:formatCode>
                <c:ptCount val="5"/>
                <c:pt idx="0">
                  <c:v>162667</c:v>
                </c:pt>
                <c:pt idx="1">
                  <c:v>123085</c:v>
                </c:pt>
                <c:pt idx="2">
                  <c:v>57595</c:v>
                </c:pt>
                <c:pt idx="3">
                  <c:v>46055</c:v>
                </c:pt>
                <c:pt idx="4">
                  <c:v>27840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24254336"/>
        <c:axId val="324254896"/>
      </c:barChart>
      <c:catAx>
        <c:axId val="3242543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324254896"/>
        <c:crosses val="autoZero"/>
        <c:auto val="1"/>
        <c:lblAlgn val="ctr"/>
        <c:lblOffset val="100"/>
        <c:noMultiLvlLbl val="0"/>
      </c:catAx>
      <c:valAx>
        <c:axId val="324254896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>
            <a:solidFill>
              <a:schemeClr val="bg1">
                <a:lumMod val="75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3242543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>
        <a:lumMod val="95000"/>
      </a:schemeClr>
    </a:solidFill>
    <a:ln>
      <a:noFill/>
    </a:ln>
    <a:effectLst/>
  </c:spPr>
  <c:txPr>
    <a:bodyPr/>
    <a:lstStyle/>
    <a:p>
      <a:pPr>
        <a:defRPr>
          <a:latin typeface="微软雅黑" panose="020B0503020204020204" pitchFamily="34" charset="-122"/>
          <a:ea typeface="微软雅黑" panose="020B0503020204020204" pitchFamily="34" charset="-122"/>
        </a:defRPr>
      </a:pPr>
      <a:endParaRPr lang="zh-CN"/>
    </a:p>
  </c:txPr>
  <c:externalData r:id="rId3">
    <c:autoUpdate val="0"/>
  </c:externalData>
</c:chartSpace>
</file>

<file path=ppt/charts/chart4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r>
              <a:rPr lang="zh-CN" altLang="en-US" dirty="0" smtClean="0"/>
              <a:t>易购会员等级转化率分析</a:t>
            </a:r>
            <a:endParaRPr lang="zh-CN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'1.2.4 储值卡分析'!$I$90</c:f>
              <c:strCache>
                <c:ptCount val="1"/>
                <c:pt idx="0">
                  <c:v>总计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'1.2.4 储值卡分析'!$H$91:$H$95</c:f>
              <c:strCache>
                <c:ptCount val="5"/>
                <c:pt idx="0">
                  <c:v>新人</c:v>
                </c:pt>
                <c:pt idx="1">
                  <c:v>V1</c:v>
                </c:pt>
                <c:pt idx="2">
                  <c:v>V2</c:v>
                </c:pt>
                <c:pt idx="3">
                  <c:v>V3</c:v>
                </c:pt>
                <c:pt idx="4">
                  <c:v>V4</c:v>
                </c:pt>
              </c:strCache>
            </c:strRef>
          </c:cat>
          <c:val>
            <c:numRef>
              <c:f>'1.2.4 储值卡分析'!$I$91:$I$95</c:f>
              <c:numCache>
                <c:formatCode>General</c:formatCode>
                <c:ptCount val="5"/>
                <c:pt idx="0">
                  <c:v>18850013</c:v>
                </c:pt>
                <c:pt idx="1">
                  <c:v>14617523</c:v>
                </c:pt>
                <c:pt idx="2">
                  <c:v>4025707</c:v>
                </c:pt>
                <c:pt idx="3">
                  <c:v>3198352</c:v>
                </c:pt>
                <c:pt idx="4">
                  <c:v>2033799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24257696"/>
        <c:axId val="324258256"/>
      </c:barChart>
      <c:lineChart>
        <c:grouping val="standard"/>
        <c:varyColors val="0"/>
        <c:ser>
          <c:idx val="1"/>
          <c:order val="1"/>
          <c:tx>
            <c:strRef>
              <c:f>'1.2.4 储值卡分析'!$J$90</c:f>
              <c:strCache>
                <c:ptCount val="1"/>
                <c:pt idx="0">
                  <c:v>转化率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strRef>
              <c:f>'1.2.4 储值卡分析'!$H$91:$H$95</c:f>
              <c:strCache>
                <c:ptCount val="5"/>
                <c:pt idx="0">
                  <c:v>新人</c:v>
                </c:pt>
                <c:pt idx="1">
                  <c:v>V1</c:v>
                </c:pt>
                <c:pt idx="2">
                  <c:v>V2</c:v>
                </c:pt>
                <c:pt idx="3">
                  <c:v>V3</c:v>
                </c:pt>
                <c:pt idx="4">
                  <c:v>V4</c:v>
                </c:pt>
              </c:strCache>
            </c:strRef>
          </c:cat>
          <c:val>
            <c:numRef>
              <c:f>'1.2.4 储值卡分析'!$J$91:$J$95</c:f>
              <c:numCache>
                <c:formatCode>0.00%</c:formatCode>
                <c:ptCount val="5"/>
                <c:pt idx="0">
                  <c:v>1.813791852557343E-4</c:v>
                </c:pt>
                <c:pt idx="1">
                  <c:v>4.7949300302110008E-4</c:v>
                </c:pt>
                <c:pt idx="2">
                  <c:v>1.2785331868414667E-3</c:v>
                </c:pt>
                <c:pt idx="3">
                  <c:v>3.8422912800092049E-3</c:v>
                </c:pt>
                <c:pt idx="4">
                  <c:v>1.1473601865277738E-2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24259376"/>
        <c:axId val="324258816"/>
      </c:lineChart>
      <c:catAx>
        <c:axId val="3242576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324258256"/>
        <c:crosses val="autoZero"/>
        <c:auto val="1"/>
        <c:lblAlgn val="ctr"/>
        <c:lblOffset val="100"/>
        <c:noMultiLvlLbl val="0"/>
      </c:catAx>
      <c:valAx>
        <c:axId val="32425825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324257696"/>
        <c:crosses val="autoZero"/>
        <c:crossBetween val="between"/>
      </c:valAx>
      <c:valAx>
        <c:axId val="324258816"/>
        <c:scaling>
          <c:orientation val="minMax"/>
        </c:scaling>
        <c:delete val="0"/>
        <c:axPos val="r"/>
        <c:numFmt formatCode="0.00%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324259376"/>
        <c:crosses val="max"/>
        <c:crossBetween val="between"/>
      </c:valAx>
      <c:catAx>
        <c:axId val="324259376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324258816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solidFill>
      <a:schemeClr val="bg1">
        <a:lumMod val="95000"/>
      </a:schemeClr>
    </a:solidFill>
    <a:ln>
      <a:noFill/>
    </a:ln>
    <a:effectLst/>
  </c:spPr>
  <c:txPr>
    <a:bodyPr/>
    <a:lstStyle/>
    <a:p>
      <a:pPr>
        <a:defRPr>
          <a:latin typeface="微软雅黑" panose="020B0503020204020204" pitchFamily="34" charset="-122"/>
          <a:ea typeface="微软雅黑" panose="020B0503020204020204" pitchFamily="34" charset="-122"/>
        </a:defRPr>
      </a:pPr>
      <a:endParaRPr lang="zh-CN"/>
    </a:p>
  </c:txPr>
  <c:externalData r:id="rId3">
    <c:autoUpdate val="0"/>
  </c:externalData>
</c:chartSpace>
</file>

<file path=ppt/charts/chart4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0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r>
              <a:rPr lang="zh-CN" altLang="en-US" sz="1000" dirty="0" smtClean="0"/>
              <a:t>会员用户年龄分布分析</a:t>
            </a:r>
            <a:endParaRPr lang="zh-CN" sz="1000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defRPr>
          </a:pPr>
          <a:endParaRPr lang="zh-CN"/>
        </a:p>
      </c:txPr>
    </c:title>
    <c:autoTitleDeleted val="0"/>
    <c:plotArea>
      <c:layout>
        <c:manualLayout>
          <c:layoutTarget val="inner"/>
          <c:xMode val="edge"/>
          <c:yMode val="edge"/>
          <c:x val="0.11537788938964849"/>
          <c:y val="0.1920980981893799"/>
          <c:w val="0.87517137215048457"/>
          <c:h val="0.5949285050130354"/>
        </c:manualLayout>
      </c:layout>
      <c:lineChart>
        <c:grouping val="standard"/>
        <c:varyColors val="0"/>
        <c:ser>
          <c:idx val="0"/>
          <c:order val="0"/>
          <c:tx>
            <c:strRef>
              <c:f>'1.2.4 储值卡分析'!$F$15</c:f>
              <c:strCache>
                <c:ptCount val="1"/>
                <c:pt idx="0">
                  <c:v>储值卡分布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'1.2.4 储值卡分析'!$B$16:$B$26</c:f>
              <c:strCache>
                <c:ptCount val="11"/>
                <c:pt idx="0">
                  <c:v>(0, 18)</c:v>
                </c:pt>
                <c:pt idx="1">
                  <c:v>[18, 22)</c:v>
                </c:pt>
                <c:pt idx="2">
                  <c:v>[22, 25)</c:v>
                </c:pt>
                <c:pt idx="3">
                  <c:v>[25, 30)</c:v>
                </c:pt>
                <c:pt idx="4">
                  <c:v>[30, 35)</c:v>
                </c:pt>
                <c:pt idx="5">
                  <c:v>[35, 40)</c:v>
                </c:pt>
                <c:pt idx="6">
                  <c:v>[40, 45)</c:v>
                </c:pt>
                <c:pt idx="7">
                  <c:v>[45, 50)</c:v>
                </c:pt>
                <c:pt idx="8">
                  <c:v>[50, 55)</c:v>
                </c:pt>
                <c:pt idx="9">
                  <c:v>[55, 60)</c:v>
                </c:pt>
                <c:pt idx="10">
                  <c:v>60+</c:v>
                </c:pt>
              </c:strCache>
            </c:strRef>
          </c:cat>
          <c:val>
            <c:numRef>
              <c:f>'1.2.4 储值卡分析'!$F$16:$F$26</c:f>
              <c:numCache>
                <c:formatCode>0.0%</c:formatCode>
                <c:ptCount val="11"/>
                <c:pt idx="0">
                  <c:v>1.9417102430021533E-3</c:v>
                </c:pt>
                <c:pt idx="1">
                  <c:v>3.9084127960627497E-2</c:v>
                </c:pt>
                <c:pt idx="2">
                  <c:v>7.9052599200246085E-2</c:v>
                </c:pt>
                <c:pt idx="3">
                  <c:v>0.23479314057213166</c:v>
                </c:pt>
                <c:pt idx="4">
                  <c:v>0.26649492463857277</c:v>
                </c:pt>
                <c:pt idx="5">
                  <c:v>0.16439172562288526</c:v>
                </c:pt>
                <c:pt idx="6">
                  <c:v>7.1112734543217468E-2</c:v>
                </c:pt>
                <c:pt idx="7">
                  <c:v>3.8468932636111966E-2</c:v>
                </c:pt>
                <c:pt idx="8">
                  <c:v>2.6511073515841279E-2</c:v>
                </c:pt>
                <c:pt idx="9">
                  <c:v>2.0339895416794831E-2</c:v>
                </c:pt>
                <c:pt idx="10">
                  <c:v>5.7809135650569055E-2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'1.2.4 储值卡分析'!$G$15</c:f>
              <c:strCache>
                <c:ptCount val="1"/>
                <c:pt idx="0">
                  <c:v>会员分布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strRef>
              <c:f>'1.2.4 储值卡分析'!$B$16:$B$26</c:f>
              <c:strCache>
                <c:ptCount val="11"/>
                <c:pt idx="0">
                  <c:v>(0, 18)</c:v>
                </c:pt>
                <c:pt idx="1">
                  <c:v>[18, 22)</c:v>
                </c:pt>
                <c:pt idx="2">
                  <c:v>[22, 25)</c:v>
                </c:pt>
                <c:pt idx="3">
                  <c:v>[25, 30)</c:v>
                </c:pt>
                <c:pt idx="4">
                  <c:v>[30, 35)</c:v>
                </c:pt>
                <c:pt idx="5">
                  <c:v>[35, 40)</c:v>
                </c:pt>
                <c:pt idx="6">
                  <c:v>[40, 45)</c:v>
                </c:pt>
                <c:pt idx="7">
                  <c:v>[45, 50)</c:v>
                </c:pt>
                <c:pt idx="8">
                  <c:v>[50, 55)</c:v>
                </c:pt>
                <c:pt idx="9">
                  <c:v>[55, 60)</c:v>
                </c:pt>
                <c:pt idx="10">
                  <c:v>60+</c:v>
                </c:pt>
              </c:strCache>
            </c:strRef>
          </c:cat>
          <c:val>
            <c:numRef>
              <c:f>'1.2.4 储值卡分析'!$G$16:$G$26</c:f>
              <c:numCache>
                <c:formatCode>0.0%</c:formatCode>
                <c:ptCount val="11"/>
                <c:pt idx="0">
                  <c:v>1.342347070305307E-2</c:v>
                </c:pt>
                <c:pt idx="1">
                  <c:v>0.11832694536953735</c:v>
                </c:pt>
                <c:pt idx="2">
                  <c:v>0.11993665086555375</c:v>
                </c:pt>
                <c:pt idx="3">
                  <c:v>0.24224603349976237</c:v>
                </c:pt>
                <c:pt idx="4">
                  <c:v>0.20896493941737562</c:v>
                </c:pt>
                <c:pt idx="5">
                  <c:v>0.12524876668893906</c:v>
                </c:pt>
                <c:pt idx="6">
                  <c:v>7.0096021135961473E-2</c:v>
                </c:pt>
                <c:pt idx="7">
                  <c:v>4.9735362048918562E-2</c:v>
                </c:pt>
                <c:pt idx="8">
                  <c:v>2.4744174545301492E-2</c:v>
                </c:pt>
                <c:pt idx="9">
                  <c:v>1.1921049677927372E-2</c:v>
                </c:pt>
                <c:pt idx="10">
                  <c:v>1.5345822525968366E-2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24262176"/>
        <c:axId val="324262736"/>
      </c:lineChart>
      <c:catAx>
        <c:axId val="3242621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7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324262736"/>
        <c:crosses val="autoZero"/>
        <c:auto val="1"/>
        <c:lblAlgn val="ctr"/>
        <c:lblOffset val="100"/>
        <c:noMultiLvlLbl val="0"/>
      </c:catAx>
      <c:valAx>
        <c:axId val="324262736"/>
        <c:scaling>
          <c:orientation val="minMax"/>
        </c:scaling>
        <c:delete val="0"/>
        <c:axPos val="l"/>
        <c:numFmt formatCode="0.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3242621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solidFill>
      <a:schemeClr val="bg1">
        <a:lumMod val="95000"/>
      </a:schemeClr>
    </a:solidFill>
    <a:ln>
      <a:noFill/>
    </a:ln>
    <a:effectLst/>
  </c:spPr>
  <c:txPr>
    <a:bodyPr/>
    <a:lstStyle/>
    <a:p>
      <a:pPr>
        <a:defRPr>
          <a:latin typeface="微软雅黑" panose="020B0503020204020204" pitchFamily="34" charset="-122"/>
          <a:ea typeface="微软雅黑" panose="020B0503020204020204" pitchFamily="34" charset="-122"/>
        </a:defRPr>
      </a:pPr>
      <a:endParaRPr lang="zh-CN"/>
    </a:p>
  </c:txPr>
  <c:externalData r:id="rId3">
    <c:autoUpdate val="0"/>
  </c:externalData>
</c:chartSpace>
</file>

<file path=ppt/charts/chart4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0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r>
              <a:rPr lang="zh-CN" altLang="en-US" sz="1000" dirty="0" smtClean="0"/>
              <a:t>会员用户性别分布分析</a:t>
            </a:r>
            <a:endParaRPr lang="zh-CN" sz="1000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defRPr>
          </a:pPr>
          <a:endParaRPr lang="zh-CN"/>
        </a:p>
      </c:txPr>
    </c:title>
    <c:autoTitleDeleted val="0"/>
    <c:plotArea>
      <c:layout>
        <c:manualLayout>
          <c:layoutTarget val="inner"/>
          <c:xMode val="edge"/>
          <c:yMode val="edge"/>
          <c:x val="0.16002215672389949"/>
          <c:y val="0.1920980981893799"/>
          <c:w val="0.80245002648706321"/>
          <c:h val="0.62668152854832848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'1.2.4 储值卡分析'!$I$31</c:f>
              <c:strCache>
                <c:ptCount val="1"/>
                <c:pt idx="0">
                  <c:v>男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'1.2.4 储值卡分析'!$J$30:$K$30</c:f>
              <c:strCache>
                <c:ptCount val="2"/>
                <c:pt idx="0">
                  <c:v>储值卡用户性别分布</c:v>
                </c:pt>
                <c:pt idx="1">
                  <c:v>会员性别分布</c:v>
                </c:pt>
              </c:strCache>
            </c:strRef>
          </c:cat>
          <c:val>
            <c:numRef>
              <c:f>'1.2.4 储值卡分析'!$J$31:$K$31</c:f>
              <c:numCache>
                <c:formatCode>0.0%</c:formatCode>
                <c:ptCount val="2"/>
                <c:pt idx="0">
                  <c:v>0.64499384804675486</c:v>
                </c:pt>
                <c:pt idx="1">
                  <c:v>0.56252100092421609</c:v>
                </c:pt>
              </c:numCache>
            </c:numRef>
          </c:val>
        </c:ser>
        <c:ser>
          <c:idx val="1"/>
          <c:order val="1"/>
          <c:tx>
            <c:strRef>
              <c:f>'1.2.4 储值卡分析'!$I$32</c:f>
              <c:strCache>
                <c:ptCount val="1"/>
                <c:pt idx="0">
                  <c:v>女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'1.2.4 储值卡分析'!$J$30:$K$30</c:f>
              <c:strCache>
                <c:ptCount val="2"/>
                <c:pt idx="0">
                  <c:v>储值卡用户性别分布</c:v>
                </c:pt>
                <c:pt idx="1">
                  <c:v>会员性别分布</c:v>
                </c:pt>
              </c:strCache>
            </c:strRef>
          </c:cat>
          <c:val>
            <c:numRef>
              <c:f>'1.2.4 储值卡分析'!$J$32:$K$32</c:f>
              <c:numCache>
                <c:formatCode>0.0%</c:formatCode>
                <c:ptCount val="2"/>
                <c:pt idx="0">
                  <c:v>0.35494847739157181</c:v>
                </c:pt>
                <c:pt idx="1">
                  <c:v>0.4374590284683092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325702416"/>
        <c:axId val="325702976"/>
      </c:barChart>
      <c:catAx>
        <c:axId val="3257024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325702976"/>
        <c:crosses val="autoZero"/>
        <c:auto val="1"/>
        <c:lblAlgn val="ctr"/>
        <c:lblOffset val="100"/>
        <c:noMultiLvlLbl val="0"/>
      </c:catAx>
      <c:valAx>
        <c:axId val="325702976"/>
        <c:scaling>
          <c:orientation val="minMax"/>
        </c:scaling>
        <c:delete val="0"/>
        <c:axPos val="l"/>
        <c:numFmt formatCode="0.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32570241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47396772983840213"/>
          <c:y val="0.9081715651710881"/>
          <c:w val="0.16123610235074029"/>
          <c:h val="9.182843482891195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solidFill>
      <a:schemeClr val="bg1">
        <a:lumMod val="95000"/>
      </a:schemeClr>
    </a:solidFill>
    <a:ln>
      <a:noFill/>
    </a:ln>
    <a:effectLst/>
  </c:spPr>
  <c:txPr>
    <a:bodyPr/>
    <a:lstStyle/>
    <a:p>
      <a:pPr>
        <a:defRPr>
          <a:latin typeface="微软雅黑" panose="020B0503020204020204" pitchFamily="34" charset="-122"/>
          <a:ea typeface="微软雅黑" panose="020B0503020204020204" pitchFamily="34" charset="-122"/>
        </a:defRPr>
      </a:pPr>
      <a:endParaRPr lang="zh-CN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0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r>
              <a:rPr lang="zh-CN" sz="1000" dirty="0"/>
              <a:t>易购会员</a:t>
            </a:r>
            <a:r>
              <a:rPr lang="zh-CN" sz="1000" dirty="0" smtClean="0"/>
              <a:t>等级</a:t>
            </a:r>
            <a:r>
              <a:rPr lang="zh-CN" altLang="en-US" sz="1000" dirty="0" smtClean="0"/>
              <a:t>对渗透率影响分析</a:t>
            </a:r>
            <a:endParaRPr lang="zh-CN" sz="1000" dirty="0"/>
          </a:p>
        </c:rich>
      </c:tx>
      <c:layout>
        <c:manualLayout>
          <c:xMode val="edge"/>
          <c:yMode val="edge"/>
          <c:x val="0.20146023454907128"/>
          <c:y val="2.84463792444507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'1.2.1保险会员画像分析'!$F$315</c:f>
              <c:strCache>
                <c:ptCount val="1"/>
                <c:pt idx="0">
                  <c:v>转化率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'1.2.1保险会员画像分析'!$B$316:$B$320</c:f>
              <c:strCache>
                <c:ptCount val="5"/>
                <c:pt idx="0">
                  <c:v>新人</c:v>
                </c:pt>
                <c:pt idx="1">
                  <c:v>V1</c:v>
                </c:pt>
                <c:pt idx="2">
                  <c:v>V2</c:v>
                </c:pt>
                <c:pt idx="3">
                  <c:v>V3</c:v>
                </c:pt>
                <c:pt idx="4">
                  <c:v>V4</c:v>
                </c:pt>
              </c:strCache>
            </c:strRef>
          </c:cat>
          <c:val>
            <c:numRef>
              <c:f>'1.2.1保险会员画像分析'!$F$316:$F$320</c:f>
              <c:numCache>
                <c:formatCode>0.00%</c:formatCode>
                <c:ptCount val="5"/>
                <c:pt idx="0">
                  <c:v>3.4693342933326205E-3</c:v>
                </c:pt>
                <c:pt idx="1">
                  <c:v>3.3575451384553817E-3</c:v>
                </c:pt>
                <c:pt idx="2">
                  <c:v>5.73986134609399E-3</c:v>
                </c:pt>
                <c:pt idx="3">
                  <c:v>1.0561699176668963E-2</c:v>
                </c:pt>
                <c:pt idx="4">
                  <c:v>3.5901742599202181E-2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19210784"/>
        <c:axId val="319211344"/>
      </c:lineChart>
      <c:catAx>
        <c:axId val="3192107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319211344"/>
        <c:crosses val="autoZero"/>
        <c:auto val="1"/>
        <c:lblAlgn val="ctr"/>
        <c:lblOffset val="100"/>
        <c:noMultiLvlLbl val="0"/>
      </c:catAx>
      <c:valAx>
        <c:axId val="319211344"/>
        <c:scaling>
          <c:orientation val="minMax"/>
        </c:scaling>
        <c:delete val="0"/>
        <c:axPos val="l"/>
        <c:numFmt formatCode="0.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31921078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>
        <a:lumMod val="95000"/>
      </a:schemeClr>
    </a:solidFill>
    <a:ln>
      <a:noFill/>
    </a:ln>
    <a:effectLst/>
  </c:spPr>
  <c:txPr>
    <a:bodyPr/>
    <a:lstStyle/>
    <a:p>
      <a:pPr>
        <a:defRPr>
          <a:latin typeface="微软雅黑" panose="020B0503020204020204" pitchFamily="34" charset="-122"/>
          <a:ea typeface="微软雅黑" panose="020B0503020204020204" pitchFamily="34" charset="-122"/>
        </a:defRPr>
      </a:pPr>
      <a:endParaRPr lang="zh-CN"/>
    </a:p>
  </c:txPr>
  <c:externalData r:id="rId3">
    <c:autoUpdate val="0"/>
  </c:externalData>
</c:chartSpace>
</file>

<file path=ppt/charts/chart5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0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r>
              <a:rPr lang="zh-CN" altLang="en-US" sz="1000" dirty="0" smtClean="0"/>
              <a:t>大促影响分析</a:t>
            </a:r>
            <a:endParaRPr lang="zh-CN" altLang="en-US" sz="1000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defRPr>
          </a:pPr>
          <a:endParaRPr lang="zh-CN"/>
        </a:p>
      </c:txPr>
    </c:title>
    <c:autoTitleDeleted val="0"/>
    <c:plotArea>
      <c:layout>
        <c:manualLayout>
          <c:layoutTarget val="inner"/>
          <c:xMode val="edge"/>
          <c:yMode val="edge"/>
          <c:x val="0.32499399942551876"/>
          <c:y val="0.17030088916956368"/>
          <c:w val="0.39332106549217172"/>
          <c:h val="0.60504407512847258"/>
        </c:manualLayout>
      </c:layout>
      <c:pieChart>
        <c:varyColors val="1"/>
        <c:ser>
          <c:idx val="0"/>
          <c:order val="0"/>
          <c:tx>
            <c:strRef>
              <c:f>'1.2.4 储值卡分析'!$C$119</c:f>
              <c:strCache>
                <c:ptCount val="1"/>
                <c:pt idx="0">
                  <c:v>用户数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1"/>
            <c:showBubbleSize val="0"/>
            <c:separator>; </c:separator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'1.2.4 储值卡分析'!$B$120:$B$122</c:f>
              <c:strCache>
                <c:ptCount val="3"/>
                <c:pt idx="0">
                  <c:v>大促</c:v>
                </c:pt>
                <c:pt idx="1">
                  <c:v>节假日</c:v>
                </c:pt>
                <c:pt idx="2">
                  <c:v>日常</c:v>
                </c:pt>
              </c:strCache>
            </c:strRef>
          </c:cat>
          <c:val>
            <c:numRef>
              <c:f>'1.2.4 储值卡分析'!$C$120:$C$122</c:f>
              <c:numCache>
                <c:formatCode>General</c:formatCode>
                <c:ptCount val="3"/>
                <c:pt idx="0">
                  <c:v>18149</c:v>
                </c:pt>
                <c:pt idx="1">
                  <c:v>10650</c:v>
                </c:pt>
                <c:pt idx="2">
                  <c:v>23217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solidFill>
      <a:schemeClr val="bg1">
        <a:lumMod val="95000"/>
      </a:schemeClr>
    </a:solidFill>
    <a:ln>
      <a:noFill/>
    </a:ln>
    <a:effectLst/>
  </c:spPr>
  <c:txPr>
    <a:bodyPr/>
    <a:lstStyle/>
    <a:p>
      <a:pPr>
        <a:defRPr>
          <a:latin typeface="微软雅黑" panose="020B0503020204020204" pitchFamily="34" charset="-122"/>
          <a:ea typeface="微软雅黑" panose="020B0503020204020204" pitchFamily="34" charset="-122"/>
        </a:defRPr>
      </a:pPr>
      <a:endParaRPr lang="zh-CN"/>
    </a:p>
  </c:txPr>
  <c:externalData r:id="rId3">
    <c:autoUpdate val="0"/>
  </c:externalData>
</c:chartSpace>
</file>

<file path=ppt/charts/chart5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r>
              <a:rPr lang="zh-CN"/>
              <a:t>单个用户购买苏宁卡单量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defRPr>
          </a:pPr>
          <a:endParaRPr lang="zh-CN"/>
        </a:p>
      </c:txPr>
    </c:title>
    <c:autoTitleDeleted val="0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spa_member_analysis_olap!$M$3:$M$6</c:f>
              <c:strCach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(3, 3+]</c:v>
                </c:pt>
              </c:strCache>
            </c:strRef>
          </c:cat>
          <c:val>
            <c:numRef>
              <c:f>spa_member_analysis_olap!$N$3:$N$6</c:f>
              <c:numCache>
                <c:formatCode>0.00%</c:formatCode>
                <c:ptCount val="4"/>
                <c:pt idx="0">
                  <c:v>0.38424715472162413</c:v>
                </c:pt>
                <c:pt idx="1">
                  <c:v>0.13011381113503537</c:v>
                </c:pt>
                <c:pt idx="2">
                  <c:v>7.4015687480775152E-2</c:v>
                </c:pt>
                <c:pt idx="3">
                  <c:v>0.41162334666256534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solidFill>
      <a:schemeClr val="bg1">
        <a:lumMod val="95000"/>
      </a:schemeClr>
    </a:solidFill>
    <a:ln>
      <a:noFill/>
    </a:ln>
    <a:effectLst/>
  </c:spPr>
  <c:txPr>
    <a:bodyPr/>
    <a:lstStyle/>
    <a:p>
      <a:pPr>
        <a:defRPr>
          <a:latin typeface="微软雅黑" panose="020B0503020204020204" pitchFamily="34" charset="-122"/>
          <a:ea typeface="微软雅黑" panose="020B0503020204020204" pitchFamily="34" charset="-122"/>
        </a:defRPr>
      </a:pPr>
      <a:endParaRPr lang="zh-CN"/>
    </a:p>
  </c:txPr>
  <c:externalData r:id="rId3">
    <c:autoUpdate val="0"/>
  </c:externalData>
</c:chartSpace>
</file>

<file path=ppt/charts/chart5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r>
              <a:rPr lang="zh-CN"/>
              <a:t>单个用户购买苏宁卡金额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6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spa_member_analysis_olap!$F$27:$F$39</c:f>
              <c:strCache>
                <c:ptCount val="13"/>
                <c:pt idx="0">
                  <c:v>(0,300]</c:v>
                </c:pt>
                <c:pt idx="1">
                  <c:v>(300,500]</c:v>
                </c:pt>
                <c:pt idx="2">
                  <c:v>(500, 1000]</c:v>
                </c:pt>
                <c:pt idx="3">
                  <c:v>(1000, 2000]</c:v>
                </c:pt>
                <c:pt idx="4">
                  <c:v>(2000, 3000]</c:v>
                </c:pt>
                <c:pt idx="5">
                  <c:v>(3000, 4000]</c:v>
                </c:pt>
                <c:pt idx="6">
                  <c:v>(4000, 5000]</c:v>
                </c:pt>
                <c:pt idx="7">
                  <c:v>(5000, 6000]</c:v>
                </c:pt>
                <c:pt idx="8">
                  <c:v>(6000, 7000]</c:v>
                </c:pt>
                <c:pt idx="9">
                  <c:v>(7000, 8000]</c:v>
                </c:pt>
                <c:pt idx="10">
                  <c:v>(8000, 9000]</c:v>
                </c:pt>
                <c:pt idx="11">
                  <c:v>(9000, 10000]</c:v>
                </c:pt>
                <c:pt idx="12">
                  <c:v>(10000, 10000+]</c:v>
                </c:pt>
              </c:strCache>
            </c:strRef>
          </c:cat>
          <c:val>
            <c:numRef>
              <c:f>spa_member_analysis_olap!$G$27:$G$39</c:f>
              <c:numCache>
                <c:formatCode>0.00%</c:formatCode>
                <c:ptCount val="13"/>
                <c:pt idx="0">
                  <c:v>0.45945478314364813</c:v>
                </c:pt>
                <c:pt idx="1">
                  <c:v>4.2525376807136264E-2</c:v>
                </c:pt>
                <c:pt idx="2">
                  <c:v>6.6960166102737625E-2</c:v>
                </c:pt>
                <c:pt idx="3">
                  <c:v>9.1337280836665646E-2</c:v>
                </c:pt>
                <c:pt idx="4">
                  <c:v>6.2634573977237776E-2</c:v>
                </c:pt>
                <c:pt idx="5">
                  <c:v>3.4700861273454321E-2</c:v>
                </c:pt>
                <c:pt idx="6">
                  <c:v>5.1388034450938175E-2</c:v>
                </c:pt>
                <c:pt idx="7">
                  <c:v>3.1759458628114426E-2</c:v>
                </c:pt>
                <c:pt idx="8">
                  <c:v>1.3553521993232851E-2</c:v>
                </c:pt>
                <c:pt idx="9">
                  <c:v>1.2380805905875116E-2</c:v>
                </c:pt>
                <c:pt idx="10">
                  <c:v>9.4586281144263297E-3</c:v>
                </c:pt>
                <c:pt idx="11">
                  <c:v>2.0416794832359274E-2</c:v>
                </c:pt>
                <c:pt idx="12">
                  <c:v>0.10342971393417411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25708576"/>
        <c:axId val="325709136"/>
      </c:barChart>
      <c:catAx>
        <c:axId val="3257085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325709136"/>
        <c:crosses val="autoZero"/>
        <c:auto val="1"/>
        <c:lblAlgn val="ctr"/>
        <c:lblOffset val="100"/>
        <c:noMultiLvlLbl val="0"/>
      </c:catAx>
      <c:valAx>
        <c:axId val="325709136"/>
        <c:scaling>
          <c:orientation val="minMax"/>
        </c:scaling>
        <c:delete val="0"/>
        <c:axPos val="l"/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3257085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>
        <a:lumMod val="95000"/>
      </a:schemeClr>
    </a:solidFill>
    <a:ln>
      <a:noFill/>
    </a:ln>
    <a:effectLst/>
  </c:spPr>
  <c:txPr>
    <a:bodyPr/>
    <a:lstStyle/>
    <a:p>
      <a:pPr>
        <a:defRPr>
          <a:latin typeface="微软雅黑" panose="020B0503020204020204" pitchFamily="34" charset="-122"/>
          <a:ea typeface="微软雅黑" panose="020B0503020204020204" pitchFamily="34" charset="-122"/>
        </a:defRPr>
      </a:pPr>
      <a:endParaRPr lang="zh-CN"/>
    </a:p>
  </c:txPr>
  <c:externalData r:id="rId3">
    <c:autoUpdate val="0"/>
  </c:externalData>
</c:chartSpace>
</file>

<file path=ppt/charts/chart5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r>
              <a:rPr lang="zh-CN" altLang="en-US" dirty="0" smtClean="0"/>
              <a:t>金服交易会员年龄分布</a:t>
            </a:r>
            <a:endParaRPr lang="zh-CN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'1.1 总体分析'!$H$105</c:f>
              <c:strCache>
                <c:ptCount val="1"/>
                <c:pt idx="0">
                  <c:v>理财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'1.1 总体分析'!$G$106:$G$117</c:f>
              <c:strCache>
                <c:ptCount val="12"/>
                <c:pt idx="0">
                  <c:v>(0, 18)</c:v>
                </c:pt>
                <c:pt idx="1">
                  <c:v>[18, 22)</c:v>
                </c:pt>
                <c:pt idx="2">
                  <c:v>[22, 25)</c:v>
                </c:pt>
                <c:pt idx="3">
                  <c:v>[25, 30)</c:v>
                </c:pt>
                <c:pt idx="4">
                  <c:v>[30, 35)</c:v>
                </c:pt>
                <c:pt idx="5">
                  <c:v>[35, 40)</c:v>
                </c:pt>
                <c:pt idx="6">
                  <c:v>[40, 45)</c:v>
                </c:pt>
                <c:pt idx="7">
                  <c:v>[45, 50)</c:v>
                </c:pt>
                <c:pt idx="8">
                  <c:v>[50, 55)</c:v>
                </c:pt>
                <c:pt idx="9">
                  <c:v>[55, 60)</c:v>
                </c:pt>
                <c:pt idx="10">
                  <c:v>[60, 60+)</c:v>
                </c:pt>
                <c:pt idx="11">
                  <c:v>未知</c:v>
                </c:pt>
              </c:strCache>
            </c:strRef>
          </c:cat>
          <c:val>
            <c:numRef>
              <c:f>'1.1 总体分析'!$H$106:$H$117</c:f>
              <c:numCache>
                <c:formatCode>0.0%</c:formatCode>
                <c:ptCount val="12"/>
                <c:pt idx="0">
                  <c:v>1.7707405685283989E-3</c:v>
                </c:pt>
                <c:pt idx="1">
                  <c:v>3.3355432701022154E-2</c:v>
                </c:pt>
                <c:pt idx="2">
                  <c:v>7.1095603243780003E-2</c:v>
                </c:pt>
                <c:pt idx="3">
                  <c:v>0.22975888374878831</c:v>
                </c:pt>
                <c:pt idx="4">
                  <c:v>0.25356660151786209</c:v>
                </c:pt>
                <c:pt idx="5">
                  <c:v>0.16893505347193216</c:v>
                </c:pt>
                <c:pt idx="6">
                  <c:v>9.2930139728424052E-2</c:v>
                </c:pt>
                <c:pt idx="7">
                  <c:v>6.3994908936156794E-2</c:v>
                </c:pt>
                <c:pt idx="8">
                  <c:v>3.5703942028071776E-2</c:v>
                </c:pt>
                <c:pt idx="9">
                  <c:v>2.0332239201191593E-2</c:v>
                </c:pt>
                <c:pt idx="10">
                  <c:v>2.8556454854242685E-2</c:v>
                </c:pt>
                <c:pt idx="11">
                  <c:v>0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'1.1 总体分析'!$I$105</c:f>
              <c:strCache>
                <c:ptCount val="1"/>
                <c:pt idx="0">
                  <c:v>保险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'1.1 总体分析'!$G$106:$G$117</c:f>
              <c:strCache>
                <c:ptCount val="12"/>
                <c:pt idx="0">
                  <c:v>(0, 18)</c:v>
                </c:pt>
                <c:pt idx="1">
                  <c:v>[18, 22)</c:v>
                </c:pt>
                <c:pt idx="2">
                  <c:v>[22, 25)</c:v>
                </c:pt>
                <c:pt idx="3">
                  <c:v>[25, 30)</c:v>
                </c:pt>
                <c:pt idx="4">
                  <c:v>[30, 35)</c:v>
                </c:pt>
                <c:pt idx="5">
                  <c:v>[35, 40)</c:v>
                </c:pt>
                <c:pt idx="6">
                  <c:v>[40, 45)</c:v>
                </c:pt>
                <c:pt idx="7">
                  <c:v>[45, 50)</c:v>
                </c:pt>
                <c:pt idx="8">
                  <c:v>[50, 55)</c:v>
                </c:pt>
                <c:pt idx="9">
                  <c:v>[55, 60)</c:v>
                </c:pt>
                <c:pt idx="10">
                  <c:v>[60, 60+)</c:v>
                </c:pt>
                <c:pt idx="11">
                  <c:v>未知</c:v>
                </c:pt>
              </c:strCache>
            </c:strRef>
          </c:cat>
          <c:val>
            <c:numRef>
              <c:f>'1.1 总体分析'!$I$106:$I$117</c:f>
              <c:numCache>
                <c:formatCode>0.0%</c:formatCode>
                <c:ptCount val="12"/>
                <c:pt idx="0">
                  <c:v>2.2703519436952717E-4</c:v>
                </c:pt>
                <c:pt idx="1">
                  <c:v>3.0289626448817265E-2</c:v>
                </c:pt>
                <c:pt idx="2">
                  <c:v>5.9009578536562454E-2</c:v>
                </c:pt>
                <c:pt idx="3">
                  <c:v>0.22469829762748222</c:v>
                </c:pt>
                <c:pt idx="4">
                  <c:v>0.26575643820924033</c:v>
                </c:pt>
                <c:pt idx="5">
                  <c:v>0.18501411141165003</c:v>
                </c:pt>
                <c:pt idx="6">
                  <c:v>0.1028626006490075</c:v>
                </c:pt>
                <c:pt idx="7">
                  <c:v>6.6650487147067922E-2</c:v>
                </c:pt>
                <c:pt idx="8">
                  <c:v>3.2916188783678517E-2</c:v>
                </c:pt>
                <c:pt idx="9">
                  <c:v>1.6377849193829341E-2</c:v>
                </c:pt>
                <c:pt idx="10">
                  <c:v>1.6197786798294887E-2</c:v>
                </c:pt>
                <c:pt idx="11">
                  <c:v>0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'1.1 总体分析'!$J$105</c:f>
              <c:strCache>
                <c:ptCount val="1"/>
                <c:pt idx="0">
                  <c:v>个贷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strRef>
              <c:f>'1.1 总体分析'!$G$106:$G$117</c:f>
              <c:strCache>
                <c:ptCount val="12"/>
                <c:pt idx="0">
                  <c:v>(0, 18)</c:v>
                </c:pt>
                <c:pt idx="1">
                  <c:v>[18, 22)</c:v>
                </c:pt>
                <c:pt idx="2">
                  <c:v>[22, 25)</c:v>
                </c:pt>
                <c:pt idx="3">
                  <c:v>[25, 30)</c:v>
                </c:pt>
                <c:pt idx="4">
                  <c:v>[30, 35)</c:v>
                </c:pt>
                <c:pt idx="5">
                  <c:v>[35, 40)</c:v>
                </c:pt>
                <c:pt idx="6">
                  <c:v>[40, 45)</c:v>
                </c:pt>
                <c:pt idx="7">
                  <c:v>[45, 50)</c:v>
                </c:pt>
                <c:pt idx="8">
                  <c:v>[50, 55)</c:v>
                </c:pt>
                <c:pt idx="9">
                  <c:v>[55, 60)</c:v>
                </c:pt>
                <c:pt idx="10">
                  <c:v>[60, 60+)</c:v>
                </c:pt>
                <c:pt idx="11">
                  <c:v>未知</c:v>
                </c:pt>
              </c:strCache>
            </c:strRef>
          </c:cat>
          <c:val>
            <c:numRef>
              <c:f>'1.1 总体分析'!$J$106:$J$117</c:f>
              <c:numCache>
                <c:formatCode>0.0%</c:formatCode>
                <c:ptCount val="12"/>
                <c:pt idx="0">
                  <c:v>0</c:v>
                </c:pt>
                <c:pt idx="1">
                  <c:v>7.1278249721268686E-2</c:v>
                </c:pt>
                <c:pt idx="2">
                  <c:v>0.15805330090447486</c:v>
                </c:pt>
                <c:pt idx="3">
                  <c:v>0.31987139875840864</c:v>
                </c:pt>
                <c:pt idx="4">
                  <c:v>0.23877213082669399</c:v>
                </c:pt>
                <c:pt idx="5">
                  <c:v>0.12028438290975703</c:v>
                </c:pt>
                <c:pt idx="6">
                  <c:v>5.2931461783572553E-2</c:v>
                </c:pt>
                <c:pt idx="7">
                  <c:v>2.7013297737823235E-2</c:v>
                </c:pt>
                <c:pt idx="8">
                  <c:v>9.4097933100085983E-3</c:v>
                </c:pt>
                <c:pt idx="9">
                  <c:v>2.2672346115024224E-3</c:v>
                </c:pt>
                <c:pt idx="10">
                  <c:v>1.1874943648994258E-4</c:v>
                </c:pt>
                <c:pt idx="11">
                  <c:v>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25712496"/>
        <c:axId val="325713056"/>
      </c:lineChart>
      <c:catAx>
        <c:axId val="3257124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325713056"/>
        <c:crosses val="autoZero"/>
        <c:auto val="1"/>
        <c:lblAlgn val="ctr"/>
        <c:lblOffset val="100"/>
        <c:noMultiLvlLbl val="0"/>
      </c:catAx>
      <c:valAx>
        <c:axId val="3257130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32571249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solidFill>
      <a:schemeClr val="bg1">
        <a:lumMod val="95000"/>
      </a:schemeClr>
    </a:solidFill>
    <a:ln>
      <a:noFill/>
    </a:ln>
    <a:effectLst/>
  </c:spPr>
  <c:txPr>
    <a:bodyPr/>
    <a:lstStyle/>
    <a:p>
      <a:pPr>
        <a:defRPr>
          <a:latin typeface="微软雅黑" panose="020B0503020204020204" pitchFamily="34" charset="-122"/>
          <a:ea typeface="微软雅黑" panose="020B0503020204020204" pitchFamily="34" charset="-122"/>
        </a:defRPr>
      </a:pPr>
      <a:endParaRPr lang="zh-CN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0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r>
              <a:rPr lang="zh-CN" altLang="en-US" dirty="0" smtClean="0"/>
              <a:t>易购活跃度影响分析</a:t>
            </a:r>
            <a:endParaRPr lang="zh-CN" altLang="en-US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defRPr>
          </a:pPr>
          <a:endParaRPr lang="zh-CN"/>
        </a:p>
      </c:txPr>
    </c:title>
    <c:autoTitleDeleted val="0"/>
    <c:plotArea>
      <c:layout>
        <c:manualLayout>
          <c:layoutTarget val="inner"/>
          <c:xMode val="edge"/>
          <c:yMode val="edge"/>
          <c:x val="0.1090100122932158"/>
          <c:y val="9.3413938636622354E-2"/>
          <c:w val="0.76814038032202125"/>
          <c:h val="0.6550155736481193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Sheet1!$C$19</c:f>
              <c:strCache>
                <c:ptCount val="1"/>
                <c:pt idx="0">
                  <c:v>保险会员转化数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Sheet1!$B$20:$B$23</c:f>
              <c:strCache>
                <c:ptCount val="4"/>
                <c:pt idx="0">
                  <c:v>高活跃</c:v>
                </c:pt>
                <c:pt idx="1">
                  <c:v>中活跃</c:v>
                </c:pt>
                <c:pt idx="2">
                  <c:v>低活跃</c:v>
                </c:pt>
                <c:pt idx="3">
                  <c:v>不活跃</c:v>
                </c:pt>
              </c:strCache>
            </c:strRef>
          </c:cat>
          <c:val>
            <c:numRef>
              <c:f>Sheet1!$C$20:$C$23</c:f>
              <c:numCache>
                <c:formatCode>General</c:formatCode>
                <c:ptCount val="4"/>
                <c:pt idx="0">
                  <c:v>12239</c:v>
                </c:pt>
                <c:pt idx="1">
                  <c:v>995</c:v>
                </c:pt>
                <c:pt idx="2">
                  <c:v>595</c:v>
                </c:pt>
                <c:pt idx="3">
                  <c:v>4208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19214144"/>
        <c:axId val="319214704"/>
      </c:barChart>
      <c:lineChart>
        <c:grouping val="standard"/>
        <c:varyColors val="0"/>
        <c:ser>
          <c:idx val="1"/>
          <c:order val="1"/>
          <c:tx>
            <c:strRef>
              <c:f>Sheet1!$D$19</c:f>
              <c:strCache>
                <c:ptCount val="1"/>
                <c:pt idx="0">
                  <c:v>转化率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dLbls>
            <c:dLbl>
              <c:idx val="1"/>
              <c:layout>
                <c:manualLayout>
                  <c:x val="-4.2382610181437616E-2"/>
                  <c:y val="-8.6577076435287809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"/>
              <c:layout>
                <c:manualLayout>
                  <c:x val="-3.3906088145150018E-2"/>
                  <c:y val="-8.657707643528764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3"/>
              <c:layout>
                <c:manualLayout>
                  <c:x val="-7.2050437308443946E-2"/>
                  <c:y val="-0.1125501993658741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7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Sheet1!$B$20:$B$23</c:f>
              <c:strCache>
                <c:ptCount val="4"/>
                <c:pt idx="0">
                  <c:v>高活跃</c:v>
                </c:pt>
                <c:pt idx="1">
                  <c:v>中活跃</c:v>
                </c:pt>
                <c:pt idx="2">
                  <c:v>低活跃</c:v>
                </c:pt>
                <c:pt idx="3">
                  <c:v>不活跃</c:v>
                </c:pt>
              </c:strCache>
            </c:strRef>
          </c:cat>
          <c:val>
            <c:numRef>
              <c:f>Sheet1!$D$20:$D$23</c:f>
              <c:numCache>
                <c:formatCode>0.000%</c:formatCode>
                <c:ptCount val="4"/>
                <c:pt idx="0">
                  <c:v>2.6265475953644517E-3</c:v>
                </c:pt>
                <c:pt idx="1">
                  <c:v>5.8165603025312851E-4</c:v>
                </c:pt>
                <c:pt idx="2">
                  <c:v>3.9095712875828072E-4</c:v>
                </c:pt>
                <c:pt idx="3">
                  <c:v>1.2654382032365301E-4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19991984"/>
        <c:axId val="319991424"/>
      </c:lineChart>
      <c:catAx>
        <c:axId val="3192141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7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319214704"/>
        <c:crosses val="autoZero"/>
        <c:auto val="1"/>
        <c:lblAlgn val="ctr"/>
        <c:lblOffset val="100"/>
        <c:noMultiLvlLbl val="0"/>
      </c:catAx>
      <c:valAx>
        <c:axId val="31921470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319214144"/>
        <c:crosses val="autoZero"/>
        <c:crossBetween val="between"/>
      </c:valAx>
      <c:valAx>
        <c:axId val="319991424"/>
        <c:scaling>
          <c:orientation val="minMax"/>
        </c:scaling>
        <c:delete val="0"/>
        <c:axPos val="r"/>
        <c:numFmt formatCode="0.00%" sourceLinked="0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319991984"/>
        <c:crosses val="max"/>
        <c:crossBetween val="between"/>
      </c:valAx>
      <c:catAx>
        <c:axId val="319991984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319991424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28469634027829688"/>
          <c:y val="0.33808007493348224"/>
          <c:w val="0.65099689238688185"/>
          <c:h val="0.1424574664547914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5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solidFill>
      <a:schemeClr val="bg1">
        <a:lumMod val="95000"/>
      </a:schemeClr>
    </a:solidFill>
    <a:ln>
      <a:noFill/>
    </a:ln>
    <a:effectLst/>
  </c:spPr>
  <c:txPr>
    <a:bodyPr/>
    <a:lstStyle/>
    <a:p>
      <a:pPr>
        <a:defRPr>
          <a:latin typeface="微软雅黑" panose="020B0503020204020204" pitchFamily="34" charset="-122"/>
          <a:ea typeface="微软雅黑" panose="020B0503020204020204" pitchFamily="34" charset="-122"/>
        </a:defRPr>
      </a:pPr>
      <a:endParaRPr lang="zh-CN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0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r>
              <a:rPr lang="zh-CN" altLang="en-US" dirty="0" smtClean="0"/>
              <a:t>易购登录行为影响分析</a:t>
            </a:r>
            <a:endParaRPr lang="zh-CN" altLang="en-US" dirty="0"/>
          </a:p>
        </c:rich>
      </c:tx>
      <c:layout>
        <c:manualLayout>
          <c:xMode val="edge"/>
          <c:yMode val="edge"/>
          <c:x val="0.29184518513125179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defRPr>
          </a:pPr>
          <a:endParaRPr lang="zh-CN"/>
        </a:p>
      </c:txPr>
    </c:title>
    <c:autoTitleDeleted val="0"/>
    <c:plotArea>
      <c:layout>
        <c:manualLayout>
          <c:layoutTarget val="inner"/>
          <c:xMode val="edge"/>
          <c:yMode val="edge"/>
          <c:x val="0.13230491568381042"/>
          <c:y val="0.15718091597121009"/>
          <c:w val="0.72108599743872692"/>
          <c:h val="0.5543253741558741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Sheet1!$C$78</c:f>
              <c:strCache>
                <c:ptCount val="1"/>
                <c:pt idx="0">
                  <c:v>保险会员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Sheet1!$B$79:$B$88</c:f>
              <c:strCache>
                <c:ptCount val="10"/>
                <c:pt idx="0">
                  <c:v>1天</c:v>
                </c:pt>
                <c:pt idx="1">
                  <c:v>1-3天</c:v>
                </c:pt>
                <c:pt idx="2">
                  <c:v>3-7天</c:v>
                </c:pt>
                <c:pt idx="3">
                  <c:v>1个月</c:v>
                </c:pt>
                <c:pt idx="4">
                  <c:v>1-2月</c:v>
                </c:pt>
                <c:pt idx="5">
                  <c:v>2-3月</c:v>
                </c:pt>
                <c:pt idx="6">
                  <c:v>3-6月</c:v>
                </c:pt>
                <c:pt idx="7">
                  <c:v>6-9月</c:v>
                </c:pt>
                <c:pt idx="8">
                  <c:v>9-12月</c:v>
                </c:pt>
                <c:pt idx="9">
                  <c:v>12月以上</c:v>
                </c:pt>
              </c:strCache>
            </c:strRef>
          </c:cat>
          <c:val>
            <c:numRef>
              <c:f>Sheet1!$C$79:$C$88</c:f>
              <c:numCache>
                <c:formatCode>General</c:formatCode>
                <c:ptCount val="10"/>
                <c:pt idx="0">
                  <c:v>917</c:v>
                </c:pt>
                <c:pt idx="1">
                  <c:v>1102</c:v>
                </c:pt>
                <c:pt idx="2">
                  <c:v>1344</c:v>
                </c:pt>
                <c:pt idx="3">
                  <c:v>3169</c:v>
                </c:pt>
                <c:pt idx="4">
                  <c:v>1605</c:v>
                </c:pt>
                <c:pt idx="5">
                  <c:v>790</c:v>
                </c:pt>
                <c:pt idx="6">
                  <c:v>1297</c:v>
                </c:pt>
                <c:pt idx="7">
                  <c:v>816</c:v>
                </c:pt>
                <c:pt idx="8">
                  <c:v>491</c:v>
                </c:pt>
                <c:pt idx="9">
                  <c:v>6506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19994784"/>
        <c:axId val="319995344"/>
      </c:barChart>
      <c:lineChart>
        <c:grouping val="standard"/>
        <c:varyColors val="0"/>
        <c:ser>
          <c:idx val="1"/>
          <c:order val="1"/>
          <c:tx>
            <c:strRef>
              <c:f>Sheet1!$D$78</c:f>
              <c:strCache>
                <c:ptCount val="1"/>
                <c:pt idx="0">
                  <c:v>转化率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dLbls>
            <c:dLbl>
              <c:idx val="7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9"/>
              <c:delete val="1"/>
              <c:extLst>
                <c:ext xmlns:c15="http://schemas.microsoft.com/office/drawing/2012/chart" uri="{CE6537A1-D6FC-4f65-9D91-7224C49458BB}"/>
              </c:extLst>
            </c:dLbl>
            <c:numFmt formatCode="0.0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7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Sheet1!$B$79:$B$88</c:f>
              <c:strCache>
                <c:ptCount val="10"/>
                <c:pt idx="0">
                  <c:v>1天</c:v>
                </c:pt>
                <c:pt idx="1">
                  <c:v>1-3天</c:v>
                </c:pt>
                <c:pt idx="2">
                  <c:v>3-7天</c:v>
                </c:pt>
                <c:pt idx="3">
                  <c:v>1个月</c:v>
                </c:pt>
                <c:pt idx="4">
                  <c:v>1-2月</c:v>
                </c:pt>
                <c:pt idx="5">
                  <c:v>2-3月</c:v>
                </c:pt>
                <c:pt idx="6">
                  <c:v>3-6月</c:v>
                </c:pt>
                <c:pt idx="7">
                  <c:v>6-9月</c:v>
                </c:pt>
                <c:pt idx="8">
                  <c:v>9-12月</c:v>
                </c:pt>
                <c:pt idx="9">
                  <c:v>12月以上</c:v>
                </c:pt>
              </c:strCache>
            </c:strRef>
          </c:cat>
          <c:val>
            <c:numRef>
              <c:f>Sheet1!$D$79:$D$88</c:f>
              <c:numCache>
                <c:formatCode>0.000%</c:formatCode>
                <c:ptCount val="10"/>
                <c:pt idx="0">
                  <c:v>1.2823327548618869E-3</c:v>
                </c:pt>
                <c:pt idx="1">
                  <c:v>1.0882983240995863E-3</c:v>
                </c:pt>
                <c:pt idx="2">
                  <c:v>3.5697780044303493E-3</c:v>
                </c:pt>
                <c:pt idx="3">
                  <c:v>2.2165349732008403E-3</c:v>
                </c:pt>
                <c:pt idx="4">
                  <c:v>1.1016020244768419E-3</c:v>
                </c:pt>
                <c:pt idx="5">
                  <c:v>8.0411298703545939E-4</c:v>
                </c:pt>
                <c:pt idx="6">
                  <c:v>5.7433497589298678E-4</c:v>
                </c:pt>
                <c:pt idx="7">
                  <c:v>3.1388599322221668E-4</c:v>
                </c:pt>
                <c:pt idx="8">
                  <c:v>2.859605595741459E-4</c:v>
                </c:pt>
                <c:pt idx="9">
                  <c:v>2.2750397126610156E-4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19996464"/>
        <c:axId val="319995904"/>
      </c:lineChart>
      <c:catAx>
        <c:axId val="3199947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5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319995344"/>
        <c:crosses val="autoZero"/>
        <c:auto val="1"/>
        <c:lblAlgn val="ctr"/>
        <c:lblOffset val="100"/>
        <c:noMultiLvlLbl val="0"/>
      </c:catAx>
      <c:valAx>
        <c:axId val="3199953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319994784"/>
        <c:crosses val="autoZero"/>
        <c:crossBetween val="between"/>
      </c:valAx>
      <c:valAx>
        <c:axId val="319995904"/>
        <c:scaling>
          <c:orientation val="minMax"/>
        </c:scaling>
        <c:delete val="0"/>
        <c:axPos val="r"/>
        <c:numFmt formatCode="0.00%" sourceLinked="0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319996464"/>
        <c:crosses val="max"/>
        <c:crossBetween val="between"/>
      </c:valAx>
      <c:catAx>
        <c:axId val="319996464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319995904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1346124569404482"/>
          <c:y val="0.17958595734411706"/>
          <c:w val="0.53319616054889285"/>
          <c:h val="0.1537710085608990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5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solidFill>
      <a:schemeClr val="bg1">
        <a:lumMod val="95000"/>
      </a:schemeClr>
    </a:solidFill>
    <a:ln>
      <a:noFill/>
    </a:ln>
    <a:effectLst/>
  </c:spPr>
  <c:txPr>
    <a:bodyPr/>
    <a:lstStyle/>
    <a:p>
      <a:pPr>
        <a:defRPr>
          <a:latin typeface="微软雅黑" panose="020B0503020204020204" pitchFamily="34" charset="-122"/>
          <a:ea typeface="微软雅黑" panose="020B0503020204020204" pitchFamily="34" charset="-122"/>
        </a:defRPr>
      </a:pPr>
      <a:endParaRPr lang="zh-CN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0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r>
              <a:rPr lang="zh-CN" sz="1000"/>
              <a:t>理财对保险转化影响分析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Sheet1!$E$39</c:f>
              <c:strCache>
                <c:ptCount val="1"/>
                <c:pt idx="0">
                  <c:v>转化率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Sheet1!$B$40:$B$41</c:f>
              <c:strCache>
                <c:ptCount val="2"/>
                <c:pt idx="0">
                  <c:v>否</c:v>
                </c:pt>
                <c:pt idx="1">
                  <c:v>是</c:v>
                </c:pt>
              </c:strCache>
            </c:strRef>
          </c:cat>
          <c:val>
            <c:numRef>
              <c:f>Sheet1!$E$40:$E$41</c:f>
              <c:numCache>
                <c:formatCode>0.000%</c:formatCode>
                <c:ptCount val="2"/>
                <c:pt idx="0">
                  <c:v>1.9115370111188765E-4</c:v>
                </c:pt>
                <c:pt idx="1">
                  <c:v>4.6392561797349912E-3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30227664"/>
        <c:axId val="330228224"/>
      </c:barChart>
      <c:catAx>
        <c:axId val="3302276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330228224"/>
        <c:crosses val="autoZero"/>
        <c:auto val="1"/>
        <c:lblAlgn val="ctr"/>
        <c:lblOffset val="100"/>
        <c:noMultiLvlLbl val="0"/>
      </c:catAx>
      <c:valAx>
        <c:axId val="330228224"/>
        <c:scaling>
          <c:orientation val="minMax"/>
        </c:scaling>
        <c:delete val="0"/>
        <c:axPos val="l"/>
        <c:numFmt formatCode="0.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33022766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>
        <a:lumMod val="85000"/>
      </a:schemeClr>
    </a:solidFill>
    <a:ln>
      <a:noFill/>
    </a:ln>
    <a:effectLst/>
  </c:spPr>
  <c:txPr>
    <a:bodyPr/>
    <a:lstStyle/>
    <a:p>
      <a:pPr>
        <a:defRPr>
          <a:latin typeface="微软雅黑" panose="020B0503020204020204" pitchFamily="34" charset="-122"/>
          <a:ea typeface="微软雅黑" panose="020B0503020204020204" pitchFamily="34" charset="-122"/>
        </a:defRPr>
      </a:pPr>
      <a:endParaRPr lang="zh-CN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r>
              <a:rPr lang="zh-CN" altLang="en-US" dirty="0" smtClean="0"/>
              <a:t>首单是否赠险分析</a:t>
            </a:r>
            <a:endParaRPr lang="zh-CN" altLang="en-US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defRPr>
          </a:pPr>
          <a:endParaRPr lang="zh-CN"/>
        </a:p>
      </c:txPr>
    </c:title>
    <c:autoTitleDeleted val="0"/>
    <c:plotArea>
      <c:layout>
        <c:manualLayout>
          <c:layoutTarget val="inner"/>
          <c:xMode val="edge"/>
          <c:yMode val="edge"/>
          <c:x val="0.28352173832537125"/>
          <c:y val="0.28806754562053"/>
          <c:w val="0.46725055240775715"/>
          <c:h val="0.5553824384687972"/>
        </c:manualLayout>
      </c:layout>
      <c:pieChart>
        <c:varyColors val="1"/>
        <c:ser>
          <c:idx val="0"/>
          <c:order val="0"/>
          <c:tx>
            <c:strRef>
              <c:f>'1.2.1保险会员画像分析'!$C$338</c:f>
              <c:strCache>
                <c:ptCount val="1"/>
                <c:pt idx="0">
                  <c:v>用户数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dLbl>
              <c:idx val="0"/>
              <c:layout>
                <c:manualLayout>
                  <c:x val="-0.1076199055050089"/>
                  <c:y val="-0.131681533157709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800" b="0" i="0" u="none" strike="noStrike" kern="1200" baseline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defRPr>
                  </a:pPr>
                  <a:endParaRPr lang="zh-CN"/>
                </a:p>
              </c:txPr>
              <c:showLegendKey val="0"/>
              <c:showVal val="1"/>
              <c:showCatName val="1"/>
              <c:showSerName val="0"/>
              <c:showPercent val="1"/>
              <c:showBubbleSize val="0"/>
              <c:separator>; </c:separator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layout>
                <c:manualLayout>
                  <c:x val="-0.23692122275505761"/>
                  <c:y val="0.10652520409025205"/>
                </c:manualLayout>
              </c:layout>
              <c:tx>
                <c:rich>
                  <a:bodyPr/>
                  <a:lstStyle/>
                  <a:p>
                    <a:fld id="{9FCF5FBF-8AD5-4878-B029-0D79861DF152}" type="CATEGORYNAME">
                      <a:rPr lang="zh-CN" altLang="en-US"/>
                      <a:pPr/>
                      <a:t>[类别名称]</a:t>
                    </a:fld>
                    <a:r>
                      <a:rPr lang="en-US" altLang="zh-CN" baseline="0" dirty="0"/>
                      <a:t>; </a:t>
                    </a:r>
                    <a:fld id="{98DF60E1-DC35-4CA0-9E47-24BBBC0719D3}" type="VALUE">
                      <a:rPr lang="en-US" altLang="zh-CN" baseline="0"/>
                      <a:pPr/>
                      <a:t>[值]</a:t>
                    </a:fld>
                    <a:r>
                      <a:rPr lang="en-US" altLang="zh-CN" baseline="0" dirty="0"/>
                      <a:t>; </a:t>
                    </a:r>
                    <a:fld id="{79C7F1E6-3F3E-40F2-8649-CC3BACF6512F}" type="PERCENTAGE">
                      <a:rPr lang="en-US" altLang="zh-CN" baseline="0">
                        <a:solidFill>
                          <a:srgbClr val="C00000"/>
                        </a:solidFill>
                      </a:rPr>
                      <a:pPr/>
                      <a:t>[百分比]</a:t>
                    </a:fld>
                    <a:endParaRPr lang="en-US" altLang="zh-CN" baseline="0" dirty="0"/>
                  </a:p>
                </c:rich>
              </c:tx>
              <c:showLegendKey val="0"/>
              <c:showVal val="1"/>
              <c:showCatName val="1"/>
              <c:showSerName val="0"/>
              <c:showPercent val="1"/>
              <c:showBubbleSize val="0"/>
              <c:separator>; </c:separator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1"/>
            <c:showSerName val="0"/>
            <c:showPercent val="1"/>
            <c:showBubbleSize val="0"/>
            <c:separator>; </c:separator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'1.2.1保险会员画像分析'!$B$339:$B$340</c:f>
              <c:strCache>
                <c:ptCount val="2"/>
                <c:pt idx="0">
                  <c:v>否</c:v>
                </c:pt>
                <c:pt idx="1">
                  <c:v>是</c:v>
                </c:pt>
              </c:strCache>
            </c:strRef>
          </c:cat>
          <c:val>
            <c:numRef>
              <c:f>'1.2.1保险会员画像分析'!$C$339:$C$340</c:f>
              <c:numCache>
                <c:formatCode>General</c:formatCode>
                <c:ptCount val="2"/>
                <c:pt idx="0">
                  <c:v>253801</c:v>
                </c:pt>
                <c:pt idx="1">
                  <c:v>24579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>
        <a:lumMod val="95000"/>
      </a:schemeClr>
    </a:solidFill>
    <a:ln>
      <a:noFill/>
    </a:ln>
    <a:effectLst/>
  </c:spPr>
  <c:txPr>
    <a:bodyPr/>
    <a:lstStyle/>
    <a:p>
      <a:pPr>
        <a:defRPr sz="1000">
          <a:latin typeface="微软雅黑" panose="020B0503020204020204" pitchFamily="34" charset="-122"/>
          <a:ea typeface="微软雅黑" panose="020B0503020204020204" pitchFamily="34" charset="-122"/>
        </a:defRPr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8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0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2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3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4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6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7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8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9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l" latinLnBrk="0">
              <a:defRPr lang="zh-CN" sz="1200"/>
            </a:lvl1pPr>
            <a:extLst/>
          </a:lstStyle>
          <a:p>
            <a:endParaRPr lang="zh-C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r" latinLnBrk="0">
              <a:defRPr lang="zh-CN" sz="1200"/>
            </a:lvl1pPr>
            <a:extLst/>
          </a:lstStyle>
          <a:p>
            <a:fld id="{A8ADFD5B-A66C-449C-B6E8-FB716D07777D}" type="datetimeFigureOut">
              <a:pPr/>
              <a:t>2018/12/16</a:t>
            </a:fld>
            <a:endParaRPr lang="zh-C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rtlCol="0" anchor="ctr"/>
          <a:lstStyle>
            <a:extLst/>
          </a:lstStyle>
          <a:p>
            <a:endParaRPr lang="zh-C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rtlCol="0">
            <a:normAutofit/>
          </a:bodyPr>
          <a:lstStyle>
            <a:extLst/>
          </a:lstStyle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第二级</a:t>
            </a:r>
          </a:p>
          <a:p>
            <a:pPr lvl="2"/>
            <a:r>
              <a:rPr lang="zh-CN"/>
              <a:t>第三级</a:t>
            </a:r>
          </a:p>
          <a:p>
            <a:pPr lvl="3"/>
            <a:r>
              <a:rPr lang="zh-CN"/>
              <a:t>第四级</a:t>
            </a:r>
          </a:p>
          <a:p>
            <a:pPr lvl="4"/>
            <a:r>
              <a:rPr lang="zh-CN"/>
              <a:t>第五级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l" latinLnBrk="0">
              <a:defRPr lang="zh-CN" sz="1200"/>
            </a:lvl1pPr>
            <a:extLst/>
          </a:lstStyle>
          <a:p>
            <a:endParaRPr lang="zh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r" latinLnBrk="0">
              <a:defRPr lang="zh-CN" sz="1200"/>
            </a:lvl1pPr>
            <a:extLst/>
          </a:lstStyle>
          <a:p>
            <a:fld id="{CA5D3BF3-D352-46FC-8343-31F56E6730EA}" type="slidenum">
              <a:pPr/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3364239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rtl="0" latinLnBrk="0">
      <a:defRPr lang="zh-CN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latinLnBrk="0">
      <a:defRPr lang="zh-CN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latinLnBrk="0">
      <a:defRPr lang="zh-CN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latinLnBrk="0">
      <a:defRPr lang="zh-CN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latinLnBrk="0">
      <a:defRPr lang="zh-CN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 latinLnBrk="0">
      <a:defRPr lang="zh-CN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 latinLnBrk="0">
      <a:defRPr lang="zh-CN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 latinLnBrk="0">
      <a:defRPr lang="zh-CN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 latinLnBrk="0">
      <a:defRPr lang="zh-CN" sz="1200" kern="1200">
        <a:solidFill>
          <a:schemeClr val="tx1"/>
        </a:solidFill>
        <a:latin typeface="+mn-lt"/>
        <a:ea typeface="+mn-ea"/>
        <a:cs typeface="+mn-cs"/>
      </a:defRPr>
    </a:lvl9pPr>
    <a:extLst/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D3BF3-D352-46FC-8343-31F56E6730EA}" type="slidenum">
              <a:rPr lang="en-US" altLang="zh-CN" smtClean="0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7999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D3BF3-D352-46FC-8343-31F56E6730EA}" type="slidenum">
              <a:rPr lang="en-US" altLang="zh-CN" smtClean="0"/>
              <a:pPr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5903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需要进一步统计</a:t>
            </a:r>
            <a:r>
              <a:rPr lang="en-US" altLang="zh-CN" dirty="0" smtClean="0"/>
              <a:t>22-30</a:t>
            </a:r>
            <a:r>
              <a:rPr lang="zh-CN" altLang="en-US" dirty="0" smtClean="0"/>
              <a:t>；</a:t>
            </a:r>
            <a:r>
              <a:rPr lang="en-US" altLang="zh-CN" dirty="0" smtClean="0"/>
              <a:t>22-35</a:t>
            </a:r>
            <a:r>
              <a:rPr lang="zh-CN" altLang="en-US" dirty="0" smtClean="0"/>
              <a:t>岁用户信用卡绑卡比例；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D3BF3-D352-46FC-8343-31F56E6730EA}" type="slidenum">
              <a:rPr lang="en-US" altLang="zh-CN" smtClean="0"/>
              <a:pPr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57835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更新：去掉无效会员用户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D3BF3-D352-46FC-8343-31F56E6730EA}" type="slidenum">
              <a:rPr lang="en-US" altLang="zh-CN" smtClean="0"/>
              <a:pPr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7921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D3BF3-D352-46FC-8343-31F56E6730EA}" type="slidenum">
              <a:rPr lang="en-US" altLang="zh-CN" smtClean="0"/>
              <a:pPr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9169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D3BF3-D352-46FC-8343-31F56E6730EA}" type="slidenum">
              <a:rPr lang="en-US" altLang="zh-CN" smtClean="0"/>
              <a:pPr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31980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D3BF3-D352-46FC-8343-31F56E6730EA}" type="slidenum">
              <a:rPr lang="en-US" altLang="zh-CN" smtClean="0"/>
              <a:pPr/>
              <a:t>57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66783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C67E39-F353-473F-8DE0-CFCFA8B18D70}" type="slidenum">
              <a:rPr lang="zh-CN" altLang="en-US" smtClean="0"/>
              <a:t>60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33317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C67E39-F353-473F-8DE0-CFCFA8B18D70}" type="slidenum">
              <a:rPr lang="zh-CN" altLang="en-US" smtClean="0"/>
              <a:t>61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80490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D3BF3-D352-46FC-8343-31F56E6730EA}" type="slidenum">
              <a:rPr lang="en-US" altLang="zh-CN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05764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D3BF3-D352-46FC-8343-31F56E6730EA}" type="slidenum">
              <a:rPr lang="en-US" altLang="zh-CN" smtClean="0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04321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D3BF3-D352-46FC-8343-31F56E6730EA}" type="slidenum">
              <a:rPr lang="en-US" altLang="zh-CN" smtClean="0"/>
              <a:pPr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68145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D3BF3-D352-46FC-8343-31F56E6730EA}" type="slidenum">
              <a:rPr lang="en-US" altLang="zh-CN" smtClean="0"/>
              <a:pPr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39362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D3BF3-D352-46FC-8343-31F56E6730EA}" type="slidenum">
              <a:rPr lang="en-US" altLang="zh-CN" smtClean="0"/>
              <a:pPr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28236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D3BF3-D352-46FC-8343-31F56E6730EA}" type="slidenum">
              <a:rPr lang="en-US" altLang="zh-CN" smtClean="0"/>
              <a:pPr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59740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客单价讲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---</a:t>
            </a:r>
            <a:r>
              <a:rPr lang="zh-CN" altLang="en-US" baseline="0" dirty="0" smtClean="0"/>
              <a:t>险种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D3BF3-D352-46FC-8343-31F56E6730EA}" type="slidenum">
              <a:rPr lang="en-US" altLang="zh-CN" smtClean="0"/>
              <a:pPr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3674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D3BF3-D352-46FC-8343-31F56E6730EA}" type="slidenum">
              <a:rPr lang="en-US" altLang="zh-CN" smtClean="0"/>
              <a:pPr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06835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/>
                </a:solidFill>
                <a:ea typeface="宋体" panose="02010600030101010101" pitchFamily="2" charset="-122"/>
              </a:rPr>
              <a:pPr/>
              <a:t>2018/12/16</a:t>
            </a:fld>
            <a:endParaRPr altLang="en-US">
              <a:solidFill>
                <a:prstClr val="black"/>
              </a:solidFill>
              <a:ea typeface="宋体" panose="02010600030101010101" pitchFamily="2" charset="-12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altLang="en-US">
              <a:solidFill>
                <a:prstClr val="black"/>
              </a:solidFill>
              <a:ea typeface="宋体" panose="02010600030101010101" pitchFamily="2" charset="-122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altLang="en-US" smtClean="0">
                <a:solidFill>
                  <a:prstClr val="black"/>
                </a:solidFill>
                <a:ea typeface="宋体" panose="02010600030101010101" pitchFamily="2" charset="-122"/>
              </a:rPr>
              <a:pPr/>
              <a:t>‹#›</a:t>
            </a:fld>
            <a:endParaRPr altLang="en-US">
              <a:solidFill>
                <a:prstClr val="black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781870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/>
                </a:solidFill>
                <a:ea typeface="宋体" panose="02010600030101010101" pitchFamily="2" charset="-122"/>
              </a:rPr>
              <a:pPr/>
              <a:t>2018/12/16</a:t>
            </a:fld>
            <a:endParaRPr altLang="en-US">
              <a:solidFill>
                <a:prstClr val="black"/>
              </a:solidFill>
              <a:ea typeface="宋体" panose="02010600030101010101" pitchFamily="2" charset="-12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altLang="en-US">
              <a:solidFill>
                <a:prstClr val="black"/>
              </a:solidFill>
              <a:ea typeface="宋体" panose="02010600030101010101" pitchFamily="2" charset="-122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altLang="en-US" smtClean="0">
                <a:solidFill>
                  <a:prstClr val="black"/>
                </a:solidFill>
                <a:ea typeface="宋体" panose="02010600030101010101" pitchFamily="2" charset="-122"/>
              </a:rPr>
              <a:pPr/>
              <a:t>‹#›</a:t>
            </a:fld>
            <a:endParaRPr altLang="en-US">
              <a:solidFill>
                <a:prstClr val="black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455284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/>
                </a:solidFill>
                <a:ea typeface="宋体" panose="02010600030101010101" pitchFamily="2" charset="-122"/>
              </a:rPr>
              <a:pPr/>
              <a:t>2018/12/16</a:t>
            </a:fld>
            <a:endParaRPr altLang="en-US">
              <a:solidFill>
                <a:prstClr val="black"/>
              </a:solidFill>
              <a:ea typeface="宋体" panose="02010600030101010101" pitchFamily="2" charset="-12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altLang="en-US">
              <a:solidFill>
                <a:prstClr val="black"/>
              </a:solidFill>
              <a:ea typeface="宋体" panose="02010600030101010101" pitchFamily="2" charset="-122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altLang="en-US" smtClean="0">
                <a:solidFill>
                  <a:prstClr val="black"/>
                </a:solidFill>
                <a:ea typeface="宋体" panose="02010600030101010101" pitchFamily="2" charset="-122"/>
              </a:rPr>
              <a:pPr/>
              <a:t>‹#›</a:t>
            </a:fld>
            <a:endParaRPr altLang="en-US">
              <a:solidFill>
                <a:prstClr val="black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025030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/>
                </a:solidFill>
                <a:ea typeface="宋体" panose="02010600030101010101" pitchFamily="2" charset="-122"/>
              </a:rPr>
              <a:pPr/>
              <a:t>2018/12/16</a:t>
            </a:fld>
            <a:endParaRPr altLang="en-US">
              <a:solidFill>
                <a:prstClr val="black"/>
              </a:solidFill>
              <a:ea typeface="宋体" panose="02010600030101010101" pitchFamily="2" charset="-12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altLang="en-US">
              <a:solidFill>
                <a:prstClr val="black"/>
              </a:solidFill>
              <a:ea typeface="宋体" panose="02010600030101010101" pitchFamily="2" charset="-122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altLang="en-US" smtClean="0">
                <a:solidFill>
                  <a:prstClr val="black"/>
                </a:solidFill>
                <a:ea typeface="宋体" panose="02010600030101010101" pitchFamily="2" charset="-122"/>
              </a:rPr>
              <a:pPr/>
              <a:t>‹#›</a:t>
            </a:fld>
            <a:endParaRPr altLang="en-US">
              <a:solidFill>
                <a:prstClr val="black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126019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5DB283F-0079-42C8-B1D5-01B4185A16E1}" type="datetimeFigureOut">
              <a:rPr lang="zh-CN" altLang="en-US"/>
              <a:pPr>
                <a:defRPr/>
              </a:pPr>
              <a:t>2018/12/16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SAP</a:t>
            </a:r>
            <a:r>
              <a:rPr lang="zh-CN" altLang="en-US">
                <a:latin typeface="黑体" pitchFamily="2" charset="-122"/>
                <a:ea typeface="黑体" pitchFamily="2" charset="-122"/>
              </a:rPr>
              <a:t>开发基础培训</a:t>
            </a:r>
            <a:r>
              <a:rPr lang="en-US" dirty="0"/>
              <a:t>-ABAP</a:t>
            </a:r>
            <a:r>
              <a:rPr lang="zh-CN" altLang="en-US">
                <a:latin typeface="黑体" pitchFamily="2" charset="-122"/>
                <a:ea typeface="黑体" pitchFamily="2" charset="-122"/>
              </a:rPr>
              <a:t>语法 </a:t>
            </a:r>
            <a:r>
              <a:rPr lang="zh-CN" altLang="en-US">
                <a:latin typeface="宋体"/>
              </a:rPr>
              <a:t> </a:t>
            </a:r>
            <a:fld id="{DEC92C37-CD36-4D74-99B2-E5621CA88D60}" type="slidenum">
              <a:rPr lang="zh-CN" altLang="en-US">
                <a:latin typeface="宋体"/>
              </a:rPr>
              <a:pPr>
                <a:defRPr/>
              </a:pPr>
              <a:t>‹#›</a:t>
            </a:fld>
            <a:endParaRPr lang="zh-CN" altLang="en-US">
              <a:latin typeface="宋体"/>
            </a:endParaRPr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9BB9E4-64A9-47CA-AB24-FBA4559AF7E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84884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750094"/>
            <a:ext cx="8229600" cy="3844529"/>
          </a:xfrm>
          <a:prstGeom prst="rect">
            <a:avLst/>
          </a:prstGeom>
        </p:spPr>
        <p:txBody>
          <a:bodyPr/>
          <a:lstStyle>
            <a:lvl1pPr>
              <a:defRPr>
                <a:latin typeface="黑体" pitchFamily="49" charset="-122"/>
                <a:ea typeface="黑体" pitchFamily="49" charset="-122"/>
              </a:defRPr>
            </a:lvl1pPr>
            <a:lvl2pPr>
              <a:defRPr>
                <a:latin typeface="黑体" pitchFamily="49" charset="-122"/>
                <a:ea typeface="黑体" pitchFamily="49" charset="-122"/>
              </a:defRPr>
            </a:lvl2pPr>
            <a:lvl3pPr>
              <a:defRPr>
                <a:latin typeface="黑体" pitchFamily="49" charset="-122"/>
                <a:ea typeface="黑体" pitchFamily="49" charset="-122"/>
              </a:defRPr>
            </a:lvl3pPr>
            <a:lvl4pPr>
              <a:defRPr>
                <a:latin typeface="黑体" pitchFamily="49" charset="-122"/>
                <a:ea typeface="黑体" pitchFamily="49" charset="-122"/>
              </a:defRPr>
            </a:lvl4pPr>
            <a:lvl5pPr>
              <a:defRPr>
                <a:latin typeface="黑体" pitchFamily="49" charset="-122"/>
                <a:ea typeface="黑体" pitchFamily="49" charset="-122"/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731448" y="195487"/>
            <a:ext cx="6000792" cy="383381"/>
          </a:xfrm>
          <a:prstGeom prst="rect">
            <a:avLst/>
          </a:prstGeom>
        </p:spPr>
        <p:txBody>
          <a:bodyPr/>
          <a:lstStyle>
            <a:lvl1pPr algn="l">
              <a:defRPr sz="1800"/>
            </a:lvl1pPr>
          </a:lstStyle>
          <a:p>
            <a:endParaRPr lang="zh-CN" altLang="en-US" dirty="0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0"/>
          </p:nvPr>
        </p:nvSpPr>
        <p:spPr>
          <a:xfrm>
            <a:off x="214282" y="4869675"/>
            <a:ext cx="419100" cy="27384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CBE1574-DB6B-41F4-8B83-5FAAA68EFBB4}" type="slidenum">
              <a:rPr lang="zh-CN" alt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56225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0C3C5E36-8D42-40A6-96A9-5E99EDE294F6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2018/12/16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70492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2018/12/16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3642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2018/12/16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468831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2018/12/16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061369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2018/12/16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81301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/>
                </a:solidFill>
                <a:ea typeface="宋体" panose="02010600030101010101" pitchFamily="2" charset="-122"/>
              </a:rPr>
              <a:pPr/>
              <a:t>2018/12/16</a:t>
            </a:fld>
            <a:endParaRPr altLang="en-US">
              <a:solidFill>
                <a:prstClr val="black"/>
              </a:solidFill>
              <a:ea typeface="宋体" panose="02010600030101010101" pitchFamily="2" charset="-12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altLang="en-US">
              <a:solidFill>
                <a:prstClr val="black"/>
              </a:solidFill>
              <a:ea typeface="宋体" panose="02010600030101010101" pitchFamily="2" charset="-122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altLang="en-US" smtClean="0">
                <a:solidFill>
                  <a:prstClr val="black"/>
                </a:solidFill>
                <a:ea typeface="宋体" panose="02010600030101010101" pitchFamily="2" charset="-122"/>
              </a:rPr>
              <a:pPr/>
              <a:t>‹#›</a:t>
            </a:fld>
            <a:endParaRPr altLang="en-US">
              <a:solidFill>
                <a:prstClr val="black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7547630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2018/12/16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479909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2018/12/16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582238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2018/12/16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403094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2018/12/16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976289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2018/12/16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004253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2018/12/16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651476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2018/12/16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936463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prstClr val="black">
                    <a:tint val="75000"/>
                  </a:prstClr>
                </a:solidFill>
              </a:rPr>
              <a:t>2013.05.04</a:t>
            </a:r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39035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prstClr val="black">
                    <a:tint val="75000"/>
                  </a:prstClr>
                </a:solidFill>
              </a:rPr>
              <a:t>2013.05.04</a:t>
            </a:r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77849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/>
                </a:solidFill>
                <a:ea typeface="宋体" panose="02010600030101010101" pitchFamily="2" charset="-122"/>
              </a:rPr>
              <a:pPr/>
              <a:t>2018/12/16</a:t>
            </a:fld>
            <a:endParaRPr altLang="en-US">
              <a:solidFill>
                <a:prstClr val="black"/>
              </a:solidFill>
              <a:ea typeface="宋体" panose="02010600030101010101" pitchFamily="2" charset="-12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altLang="en-US">
              <a:solidFill>
                <a:prstClr val="black"/>
              </a:solidFill>
              <a:ea typeface="宋体" panose="02010600030101010101" pitchFamily="2" charset="-122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altLang="en-US" smtClean="0">
                <a:solidFill>
                  <a:prstClr val="black"/>
                </a:solidFill>
                <a:ea typeface="宋体" panose="02010600030101010101" pitchFamily="2" charset="-122"/>
              </a:rPr>
              <a:pPr/>
              <a:t>‹#›</a:t>
            </a:fld>
            <a:endParaRPr altLang="en-US">
              <a:solidFill>
                <a:prstClr val="black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286751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/>
                </a:solidFill>
                <a:ea typeface="宋体" panose="02010600030101010101" pitchFamily="2" charset="-122"/>
              </a:rPr>
              <a:pPr/>
              <a:t>2018/12/16</a:t>
            </a:fld>
            <a:endParaRPr altLang="en-US">
              <a:solidFill>
                <a:prstClr val="black"/>
              </a:solidFill>
              <a:ea typeface="宋体" panose="02010600030101010101" pitchFamily="2" charset="-122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altLang="en-US">
              <a:solidFill>
                <a:prstClr val="black"/>
              </a:solidFill>
              <a:ea typeface="宋体" panose="02010600030101010101" pitchFamily="2" charset="-122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altLang="en-US" smtClean="0">
                <a:solidFill>
                  <a:prstClr val="black"/>
                </a:solidFill>
                <a:ea typeface="宋体" panose="02010600030101010101" pitchFamily="2" charset="-122"/>
              </a:rPr>
              <a:pPr/>
              <a:t>‹#›</a:t>
            </a:fld>
            <a:endParaRPr altLang="en-US">
              <a:solidFill>
                <a:prstClr val="black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30379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/>
                </a:solidFill>
                <a:ea typeface="宋体" panose="02010600030101010101" pitchFamily="2" charset="-122"/>
              </a:rPr>
              <a:pPr/>
              <a:t>2018/12/16</a:t>
            </a:fld>
            <a:endParaRPr altLang="en-US">
              <a:solidFill>
                <a:prstClr val="black"/>
              </a:solidFill>
              <a:ea typeface="宋体" panose="02010600030101010101" pitchFamily="2" charset="-122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altLang="en-US">
              <a:solidFill>
                <a:prstClr val="black"/>
              </a:solidFill>
              <a:ea typeface="宋体" panose="02010600030101010101" pitchFamily="2" charset="-122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altLang="en-US" smtClean="0">
                <a:solidFill>
                  <a:prstClr val="black"/>
                </a:solidFill>
                <a:ea typeface="宋体" panose="02010600030101010101" pitchFamily="2" charset="-122"/>
              </a:rPr>
              <a:pPr/>
              <a:t>‹#›</a:t>
            </a:fld>
            <a:endParaRPr altLang="en-US">
              <a:solidFill>
                <a:prstClr val="black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11070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/>
                </a:solidFill>
                <a:ea typeface="宋体" panose="02010600030101010101" pitchFamily="2" charset="-122"/>
              </a:rPr>
              <a:pPr/>
              <a:t>2018/12/16</a:t>
            </a:fld>
            <a:endParaRPr altLang="en-US">
              <a:solidFill>
                <a:prstClr val="black"/>
              </a:solidFill>
              <a:ea typeface="宋体" panose="02010600030101010101" pitchFamily="2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altLang="en-US">
              <a:solidFill>
                <a:prstClr val="black"/>
              </a:solidFill>
              <a:ea typeface="宋体" panose="02010600030101010101" pitchFamily="2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altLang="en-US" smtClean="0">
                <a:solidFill>
                  <a:prstClr val="black"/>
                </a:solidFill>
                <a:ea typeface="宋体" panose="02010600030101010101" pitchFamily="2" charset="-122"/>
              </a:rPr>
              <a:pPr/>
              <a:t>‹#›</a:t>
            </a:fld>
            <a:endParaRPr altLang="en-US">
              <a:solidFill>
                <a:prstClr val="black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381933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/>
                </a:solidFill>
                <a:ea typeface="宋体" panose="02010600030101010101" pitchFamily="2" charset="-122"/>
              </a:rPr>
              <a:pPr/>
              <a:t>2018/12/16</a:t>
            </a:fld>
            <a:endParaRPr altLang="en-US">
              <a:solidFill>
                <a:prstClr val="black"/>
              </a:solidFill>
              <a:ea typeface="宋体" panose="02010600030101010101" pitchFamily="2" charset="-122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altLang="en-US">
              <a:solidFill>
                <a:prstClr val="black"/>
              </a:solidFill>
              <a:ea typeface="宋体" panose="02010600030101010101" pitchFamily="2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altLang="en-US" smtClean="0">
                <a:solidFill>
                  <a:prstClr val="black"/>
                </a:solidFill>
                <a:ea typeface="宋体" panose="02010600030101010101" pitchFamily="2" charset="-122"/>
              </a:rPr>
              <a:pPr/>
              <a:t>‹#›</a:t>
            </a:fld>
            <a:endParaRPr altLang="en-US">
              <a:solidFill>
                <a:prstClr val="black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606909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/>
                </a:solidFill>
                <a:ea typeface="宋体" panose="02010600030101010101" pitchFamily="2" charset="-122"/>
              </a:rPr>
              <a:pPr/>
              <a:t>2018/12/16</a:t>
            </a:fld>
            <a:endParaRPr altLang="en-US">
              <a:solidFill>
                <a:prstClr val="black"/>
              </a:solidFill>
              <a:ea typeface="宋体" panose="02010600030101010101" pitchFamily="2" charset="-122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altLang="en-US">
              <a:solidFill>
                <a:prstClr val="black"/>
              </a:solidFill>
              <a:ea typeface="宋体" panose="02010600030101010101" pitchFamily="2" charset="-122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altLang="en-US" smtClean="0">
                <a:solidFill>
                  <a:prstClr val="black"/>
                </a:solidFill>
                <a:ea typeface="宋体" panose="02010600030101010101" pitchFamily="2" charset="-122"/>
              </a:rPr>
              <a:pPr/>
              <a:t>‹#›</a:t>
            </a:fld>
            <a:endParaRPr altLang="en-US">
              <a:solidFill>
                <a:prstClr val="black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181627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/>
                </a:solidFill>
                <a:ea typeface="宋体" panose="02010600030101010101" pitchFamily="2" charset="-122"/>
              </a:rPr>
              <a:pPr/>
              <a:t>2018/12/16</a:t>
            </a:fld>
            <a:endParaRPr altLang="en-US">
              <a:solidFill>
                <a:prstClr val="black"/>
              </a:solidFill>
              <a:ea typeface="宋体" panose="02010600030101010101" pitchFamily="2" charset="-122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altLang="en-US">
              <a:solidFill>
                <a:prstClr val="black"/>
              </a:solidFill>
              <a:ea typeface="宋体" panose="02010600030101010101" pitchFamily="2" charset="-122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altLang="en-US" smtClean="0">
                <a:solidFill>
                  <a:prstClr val="black"/>
                </a:solidFill>
                <a:ea typeface="宋体" panose="02010600030101010101" pitchFamily="2" charset="-122"/>
              </a:rPr>
              <a:pPr/>
              <a:t>‹#›</a:t>
            </a:fld>
            <a:endParaRPr altLang="en-US">
              <a:solidFill>
                <a:prstClr val="black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733758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8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2" Type="http://schemas.openxmlformats.org/officeDocument/2006/relationships/slideLayout" Target="../slideLayouts/slideLayout17.xml"/><Relationship Id="rId16" Type="http://schemas.openxmlformats.org/officeDocument/2006/relationships/image" Target="../media/image2.emf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7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456132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  <p:sldLayoutId id="2147483707" r:id="rId12"/>
    <p:sldLayoutId id="2147483722" r:id="rId13"/>
    <p:sldLayoutId id="2147483724" r:id="rId14"/>
    <p:sldLayoutId id="2147483725" r:id="rId15"/>
  </p:sldLayoutIdLst>
  <p:txStyles>
    <p:titleStyle>
      <a:lvl1pPr algn="ctr" defTabSz="6858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6858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  <a:ea typeface="宋体" panose="02010600030101010101" pitchFamily="2" charset="-122"/>
              </a:rPr>
              <a:pPr/>
              <a:t>2018/12/16</a:t>
            </a:fld>
            <a:endParaRPr altLang="en-US">
              <a:solidFill>
                <a:prstClr val="black">
                  <a:tint val="75000"/>
                </a:prstClr>
              </a:solidFill>
              <a:ea typeface="宋体" panose="02010600030101010101" pitchFamily="2" charset="-12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altLang="en-US">
              <a:solidFill>
                <a:prstClr val="black">
                  <a:tint val="75000"/>
                </a:prstClr>
              </a:solidFill>
              <a:ea typeface="宋体" panose="02010600030101010101" pitchFamily="2" charset="-122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altLang="en-US" smtClean="0">
                <a:solidFill>
                  <a:prstClr val="black">
                    <a:tint val="75000"/>
                  </a:prstClr>
                </a:solidFill>
                <a:ea typeface="宋体" panose="02010600030101010101" pitchFamily="2" charset="-122"/>
              </a:rPr>
              <a:pPr/>
              <a:t>‹#›</a:t>
            </a:fld>
            <a:endParaRPr altLang="en-US">
              <a:solidFill>
                <a:prstClr val="black">
                  <a:tint val="75000"/>
                </a:prstClr>
              </a:solidFill>
              <a:ea typeface="宋体" panose="02010600030101010101" pitchFamily="2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7668344" y="357504"/>
            <a:ext cx="1067982" cy="324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4509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  <p:sldLayoutId id="2147483720" r:id="rId12"/>
    <p:sldLayoutId id="2147483721" r:id="rId13"/>
  </p:sldLayoutIdLst>
  <p:txStyles>
    <p:titleStyle>
      <a:lvl1pPr algn="ctr" defTabSz="6858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6858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13.xml"/><Relationship Id="rId5" Type="http://schemas.openxmlformats.org/officeDocument/2006/relationships/chart" Target="../charts/chart7.xml"/><Relationship Id="rId4" Type="http://schemas.openxmlformats.org/officeDocument/2006/relationships/chart" Target="../charts/char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5" Type="http://schemas.openxmlformats.org/officeDocument/2006/relationships/chart" Target="../charts/chart11.xml"/><Relationship Id="rId4" Type="http://schemas.openxmlformats.org/officeDocument/2006/relationships/chart" Target="../charts/char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chart" Target="../charts/chart12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3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4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4" Type="http://schemas.openxmlformats.org/officeDocument/2006/relationships/chart" Target="../charts/chart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6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8.xml"/><Relationship Id="rId2" Type="http://schemas.openxmlformats.org/officeDocument/2006/relationships/chart" Target="../charts/chart17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9.xml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2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1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3.xml"/><Relationship Id="rId2" Type="http://schemas.openxmlformats.org/officeDocument/2006/relationships/chart" Target="../charts/chart22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4.xml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2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7.xml"/><Relationship Id="rId2" Type="http://schemas.openxmlformats.org/officeDocument/2006/relationships/chart" Target="../charts/chart26.xm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9.xml"/><Relationship Id="rId2" Type="http://schemas.openxmlformats.org/officeDocument/2006/relationships/chart" Target="../charts/chart28.xml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0.xml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2.xml"/><Relationship Id="rId2" Type="http://schemas.openxmlformats.org/officeDocument/2006/relationships/chart" Target="../charts/chart31.xml"/><Relationship Id="rId1" Type="http://schemas.openxmlformats.org/officeDocument/2006/relationships/slideLayout" Target="../slideLayouts/slideLayout13.xml"/><Relationship Id="rId4" Type="http://schemas.openxmlformats.org/officeDocument/2006/relationships/chart" Target="../charts/chart3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5.xml"/><Relationship Id="rId2" Type="http://schemas.openxmlformats.org/officeDocument/2006/relationships/chart" Target="../charts/chart34.xml"/><Relationship Id="rId1" Type="http://schemas.openxmlformats.org/officeDocument/2006/relationships/slideLayout" Target="../slideLayouts/slideLayout13.xml"/><Relationship Id="rId4" Type="http://schemas.openxmlformats.org/officeDocument/2006/relationships/chart" Target="../charts/chart3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8.xml"/><Relationship Id="rId2" Type="http://schemas.openxmlformats.org/officeDocument/2006/relationships/chart" Target="../charts/chart37.xml"/><Relationship Id="rId1" Type="http://schemas.openxmlformats.org/officeDocument/2006/relationships/slideLayout" Target="../slideLayouts/slideLayout13.xml"/><Relationship Id="rId4" Type="http://schemas.openxmlformats.org/officeDocument/2006/relationships/chart" Target="../charts/chart39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1.xml"/><Relationship Id="rId2" Type="http://schemas.openxmlformats.org/officeDocument/2006/relationships/chart" Target="../charts/chart40.xml"/><Relationship Id="rId1" Type="http://schemas.openxmlformats.org/officeDocument/2006/relationships/slideLayout" Target="../slideLayouts/slideLayout13.xml"/><Relationship Id="rId4" Type="http://schemas.openxmlformats.org/officeDocument/2006/relationships/chart" Target="../charts/chart4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3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Relationship Id="rId4" Type="http://schemas.openxmlformats.org/officeDocument/2006/relationships/chart" Target="../charts/chart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chart" Target="../charts/chart45.xml"/><Relationship Id="rId1" Type="http://schemas.openxmlformats.org/officeDocument/2006/relationships/slideLayout" Target="../slideLayouts/slideLayout13.xml"/><Relationship Id="rId4" Type="http://schemas.openxmlformats.org/officeDocument/2006/relationships/chart" Target="../charts/chart4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7.xml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8.xml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4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0.xml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2.xml"/><Relationship Id="rId2" Type="http://schemas.openxmlformats.org/officeDocument/2006/relationships/chart" Target="../charts/chart51.xml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3.xml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661472" y="3384667"/>
            <a:ext cx="5508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dirty="0" smtClean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2018</a:t>
            </a:r>
            <a:r>
              <a:rPr kumimoji="1" lang="zh-CN" altLang="en-US" dirty="0" smtClean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年</a:t>
            </a:r>
            <a:r>
              <a:rPr kumimoji="1" lang="en-US" altLang="zh-CN" dirty="0" smtClean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12</a:t>
            </a:r>
            <a:r>
              <a:rPr kumimoji="1" lang="zh-CN" altLang="en-US" dirty="0" smtClean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月</a:t>
            </a:r>
            <a:endParaRPr kumimoji="1" lang="zh-CN" altLang="en-US" dirty="0">
              <a:solidFill>
                <a:srgbClr val="FFFFFF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11560" y="1491630"/>
            <a:ext cx="7660640" cy="906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4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金服会员画像分析</a:t>
            </a:r>
            <a:endParaRPr lang="zh-CN" altLang="en-US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661472" y="2984557"/>
            <a:ext cx="55086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2000" b="1" dirty="0" smtClean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苏宁金服大数据中心</a:t>
            </a:r>
            <a:endParaRPr kumimoji="1" lang="zh-CN" altLang="en-US" sz="2000" b="1" dirty="0">
              <a:solidFill>
                <a:srgbClr val="FFFFFF"/>
              </a:solidFill>
              <a:latin typeface="微软雅黑"/>
              <a:ea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14353204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324544" y="207404"/>
            <a:ext cx="8495928" cy="614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b="1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2.1.2 </a:t>
            </a:r>
            <a:r>
              <a:rPr lang="zh-CN" altLang="en-US" b="1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平台认知：对平台认知度越高，保险购买转化越高</a:t>
            </a:r>
            <a:endParaRPr lang="zh-CN" altLang="en-US" b="1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TextBox 41"/>
          <p:cNvSpPr txBox="1"/>
          <p:nvPr/>
        </p:nvSpPr>
        <p:spPr>
          <a:xfrm>
            <a:off x="1040311" y="841334"/>
            <a:ext cx="319648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/>
                <a:ea typeface="Microsoft YaHei"/>
                <a:cs typeface="Microsoft YaHei"/>
              </a:rPr>
              <a:t>相对于全量会员，保险</a:t>
            </a:r>
            <a:r>
              <a:rPr lang="zh-CN" altLang="en-US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/>
                <a:ea typeface="Microsoft YaHei"/>
                <a:cs typeface="Microsoft YaHei"/>
              </a:rPr>
              <a:t>会员中老</a:t>
            </a:r>
            <a:r>
              <a:rPr lang="zh-CN" altLang="en-US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/>
                <a:ea typeface="Microsoft YaHei"/>
                <a:cs typeface="Microsoft YaHei"/>
              </a:rPr>
              <a:t>用户占比更高</a:t>
            </a:r>
            <a:r>
              <a:rPr lang="zh-CN" altLang="en-US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/>
                <a:ea typeface="Microsoft YaHei"/>
                <a:cs typeface="Microsoft YaHei"/>
              </a:rPr>
              <a:t>，实名绑卡</a:t>
            </a:r>
            <a:r>
              <a:rPr lang="en-US" altLang="zh-CN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/>
                <a:ea typeface="Microsoft YaHei"/>
                <a:cs typeface="Microsoft YaHei"/>
              </a:rPr>
              <a:t>1</a:t>
            </a:r>
            <a:r>
              <a:rPr lang="zh-CN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/>
                <a:ea typeface="Microsoft YaHei"/>
                <a:cs typeface="Microsoft YaHei"/>
              </a:rPr>
              <a:t>年以上老</a:t>
            </a:r>
            <a:r>
              <a:rPr lang="zh-CN" altLang="en-US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/>
                <a:ea typeface="Microsoft YaHei"/>
                <a:cs typeface="Microsoft YaHei"/>
              </a:rPr>
              <a:t>会员占比达到</a:t>
            </a:r>
            <a:r>
              <a:rPr lang="en-US" altLang="zh-CN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/>
                <a:ea typeface="Microsoft YaHei"/>
                <a:cs typeface="Microsoft YaHei"/>
              </a:rPr>
              <a:t>83%</a:t>
            </a:r>
            <a:r>
              <a:rPr lang="zh-CN" altLang="en-US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/>
                <a:ea typeface="Microsoft YaHei"/>
                <a:cs typeface="Microsoft YaHei"/>
              </a:rPr>
              <a:t>；</a:t>
            </a:r>
            <a:endParaRPr lang="en-US" altLang="zh-CN" sz="1000" dirty="0" smtClean="0">
              <a:solidFill>
                <a:schemeClr val="tx1">
                  <a:lumMod val="95000"/>
                  <a:lumOff val="5000"/>
                </a:schemeClr>
              </a:solidFill>
              <a:latin typeface="Microsoft YaHei"/>
              <a:ea typeface="Microsoft YaHei"/>
              <a:cs typeface="Microsoft YaHei"/>
            </a:endParaRPr>
          </a:p>
        </p:txBody>
      </p:sp>
      <p:graphicFrame>
        <p:nvGraphicFramePr>
          <p:cNvPr id="12" name="图表 1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11460196"/>
              </p:ext>
            </p:extLst>
          </p:nvPr>
        </p:nvGraphicFramePr>
        <p:xfrm>
          <a:off x="1085291" y="1329807"/>
          <a:ext cx="2996512" cy="14990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3" name="图表 1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02595137"/>
              </p:ext>
            </p:extLst>
          </p:nvPr>
        </p:nvGraphicFramePr>
        <p:xfrm>
          <a:off x="4644008" y="1329807"/>
          <a:ext cx="3172641" cy="14940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6" name="直接连接符 5"/>
          <p:cNvCxnSpPr>
            <a:endCxn id="20" idx="1"/>
          </p:cNvCxnSpPr>
          <p:nvPr/>
        </p:nvCxnSpPr>
        <p:spPr>
          <a:xfrm flipV="1">
            <a:off x="4810710" y="2347437"/>
            <a:ext cx="2543805" cy="5438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图表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01675517"/>
              </p:ext>
            </p:extLst>
          </p:nvPr>
        </p:nvGraphicFramePr>
        <p:xfrm>
          <a:off x="1068441" y="3184325"/>
          <a:ext cx="2996512" cy="14669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cxnSp>
        <p:nvCxnSpPr>
          <p:cNvPr id="10" name="直接连接符 9"/>
          <p:cNvCxnSpPr/>
          <p:nvPr/>
        </p:nvCxnSpPr>
        <p:spPr>
          <a:xfrm>
            <a:off x="1229815" y="4126450"/>
            <a:ext cx="2406081" cy="0"/>
          </a:xfrm>
          <a:prstGeom prst="line">
            <a:avLst/>
          </a:prstGeom>
          <a:ln w="254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图表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87628901"/>
              </p:ext>
            </p:extLst>
          </p:nvPr>
        </p:nvGraphicFramePr>
        <p:xfrm>
          <a:off x="4664550" y="3184325"/>
          <a:ext cx="3172641" cy="14669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cxnSp>
        <p:nvCxnSpPr>
          <p:cNvPr id="14" name="直接连接符 13"/>
          <p:cNvCxnSpPr/>
          <p:nvPr/>
        </p:nvCxnSpPr>
        <p:spPr>
          <a:xfrm>
            <a:off x="4810710" y="4126450"/>
            <a:ext cx="2707464" cy="0"/>
          </a:xfrm>
          <a:prstGeom prst="line">
            <a:avLst/>
          </a:prstGeom>
          <a:ln w="254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41"/>
          <p:cNvSpPr txBox="1"/>
          <p:nvPr/>
        </p:nvSpPr>
        <p:spPr>
          <a:xfrm>
            <a:off x="4580491" y="869834"/>
            <a:ext cx="32567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/>
                <a:ea typeface="Microsoft YaHei"/>
                <a:cs typeface="Microsoft YaHei"/>
              </a:rPr>
              <a:t>易购会员等级越高，保险渗透越高</a:t>
            </a:r>
            <a:endParaRPr lang="en-US" altLang="zh-CN" sz="1000" dirty="0" smtClean="0">
              <a:solidFill>
                <a:schemeClr val="tx1">
                  <a:lumMod val="95000"/>
                  <a:lumOff val="5000"/>
                </a:schemeClr>
              </a:solidFill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16" name="TextBox 41"/>
          <p:cNvSpPr txBox="1"/>
          <p:nvPr/>
        </p:nvSpPr>
        <p:spPr>
          <a:xfrm>
            <a:off x="1040311" y="2869517"/>
            <a:ext cx="302464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/>
                <a:ea typeface="Microsoft YaHei"/>
                <a:cs typeface="Microsoft YaHei"/>
              </a:rPr>
              <a:t>针对高活跃、中活跃用户重点营销</a:t>
            </a:r>
            <a:endParaRPr lang="en-US" altLang="zh-CN" sz="1000" dirty="0" smtClean="0">
              <a:solidFill>
                <a:schemeClr val="tx1">
                  <a:lumMod val="95000"/>
                  <a:lumOff val="5000"/>
                </a:schemeClr>
              </a:solidFill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17" name="TextBox 41"/>
          <p:cNvSpPr txBox="1"/>
          <p:nvPr/>
        </p:nvSpPr>
        <p:spPr>
          <a:xfrm>
            <a:off x="4560193" y="2872213"/>
            <a:ext cx="341005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/>
                <a:ea typeface="Microsoft YaHei"/>
                <a:cs typeface="Microsoft YaHei"/>
              </a:rPr>
              <a:t>针对</a:t>
            </a:r>
            <a:r>
              <a:rPr lang="en-US" altLang="zh-CN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/>
                <a:ea typeface="Microsoft YaHei"/>
                <a:cs typeface="Microsoft YaHei"/>
              </a:rPr>
              <a:t>6</a:t>
            </a:r>
            <a:r>
              <a:rPr lang="zh-CN" altLang="en-US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/>
                <a:ea typeface="Microsoft YaHei"/>
                <a:cs typeface="Microsoft YaHei"/>
              </a:rPr>
              <a:t>个月以内有登录行为的重点营销，转化率高</a:t>
            </a:r>
            <a:endParaRPr lang="en-US" altLang="zh-CN" sz="1000" dirty="0" smtClean="0">
              <a:solidFill>
                <a:schemeClr val="tx1">
                  <a:lumMod val="95000"/>
                  <a:lumOff val="5000"/>
                </a:schemeClr>
              </a:solidFill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18" name="TextBox 41"/>
          <p:cNvSpPr txBox="1"/>
          <p:nvPr/>
        </p:nvSpPr>
        <p:spPr>
          <a:xfrm>
            <a:off x="179512" y="4881801"/>
            <a:ext cx="651621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9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/>
                <a:ea typeface="Microsoft YaHei"/>
                <a:cs typeface="Microsoft YaHei"/>
              </a:rPr>
              <a:t>保险渗透率：保险会员用户</a:t>
            </a:r>
            <a:r>
              <a:rPr lang="en-US" altLang="zh-CN" sz="9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/>
                <a:ea typeface="Microsoft YaHei"/>
                <a:cs typeface="Microsoft YaHei"/>
              </a:rPr>
              <a:t>/</a:t>
            </a:r>
            <a:r>
              <a:rPr lang="zh-CN" altLang="en-US" sz="9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/>
                <a:ea typeface="Microsoft YaHei"/>
                <a:cs typeface="Microsoft YaHei"/>
              </a:rPr>
              <a:t>全量实名会员数；保险转化率：</a:t>
            </a:r>
            <a:r>
              <a:rPr lang="en-US" altLang="zh-CN" sz="9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/>
                <a:ea typeface="Microsoft YaHei"/>
                <a:cs typeface="Microsoft YaHei"/>
              </a:rPr>
              <a:t>18</a:t>
            </a:r>
            <a:r>
              <a:rPr lang="zh-CN" altLang="en-US" sz="9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/>
                <a:ea typeface="Microsoft YaHei"/>
                <a:cs typeface="Microsoft YaHei"/>
              </a:rPr>
              <a:t>年</a:t>
            </a:r>
            <a:r>
              <a:rPr lang="en-US" altLang="zh-CN" sz="9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/>
                <a:ea typeface="Microsoft YaHei"/>
                <a:cs typeface="Microsoft YaHei"/>
              </a:rPr>
              <a:t>8-9</a:t>
            </a:r>
            <a:r>
              <a:rPr lang="zh-CN" altLang="en-US" sz="9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/>
                <a:ea typeface="Microsoft YaHei"/>
                <a:cs typeface="Microsoft YaHei"/>
              </a:rPr>
              <a:t>月保险转化</a:t>
            </a:r>
            <a:r>
              <a:rPr lang="en-US" altLang="zh-CN" sz="9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/>
                <a:ea typeface="Microsoft YaHei"/>
                <a:cs typeface="Microsoft YaHei"/>
              </a:rPr>
              <a:t>/</a:t>
            </a:r>
            <a:r>
              <a:rPr lang="zh-CN" altLang="en-US" sz="9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/>
                <a:ea typeface="Microsoft YaHei"/>
                <a:cs typeface="Microsoft YaHei"/>
              </a:rPr>
              <a:t>截止</a:t>
            </a:r>
            <a:r>
              <a:rPr lang="en-US" altLang="zh-CN" sz="9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/>
                <a:ea typeface="Microsoft YaHei"/>
                <a:cs typeface="Microsoft YaHei"/>
              </a:rPr>
              <a:t>7</a:t>
            </a:r>
            <a:r>
              <a:rPr lang="zh-CN" altLang="en-US" sz="9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/>
                <a:ea typeface="Microsoft YaHei"/>
                <a:cs typeface="Microsoft YaHei"/>
              </a:rPr>
              <a:t>月</a:t>
            </a:r>
            <a:r>
              <a:rPr lang="en-US" altLang="zh-CN" sz="9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/>
                <a:ea typeface="Microsoft YaHei"/>
                <a:cs typeface="Microsoft YaHei"/>
              </a:rPr>
              <a:t>31</a:t>
            </a:r>
            <a:r>
              <a:rPr lang="zh-CN" altLang="en-US" sz="9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/>
                <a:ea typeface="Microsoft YaHei"/>
                <a:cs typeface="Microsoft YaHei"/>
              </a:rPr>
              <a:t>日全量实名会员数</a:t>
            </a:r>
            <a:endParaRPr lang="en-US" altLang="zh-CN" sz="900" dirty="0" smtClean="0">
              <a:solidFill>
                <a:schemeClr val="tx1">
                  <a:lumMod val="95000"/>
                  <a:lumOff val="5000"/>
                </a:schemeClr>
              </a:solidFill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297463" y="3944693"/>
            <a:ext cx="76014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平均转化</a:t>
            </a:r>
            <a:r>
              <a:rPr lang="en-US" altLang="zh-CN" sz="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0.044%</a:t>
            </a:r>
            <a:endParaRPr lang="zh-CN" altLang="en-US" sz="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3604857" y="4034117"/>
            <a:ext cx="837089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平均转化率</a:t>
            </a:r>
            <a:r>
              <a:rPr lang="en-US" altLang="zh-CN" sz="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0.044%</a:t>
            </a:r>
            <a:endParaRPr lang="zh-CN" altLang="en-US" sz="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7354515" y="2255104"/>
            <a:ext cx="71526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平均渗透</a:t>
            </a:r>
            <a:r>
              <a:rPr lang="en-US" altLang="zh-CN" sz="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0.56%</a:t>
            </a:r>
            <a:endParaRPr lang="zh-CN" altLang="en-US" sz="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7119099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395536" y="162157"/>
            <a:ext cx="8495928" cy="6516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b="1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2.1.3 </a:t>
            </a:r>
            <a:r>
              <a:rPr lang="zh-CN" altLang="en-US" b="1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财务能力：财务能力越强转化率越高</a:t>
            </a:r>
            <a:endParaRPr lang="zh-CN" altLang="en-US" b="1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TextBox 41"/>
          <p:cNvSpPr txBox="1"/>
          <p:nvPr/>
        </p:nvSpPr>
        <p:spPr>
          <a:xfrm>
            <a:off x="1655676" y="1058921"/>
            <a:ext cx="5904656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/>
                <a:ea typeface="Microsoft YaHei"/>
                <a:cs typeface="Microsoft YaHei"/>
              </a:rPr>
              <a:t>针对</a:t>
            </a:r>
            <a:r>
              <a:rPr lang="en-US" altLang="zh-CN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/>
                <a:ea typeface="Microsoft YaHei"/>
                <a:cs typeface="Microsoft YaHei"/>
              </a:rPr>
              <a:t>18</a:t>
            </a:r>
            <a:r>
              <a:rPr lang="zh-CN" altLang="en-US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/>
                <a:ea typeface="Microsoft YaHei"/>
                <a:cs typeface="Microsoft YaHei"/>
              </a:rPr>
              <a:t>年</a:t>
            </a:r>
            <a:r>
              <a:rPr lang="en-US" altLang="zh-CN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/>
                <a:ea typeface="Microsoft YaHei"/>
                <a:cs typeface="Microsoft YaHei"/>
              </a:rPr>
              <a:t>8-9</a:t>
            </a:r>
            <a:r>
              <a:rPr lang="zh-CN" altLang="en-US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/>
                <a:ea typeface="Microsoft YaHei"/>
                <a:cs typeface="Microsoft YaHei"/>
              </a:rPr>
              <a:t>月份转化为保险会员用户，其截止</a:t>
            </a:r>
            <a:r>
              <a:rPr lang="en-US" altLang="zh-CN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/>
                <a:ea typeface="Microsoft YaHei"/>
                <a:cs typeface="Microsoft YaHei"/>
              </a:rPr>
              <a:t>7</a:t>
            </a:r>
            <a:r>
              <a:rPr lang="zh-CN" altLang="en-US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/>
                <a:ea typeface="Microsoft YaHei"/>
                <a:cs typeface="Microsoft YaHei"/>
              </a:rPr>
              <a:t>月</a:t>
            </a:r>
            <a:r>
              <a:rPr lang="en-US" altLang="zh-CN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/>
                <a:ea typeface="Microsoft YaHei"/>
                <a:cs typeface="Microsoft YaHei"/>
              </a:rPr>
              <a:t>31</a:t>
            </a:r>
            <a:r>
              <a:rPr lang="zh-CN" altLang="en-US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/>
                <a:ea typeface="Microsoft YaHei"/>
                <a:cs typeface="Microsoft YaHei"/>
              </a:rPr>
              <a:t>日观察期特征表现：</a:t>
            </a:r>
            <a:endParaRPr lang="en-US" altLang="zh-CN" sz="1300" dirty="0" smtClean="0">
              <a:solidFill>
                <a:schemeClr val="tx1">
                  <a:lumMod val="95000"/>
                  <a:lumOff val="5000"/>
                </a:schemeClr>
              </a:solidFill>
              <a:latin typeface="Microsoft YaHei"/>
              <a:ea typeface="Microsoft YaHei"/>
              <a:cs typeface="Microsoft YaHei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/>
                <a:ea typeface="Microsoft YaHei"/>
                <a:cs typeface="Microsoft YaHei"/>
              </a:rPr>
              <a:t>理财会员的保险转化率达</a:t>
            </a:r>
            <a:r>
              <a:rPr lang="en-US" altLang="zh-CN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/>
                <a:ea typeface="Microsoft YaHei"/>
                <a:cs typeface="Microsoft YaHei"/>
              </a:rPr>
              <a:t>0.46%</a:t>
            </a:r>
            <a:r>
              <a:rPr lang="zh-CN" altLang="en-US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/>
                <a:ea typeface="Microsoft YaHei"/>
                <a:cs typeface="Microsoft YaHei"/>
              </a:rPr>
              <a:t>，高出平均转化率</a:t>
            </a:r>
            <a:r>
              <a:rPr lang="en-US" altLang="zh-CN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/>
                <a:ea typeface="Microsoft YaHei"/>
                <a:cs typeface="Microsoft YaHei"/>
              </a:rPr>
              <a:t>0.044%</a:t>
            </a:r>
            <a:r>
              <a:rPr lang="zh-CN" altLang="en-US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/>
                <a:ea typeface="Microsoft YaHei"/>
                <a:cs typeface="Microsoft YaHei"/>
              </a:rPr>
              <a:t>近</a:t>
            </a:r>
            <a:r>
              <a:rPr lang="en-US" altLang="zh-CN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/>
                <a:ea typeface="Microsoft YaHei"/>
                <a:cs typeface="Microsoft YaHei"/>
              </a:rPr>
              <a:t>10</a:t>
            </a:r>
            <a:r>
              <a:rPr lang="zh-CN" altLang="en-US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/>
                <a:ea typeface="Microsoft YaHei"/>
                <a:cs typeface="Microsoft YaHei"/>
              </a:rPr>
              <a:t>倍</a:t>
            </a:r>
            <a:endParaRPr lang="en-US" altLang="zh-CN" sz="1300" dirty="0" smtClean="0">
              <a:solidFill>
                <a:schemeClr val="tx1">
                  <a:lumMod val="95000"/>
                  <a:lumOff val="5000"/>
                </a:schemeClr>
              </a:solidFill>
              <a:latin typeface="Microsoft YaHei"/>
              <a:ea typeface="Microsoft YaHei"/>
              <a:cs typeface="Microsoft YaHei"/>
            </a:endParaRPr>
          </a:p>
        </p:txBody>
      </p:sp>
      <p:graphicFrame>
        <p:nvGraphicFramePr>
          <p:cNvPr id="10" name="图表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4099364"/>
              </p:ext>
            </p:extLst>
          </p:nvPr>
        </p:nvGraphicFramePr>
        <p:xfrm>
          <a:off x="1655676" y="1923678"/>
          <a:ext cx="5688632" cy="252028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13" name="直接连接符 12"/>
          <p:cNvCxnSpPr/>
          <p:nvPr/>
        </p:nvCxnSpPr>
        <p:spPr>
          <a:xfrm>
            <a:off x="2483768" y="3932549"/>
            <a:ext cx="4104456" cy="0"/>
          </a:xfrm>
          <a:prstGeom prst="line">
            <a:avLst/>
          </a:prstGeom>
          <a:ln w="254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6480525" y="3740785"/>
            <a:ext cx="837089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平均转化率</a:t>
            </a:r>
            <a:r>
              <a:rPr lang="en-US" altLang="zh-CN" sz="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0.044%</a:t>
            </a:r>
            <a:endParaRPr lang="zh-CN" altLang="en-US" sz="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8725273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324544" y="207404"/>
            <a:ext cx="8495928" cy="6516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b="1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2.1.4. </a:t>
            </a:r>
            <a:r>
              <a:rPr lang="zh-CN" altLang="en-US" b="1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需求</a:t>
            </a:r>
            <a:r>
              <a:rPr lang="zh-CN" altLang="en-US" b="1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偏好</a:t>
            </a:r>
            <a:r>
              <a:rPr lang="zh-CN" altLang="en-US" b="1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：持续</a:t>
            </a:r>
            <a:r>
              <a:rPr lang="zh-CN" altLang="en-US" b="1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强化</a:t>
            </a:r>
            <a:r>
              <a:rPr lang="zh-CN" altLang="en-US" b="1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赠险运营，促进赠险拉新转化和二次购买转化</a:t>
            </a:r>
            <a:endParaRPr lang="zh-CN" altLang="en-US" b="1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TextBox 41"/>
          <p:cNvSpPr txBox="1"/>
          <p:nvPr/>
        </p:nvSpPr>
        <p:spPr>
          <a:xfrm>
            <a:off x="324544" y="867000"/>
            <a:ext cx="8384688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/>
                <a:ea typeface="Microsoft YaHei"/>
                <a:cs typeface="Microsoft YaHei"/>
              </a:rPr>
              <a:t>保险会员中有</a:t>
            </a:r>
            <a:r>
              <a:rPr lang="en-US" altLang="zh-CN" sz="1300" b="1" dirty="0" smtClean="0">
                <a:solidFill>
                  <a:srgbClr val="C00000"/>
                </a:solidFill>
                <a:latin typeface="Microsoft YaHei"/>
                <a:ea typeface="Microsoft YaHei"/>
                <a:cs typeface="Microsoft YaHei"/>
              </a:rPr>
              <a:t>9%</a:t>
            </a:r>
            <a:r>
              <a:rPr lang="zh-CN" altLang="en-US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/>
                <a:ea typeface="Microsoft YaHei"/>
                <a:cs typeface="Microsoft YaHei"/>
              </a:rPr>
              <a:t>首单为赠险，首单为赠险会员中有</a:t>
            </a:r>
            <a:r>
              <a:rPr lang="en-US" altLang="zh-CN" sz="1300" b="1" dirty="0" smtClean="0">
                <a:solidFill>
                  <a:srgbClr val="C00000"/>
                </a:solidFill>
                <a:latin typeface="Microsoft YaHei"/>
                <a:ea typeface="Microsoft YaHei"/>
                <a:cs typeface="Microsoft YaHei"/>
              </a:rPr>
              <a:t>15.8%</a:t>
            </a:r>
            <a:r>
              <a:rPr lang="zh-CN" altLang="en-US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/>
                <a:ea typeface="Microsoft YaHei"/>
                <a:cs typeface="Microsoft YaHei"/>
              </a:rPr>
              <a:t>用户再次购买</a:t>
            </a:r>
            <a:endParaRPr lang="en-US" altLang="zh-CN" sz="1300" dirty="0">
              <a:solidFill>
                <a:schemeClr val="tx1">
                  <a:lumMod val="95000"/>
                  <a:lumOff val="5000"/>
                </a:schemeClr>
              </a:solidFill>
              <a:latin typeface="Microsoft YaHei"/>
              <a:ea typeface="Microsoft YaHei"/>
              <a:cs typeface="Microsoft YaHei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/>
                <a:ea typeface="Microsoft YaHei"/>
                <a:cs typeface="Microsoft YaHei"/>
              </a:rPr>
              <a:t>首</a:t>
            </a:r>
            <a:r>
              <a:rPr lang="zh-CN" altLang="en-US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/>
                <a:ea typeface="Microsoft YaHei"/>
                <a:cs typeface="Microsoft YaHei"/>
              </a:rPr>
              <a:t>单为赠险会员</a:t>
            </a:r>
            <a:r>
              <a:rPr lang="zh-CN" altLang="en-US" sz="13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/>
                <a:ea typeface="Microsoft YaHei"/>
                <a:cs typeface="Microsoft YaHei"/>
              </a:rPr>
              <a:t>再次购买</a:t>
            </a:r>
            <a:r>
              <a:rPr lang="zh-CN" altLang="en-US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/>
                <a:ea typeface="Microsoft YaHei"/>
                <a:cs typeface="Microsoft YaHei"/>
              </a:rPr>
              <a:t>用户中，</a:t>
            </a:r>
            <a:r>
              <a:rPr lang="en-US" altLang="zh-CN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/>
                <a:ea typeface="Microsoft YaHei"/>
                <a:cs typeface="Microsoft YaHei"/>
              </a:rPr>
              <a:t>25</a:t>
            </a:r>
            <a:r>
              <a:rPr lang="en-US" altLang="zh-CN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/>
                <a:ea typeface="Microsoft YaHei"/>
                <a:cs typeface="Microsoft YaHei"/>
              </a:rPr>
              <a:t>.</a:t>
            </a:r>
            <a:r>
              <a:rPr lang="en-US" altLang="zh-CN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/>
                <a:ea typeface="Microsoft YaHei"/>
                <a:cs typeface="Microsoft YaHei"/>
              </a:rPr>
              <a:t>01%</a:t>
            </a:r>
            <a:r>
              <a:rPr lang="zh-CN" altLang="en-US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/>
                <a:ea typeface="Microsoft YaHei"/>
                <a:cs typeface="Microsoft YaHei"/>
              </a:rPr>
              <a:t>转化为账户安全险，</a:t>
            </a:r>
            <a:r>
              <a:rPr lang="en-US" altLang="zh-CN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/>
                <a:ea typeface="Microsoft YaHei"/>
                <a:cs typeface="Microsoft YaHei"/>
              </a:rPr>
              <a:t>13.65%</a:t>
            </a:r>
            <a:r>
              <a:rPr lang="zh-CN" altLang="en-US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/>
                <a:ea typeface="Microsoft YaHei"/>
                <a:cs typeface="Microsoft YaHei"/>
              </a:rPr>
              <a:t>转化为其它付费保险产品</a:t>
            </a:r>
            <a:endParaRPr lang="en-US" altLang="zh-CN" sz="1300" dirty="0" smtClean="0">
              <a:solidFill>
                <a:schemeClr val="tx1">
                  <a:lumMod val="95000"/>
                  <a:lumOff val="5000"/>
                </a:schemeClr>
              </a:solidFill>
              <a:latin typeface="Microsoft YaHei"/>
              <a:ea typeface="Microsoft YaHei"/>
              <a:cs typeface="Microsoft YaHei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/>
                <a:ea typeface="Microsoft YaHei"/>
                <a:cs typeface="Microsoft YaHei"/>
              </a:rPr>
              <a:t>首单</a:t>
            </a:r>
            <a:r>
              <a:rPr lang="zh-CN" altLang="en-US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/>
                <a:ea typeface="Microsoft YaHei"/>
                <a:cs typeface="Microsoft YaHei"/>
              </a:rPr>
              <a:t>为赠险用户中最终有</a:t>
            </a:r>
            <a:r>
              <a:rPr lang="en-US" altLang="zh-CN" sz="1300" dirty="0" smtClean="0">
                <a:solidFill>
                  <a:srgbClr val="C00000"/>
                </a:solidFill>
                <a:latin typeface="Microsoft YaHei"/>
                <a:ea typeface="Microsoft YaHei"/>
                <a:cs typeface="Microsoft YaHei"/>
              </a:rPr>
              <a:t>6%</a:t>
            </a:r>
            <a:r>
              <a:rPr lang="zh-CN" altLang="en-US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/>
                <a:ea typeface="Microsoft YaHei"/>
                <a:cs typeface="Microsoft YaHei"/>
              </a:rPr>
              <a:t>（</a:t>
            </a:r>
            <a:r>
              <a:rPr lang="en-US" altLang="zh-CN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/>
                <a:ea typeface="Microsoft YaHei"/>
                <a:cs typeface="Microsoft YaHei"/>
              </a:rPr>
              <a:t>15.8%*38.65%</a:t>
            </a:r>
            <a:r>
              <a:rPr lang="zh-CN" altLang="en-US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/>
                <a:ea typeface="Microsoft YaHei"/>
                <a:cs typeface="Microsoft YaHei"/>
              </a:rPr>
              <a:t>）转化为付费用户，</a:t>
            </a:r>
            <a:r>
              <a:rPr lang="en-US" altLang="zh-CN" sz="1300" dirty="0">
                <a:solidFill>
                  <a:srgbClr val="C00000"/>
                </a:solidFill>
                <a:latin typeface="Microsoft YaHei"/>
                <a:ea typeface="Microsoft YaHei"/>
                <a:cs typeface="Microsoft YaHei"/>
              </a:rPr>
              <a:t>2</a:t>
            </a:r>
            <a:r>
              <a:rPr lang="en-US" altLang="zh-CN" sz="1300" dirty="0" smtClean="0">
                <a:solidFill>
                  <a:srgbClr val="C00000"/>
                </a:solidFill>
                <a:latin typeface="Microsoft YaHei"/>
                <a:ea typeface="Microsoft YaHei"/>
                <a:cs typeface="Microsoft YaHei"/>
              </a:rPr>
              <a:t>%</a:t>
            </a:r>
            <a:r>
              <a:rPr lang="zh-CN" altLang="en-US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/>
                <a:ea typeface="Microsoft YaHei"/>
                <a:cs typeface="Microsoft YaHei"/>
              </a:rPr>
              <a:t>（</a:t>
            </a:r>
            <a:r>
              <a:rPr lang="en-US" altLang="zh-CN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/>
                <a:ea typeface="Microsoft YaHei"/>
                <a:cs typeface="Microsoft YaHei"/>
              </a:rPr>
              <a:t>15.8%</a:t>
            </a:r>
            <a:r>
              <a:rPr lang="zh-CN" altLang="en-US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/>
                <a:ea typeface="Microsoft YaHei"/>
                <a:cs typeface="Microsoft YaHei"/>
              </a:rPr>
              <a:t>*</a:t>
            </a:r>
            <a:r>
              <a:rPr lang="en-US" altLang="zh-CN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/>
                <a:ea typeface="Microsoft YaHei"/>
                <a:cs typeface="Microsoft YaHei"/>
              </a:rPr>
              <a:t>13.65</a:t>
            </a:r>
            <a:r>
              <a:rPr lang="en-US" altLang="zh-CN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/>
                <a:ea typeface="Microsoft YaHei"/>
                <a:cs typeface="Microsoft YaHei"/>
              </a:rPr>
              <a:t>%</a:t>
            </a:r>
            <a:r>
              <a:rPr lang="zh-CN" altLang="en-US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/>
                <a:ea typeface="Microsoft YaHei"/>
                <a:cs typeface="Microsoft YaHei"/>
              </a:rPr>
              <a:t>）转化高价值付</a:t>
            </a:r>
            <a:r>
              <a:rPr lang="zh-CN" altLang="en-US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/>
                <a:ea typeface="Microsoft YaHei"/>
                <a:cs typeface="Microsoft YaHei"/>
              </a:rPr>
              <a:t>费险</a:t>
            </a:r>
            <a:r>
              <a:rPr lang="zh-CN" altLang="en-US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/>
                <a:ea typeface="Microsoft YaHei"/>
                <a:cs typeface="Microsoft YaHei"/>
              </a:rPr>
              <a:t>种</a:t>
            </a:r>
            <a:endParaRPr lang="zh-CN" altLang="en-US" sz="1300" dirty="0">
              <a:solidFill>
                <a:schemeClr val="tx1">
                  <a:lumMod val="95000"/>
                  <a:lumOff val="5000"/>
                </a:schemeClr>
              </a:solidFill>
              <a:latin typeface="Microsoft YaHei"/>
              <a:ea typeface="Microsoft YaHei"/>
              <a:cs typeface="Microsoft YaHei"/>
            </a:endParaRPr>
          </a:p>
        </p:txBody>
      </p:sp>
      <p:graphicFrame>
        <p:nvGraphicFramePr>
          <p:cNvPr id="12" name="图表 1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78925895"/>
              </p:ext>
            </p:extLst>
          </p:nvPr>
        </p:nvGraphicFramePr>
        <p:xfrm>
          <a:off x="324544" y="2283718"/>
          <a:ext cx="2592288" cy="21809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0" name="图表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73090836"/>
              </p:ext>
            </p:extLst>
          </p:nvPr>
        </p:nvGraphicFramePr>
        <p:xfrm>
          <a:off x="3068851" y="2283718"/>
          <a:ext cx="2736304" cy="21809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1" name="图表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29750570"/>
              </p:ext>
            </p:extLst>
          </p:nvPr>
        </p:nvGraphicFramePr>
        <p:xfrm>
          <a:off x="5953270" y="2283718"/>
          <a:ext cx="2883593" cy="220334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254439358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324544" y="207404"/>
            <a:ext cx="8495928" cy="6516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b="1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2.1.4. </a:t>
            </a:r>
            <a:r>
              <a:rPr lang="zh-CN" altLang="en-US" b="1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需求偏好</a:t>
            </a:r>
            <a:r>
              <a:rPr lang="zh-CN" altLang="en-US" b="1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：医疗健康</a:t>
            </a:r>
            <a:r>
              <a:rPr lang="zh-CN" altLang="en-US" b="1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险</a:t>
            </a:r>
            <a:r>
              <a:rPr lang="zh-CN" altLang="en-US" b="1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类贡献保费高，账户</a:t>
            </a:r>
            <a:r>
              <a:rPr lang="zh-CN" altLang="en-US" b="1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安全</a:t>
            </a:r>
            <a:r>
              <a:rPr lang="zh-CN" altLang="en-US" b="1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险基数大贡献</a:t>
            </a:r>
            <a:r>
              <a:rPr lang="zh-CN" altLang="en-US" b="1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保费高</a:t>
            </a:r>
            <a:endParaRPr lang="zh-CN" altLang="en-US" b="1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0578244"/>
              </p:ext>
            </p:extLst>
          </p:nvPr>
        </p:nvGraphicFramePr>
        <p:xfrm>
          <a:off x="468052" y="2250075"/>
          <a:ext cx="3527884" cy="198039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47564"/>
                <a:gridCol w="432048"/>
                <a:gridCol w="360040"/>
                <a:gridCol w="576064"/>
                <a:gridCol w="720080"/>
                <a:gridCol w="792088"/>
              </a:tblGrid>
              <a:tr h="289533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首单</a:t>
                      </a:r>
                      <a:r>
                        <a:rPr lang="zh-CN" altLang="en-US" sz="80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保险分类</a:t>
                      </a:r>
                      <a:endParaRPr lang="zh-CN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419" marR="9419" marT="941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用户数</a:t>
                      </a:r>
                      <a:endParaRPr lang="zh-CN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419" marR="9419" marT="941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占比</a:t>
                      </a:r>
                      <a:endParaRPr lang="zh-CN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419" marR="9419" marT="941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用户数</a:t>
                      </a:r>
                      <a:r>
                        <a:rPr lang="en-US" altLang="zh-CN" sz="800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</a:t>
                      </a:r>
                      <a:r>
                        <a:rPr lang="zh-CN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剔除账户安全）</a:t>
                      </a:r>
                      <a:endParaRPr lang="zh-CN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419" marR="9419" marT="941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占比（剔除账户安全）</a:t>
                      </a:r>
                      <a:endParaRPr lang="zh-CN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419" marR="9419" marT="941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客单价（剔除账户安全及赠险）</a:t>
                      </a:r>
                      <a:endParaRPr lang="zh-CN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419" marR="9419" marT="941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</a:tr>
              <a:tr h="231694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财产保险</a:t>
                      </a:r>
                      <a:endParaRPr lang="zh-CN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419" marR="9419" marT="9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226109</a:t>
                      </a:r>
                      <a:endParaRPr lang="en-US" altLang="zh-CN" sz="8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419" marR="9419" marT="9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88.6%</a:t>
                      </a:r>
                      <a:endParaRPr lang="en-US" altLang="zh-CN" sz="8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419" marR="9419" marT="941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9269</a:t>
                      </a:r>
                      <a:endParaRPr lang="en-US" altLang="zh-CN" sz="8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419" marR="9419" marT="9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1" u="none" strike="noStrike" dirty="0">
                          <a:solidFill>
                            <a:srgbClr val="C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24.1%</a:t>
                      </a:r>
                      <a:endParaRPr lang="en-US" altLang="zh-CN" sz="800" b="1" i="0" u="none" strike="noStrike" dirty="0">
                        <a:solidFill>
                          <a:srgbClr val="C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419" marR="9419" marT="9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17.99 </a:t>
                      </a:r>
                      <a:endParaRPr lang="en-US" altLang="zh-CN" sz="8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419" marR="9419" marT="941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1694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意外伤害保险</a:t>
                      </a:r>
                      <a:endParaRPr lang="zh-CN" altLang="en-US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419" marR="9419" marT="9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14723</a:t>
                      </a:r>
                      <a:endParaRPr lang="en-US" altLang="zh-CN" sz="8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419" marR="9419" marT="9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5.8%</a:t>
                      </a:r>
                      <a:endParaRPr lang="en-US" altLang="zh-CN" sz="8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419" marR="9419" marT="941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14723</a:t>
                      </a:r>
                      <a:endParaRPr lang="en-US" altLang="zh-CN" sz="8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419" marR="9419" marT="9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1" u="none" strike="noStrike" dirty="0">
                          <a:solidFill>
                            <a:srgbClr val="C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38.3%</a:t>
                      </a:r>
                      <a:endParaRPr lang="en-US" altLang="zh-CN" sz="800" b="1" i="0" u="none" strike="noStrike" dirty="0">
                        <a:solidFill>
                          <a:srgbClr val="C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419" marR="9419" marT="9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35.26 </a:t>
                      </a:r>
                      <a:endParaRPr lang="en-US" altLang="zh-CN" sz="8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419" marR="9419" marT="941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9156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健康保险</a:t>
                      </a:r>
                      <a:endParaRPr lang="zh-CN" altLang="en-US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419" marR="9419" marT="9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10327</a:t>
                      </a:r>
                      <a:endParaRPr lang="en-US" altLang="zh-CN" sz="8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419" marR="9419" marT="9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4.0%</a:t>
                      </a:r>
                      <a:endParaRPr lang="en-US" altLang="zh-CN" sz="8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419" marR="9419" marT="941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10327</a:t>
                      </a:r>
                      <a:endParaRPr lang="en-US" altLang="zh-CN" sz="8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419" marR="9419" marT="9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1" u="none" strike="noStrike" dirty="0">
                          <a:solidFill>
                            <a:srgbClr val="C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26.8%</a:t>
                      </a:r>
                      <a:endParaRPr lang="en-US" altLang="zh-CN" sz="800" b="1" i="0" u="none" strike="noStrike" dirty="0">
                        <a:solidFill>
                          <a:srgbClr val="C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419" marR="9419" marT="9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244.79 </a:t>
                      </a:r>
                      <a:endParaRPr lang="en-US" altLang="zh-CN" sz="8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419" marR="9419" marT="941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9156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责任保险</a:t>
                      </a:r>
                      <a:endParaRPr lang="zh-CN" altLang="en-US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419" marR="9419" marT="9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1440</a:t>
                      </a:r>
                      <a:endParaRPr lang="en-US" altLang="zh-CN" sz="8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419" marR="9419" marT="9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0.6%</a:t>
                      </a:r>
                      <a:endParaRPr lang="en-US" altLang="zh-CN" sz="8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419" marR="9419" marT="941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1440</a:t>
                      </a:r>
                      <a:endParaRPr lang="en-US" altLang="zh-CN" sz="8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419" marR="9419" marT="9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3.7%</a:t>
                      </a:r>
                      <a:endParaRPr lang="en-US" altLang="zh-CN" sz="8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419" marR="9419" marT="9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24.92 </a:t>
                      </a:r>
                      <a:endParaRPr lang="en-US" altLang="zh-CN" sz="8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419" marR="9419" marT="941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9156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旅游保险</a:t>
                      </a:r>
                      <a:endParaRPr lang="zh-CN" altLang="en-US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419" marR="9419" marT="9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1413</a:t>
                      </a:r>
                      <a:endParaRPr lang="en-US" altLang="zh-CN" sz="8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419" marR="9419" marT="9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0.6%</a:t>
                      </a:r>
                      <a:endParaRPr lang="en-US" altLang="zh-CN" sz="8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419" marR="9419" marT="941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1413</a:t>
                      </a:r>
                      <a:endParaRPr lang="en-US" altLang="zh-CN" sz="8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419" marR="9419" marT="9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3.7%</a:t>
                      </a:r>
                      <a:endParaRPr lang="en-US" altLang="zh-CN" sz="8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419" marR="9419" marT="9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14.85 </a:t>
                      </a:r>
                      <a:endParaRPr lang="en-US" altLang="zh-CN" sz="8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419" marR="9419" marT="941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9156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理财保险</a:t>
                      </a:r>
                      <a:endParaRPr lang="zh-CN" altLang="en-US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419" marR="9419" marT="9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935</a:t>
                      </a:r>
                      <a:endParaRPr lang="en-US" altLang="zh-CN" sz="8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419" marR="9419" marT="9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0.4%</a:t>
                      </a:r>
                      <a:endParaRPr lang="en-US" altLang="zh-CN" sz="8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419" marR="9419" marT="941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935</a:t>
                      </a:r>
                      <a:endParaRPr lang="en-US" altLang="zh-CN" sz="8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419" marR="9419" marT="9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2.4%</a:t>
                      </a:r>
                      <a:endParaRPr lang="en-US" altLang="zh-CN" sz="8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419" marR="9419" marT="9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19734.43 </a:t>
                      </a:r>
                      <a:endParaRPr lang="en-US" altLang="zh-CN" sz="8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419" marR="9419" marT="941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1694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机动车辆保险</a:t>
                      </a:r>
                      <a:endParaRPr lang="zh-CN" altLang="en-US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419" marR="9419" marT="9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204</a:t>
                      </a:r>
                      <a:endParaRPr lang="en-US" altLang="zh-CN" sz="8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419" marR="9419" marT="9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0.1%</a:t>
                      </a:r>
                      <a:endParaRPr lang="en-US" altLang="zh-CN" sz="8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419" marR="9419" marT="941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204</a:t>
                      </a:r>
                      <a:endParaRPr lang="en-US" altLang="zh-CN" sz="8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419" marR="9419" marT="9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0.5%</a:t>
                      </a:r>
                      <a:endParaRPr lang="en-US" altLang="zh-CN" sz="8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419" marR="9419" marT="9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1368.08 </a:t>
                      </a:r>
                      <a:endParaRPr lang="en-US" altLang="zh-CN" sz="8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419" marR="9419" marT="941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9156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人寿保险</a:t>
                      </a:r>
                      <a:endParaRPr lang="zh-CN" altLang="en-US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419" marR="9419" marT="9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172</a:t>
                      </a:r>
                      <a:endParaRPr lang="en-US" altLang="zh-CN" sz="8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419" marR="9419" marT="9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0.1%</a:t>
                      </a:r>
                      <a:endParaRPr lang="en-US" altLang="zh-CN" sz="8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419" marR="9419" marT="941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172</a:t>
                      </a:r>
                      <a:endParaRPr lang="en-US" altLang="zh-CN" sz="8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419" marR="9419" marT="9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0.4%</a:t>
                      </a:r>
                      <a:endParaRPr lang="en-US" altLang="zh-CN" sz="8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419" marR="9419" marT="9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673.00 </a:t>
                      </a:r>
                      <a:endParaRPr lang="en-US" altLang="zh-CN" sz="800" b="0" i="0" u="none" strike="noStrike" dirty="0">
                        <a:solidFill>
                          <a:srgbClr val="9C0006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419" marR="9419" marT="941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6" name="TextBox 41"/>
          <p:cNvSpPr txBox="1"/>
          <p:nvPr/>
        </p:nvSpPr>
        <p:spPr>
          <a:xfrm>
            <a:off x="395536" y="1060311"/>
            <a:ext cx="8057334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/>
                <a:ea typeface="Microsoft YaHei"/>
                <a:cs typeface="Microsoft YaHei"/>
              </a:rPr>
              <a:t>剔除账户安全险的影响后，</a:t>
            </a:r>
            <a:r>
              <a:rPr lang="zh-CN" altLang="en-US" sz="1300" dirty="0" smtClean="0">
                <a:solidFill>
                  <a:srgbClr val="FF0000"/>
                </a:solidFill>
                <a:latin typeface="Microsoft YaHei"/>
                <a:ea typeface="Microsoft YaHei"/>
                <a:cs typeface="Microsoft YaHei"/>
              </a:rPr>
              <a:t>意外伤害、健康保险、理财保险</a:t>
            </a:r>
            <a:r>
              <a:rPr lang="zh-CN" altLang="en-US" sz="1300" dirty="0" smtClean="0">
                <a:latin typeface="Microsoft YaHei"/>
                <a:ea typeface="Microsoft YaHei"/>
                <a:cs typeface="Microsoft YaHei"/>
              </a:rPr>
              <a:t>是用户重点关注保险类型</a:t>
            </a:r>
            <a:endParaRPr lang="en-US" altLang="zh-CN" sz="1300" dirty="0" smtClean="0">
              <a:latin typeface="Microsoft YaHei"/>
              <a:ea typeface="Microsoft YaHei"/>
              <a:cs typeface="Microsoft YaHei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300" dirty="0">
                <a:latin typeface="Microsoft YaHei"/>
                <a:ea typeface="Microsoft YaHei"/>
                <a:cs typeface="Microsoft YaHei"/>
              </a:rPr>
              <a:t>保费累计前</a:t>
            </a:r>
            <a:r>
              <a:rPr lang="zh-CN" altLang="en-US" sz="1300" dirty="0" smtClean="0">
                <a:latin typeface="Microsoft YaHei"/>
                <a:ea typeface="Microsoft YaHei"/>
                <a:cs typeface="Microsoft YaHei"/>
              </a:rPr>
              <a:t>三均为健康</a:t>
            </a:r>
            <a:r>
              <a:rPr lang="zh-CN" altLang="en-US" sz="1300" dirty="0" smtClean="0">
                <a:latin typeface="Microsoft YaHei"/>
                <a:ea typeface="Microsoft YaHei"/>
                <a:cs typeface="Microsoft YaHei"/>
              </a:rPr>
              <a:t>险类</a:t>
            </a:r>
            <a:r>
              <a:rPr lang="zh-CN" altLang="en-US" sz="1300" dirty="0" smtClean="0">
                <a:latin typeface="Microsoft YaHei"/>
                <a:ea typeface="Microsoft YaHei"/>
                <a:cs typeface="Microsoft YaHei"/>
              </a:rPr>
              <a:t>，账户</a:t>
            </a:r>
            <a:r>
              <a:rPr lang="zh-CN" altLang="en-US" sz="1300" dirty="0" smtClean="0">
                <a:latin typeface="Microsoft YaHei"/>
                <a:ea typeface="Microsoft YaHei"/>
                <a:cs typeface="Microsoft YaHei"/>
              </a:rPr>
              <a:t>安全险用户群基数大，贡献保费高</a:t>
            </a:r>
            <a:endParaRPr lang="zh-CN" altLang="en-US" sz="1300" dirty="0">
              <a:latin typeface="Microsoft YaHei"/>
              <a:ea typeface="Microsoft YaHei"/>
              <a:cs typeface="Microsoft YaHei"/>
            </a:endParaRPr>
          </a:p>
        </p:txBody>
      </p:sp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1062647"/>
              </p:ext>
            </p:extLst>
          </p:nvPr>
        </p:nvGraphicFramePr>
        <p:xfrm>
          <a:off x="4211959" y="2246843"/>
          <a:ext cx="4464497" cy="1983627"/>
        </p:xfrm>
        <a:graphic>
          <a:graphicData uri="http://schemas.openxmlformats.org/drawingml/2006/table">
            <a:tbl>
              <a:tblPr/>
              <a:tblGrid>
                <a:gridCol w="792089"/>
                <a:gridCol w="1296144"/>
                <a:gridCol w="720080"/>
                <a:gridCol w="576064"/>
                <a:gridCol w="574230"/>
                <a:gridCol w="505890"/>
              </a:tblGrid>
              <a:tr h="296467">
                <a:tc>
                  <a:txBody>
                    <a:bodyPr/>
                    <a:lstStyle/>
                    <a:p>
                      <a:pPr algn="ctr" fontAlgn="b">
                        <a:lnSpc>
                          <a:spcPct val="125000"/>
                        </a:lnSpc>
                      </a:pPr>
                      <a:r>
                        <a:rPr lang="zh-CN" altLang="en-US" sz="10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保险类型</a:t>
                      </a:r>
                      <a:endParaRPr 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25000"/>
                        </a:lnSpc>
                      </a:pPr>
                      <a:r>
                        <a:rPr lang="zh-CN" altLang="en-US" sz="10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保险产品名</a:t>
                      </a:r>
                      <a:endParaRPr 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25000"/>
                        </a:lnSpc>
                      </a:pPr>
                      <a:r>
                        <a:rPr lang="zh-CN" altLang="en-US" sz="10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保费额度</a:t>
                      </a:r>
                      <a:endParaRPr 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25000"/>
                        </a:lnSpc>
                      </a:pPr>
                      <a:r>
                        <a:rPr lang="zh-CN" altLang="en-US" sz="10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保费占比</a:t>
                      </a:r>
                      <a:endParaRPr 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25000"/>
                        </a:lnSpc>
                      </a:pPr>
                      <a:r>
                        <a:rPr lang="zh-CN" altLang="en-US" sz="10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累计单量</a:t>
                      </a:r>
                      <a:endParaRPr 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25000"/>
                        </a:lnSpc>
                      </a:pPr>
                      <a:r>
                        <a:rPr lang="zh-CN" altLang="en-US" sz="10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客单价</a:t>
                      </a:r>
                      <a:endParaRPr 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</a:tr>
              <a:tr h="167858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健康保险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lnSpc>
                          <a:spcPct val="125000"/>
                        </a:lnSpc>
                      </a:pPr>
                      <a:r>
                        <a:rPr lang="zh-CN" altLang="en-US" sz="8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尊享</a:t>
                      </a:r>
                      <a:r>
                        <a:rPr lang="en-US" altLang="zh-CN" sz="8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e</a:t>
                      </a:r>
                      <a:r>
                        <a:rPr lang="zh-CN" altLang="en-US" sz="8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生</a:t>
                      </a:r>
                      <a:r>
                        <a:rPr lang="en-US" altLang="zh-CN" sz="8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•</a:t>
                      </a:r>
                      <a:r>
                        <a:rPr lang="zh-CN" altLang="en-US" sz="8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医疗险</a:t>
                      </a:r>
                      <a:r>
                        <a:rPr lang="en-US" altLang="zh-CN" sz="8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2017</a:t>
                      </a:r>
                      <a:r>
                        <a:rPr lang="zh-CN" altLang="en-US" sz="8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手机端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lnSpc>
                          <a:spcPct val="125000"/>
                        </a:lnSpc>
                      </a:pPr>
                      <a:r>
                        <a:rPr lang="en-US" altLang="zh-CN" sz="8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1462848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35.98%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lnSpc>
                          <a:spcPct val="125000"/>
                        </a:lnSpc>
                      </a:pPr>
                      <a:r>
                        <a:rPr lang="en-US" altLang="zh-CN" sz="8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2793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lnSpc>
                          <a:spcPct val="125000"/>
                        </a:lnSpc>
                      </a:pPr>
                      <a:r>
                        <a:rPr lang="en-US" altLang="zh-CN" sz="8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523.76 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</a:tr>
              <a:tr h="167858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健康保险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lnSpc>
                          <a:spcPct val="125000"/>
                        </a:lnSpc>
                      </a:pPr>
                      <a:r>
                        <a:rPr lang="zh-CN" altLang="en-US" sz="8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尊享</a:t>
                      </a:r>
                      <a:r>
                        <a:rPr lang="en-US" altLang="zh-CN" sz="8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e</a:t>
                      </a:r>
                      <a:r>
                        <a:rPr lang="zh-CN" altLang="en-US" sz="8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生百万医疗手机端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>
                        <a:lnSpc>
                          <a:spcPct val="125000"/>
                        </a:lnSpc>
                      </a:pPr>
                      <a:r>
                        <a:rPr lang="en-US" altLang="zh-CN" sz="8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593293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14.59%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>
                        <a:lnSpc>
                          <a:spcPct val="125000"/>
                        </a:lnSpc>
                      </a:pPr>
                      <a:r>
                        <a:rPr lang="en-US" altLang="zh-CN" sz="8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1287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>
                        <a:lnSpc>
                          <a:spcPct val="125000"/>
                        </a:lnSpc>
                      </a:pPr>
                      <a:r>
                        <a:rPr lang="en-US" altLang="zh-CN" sz="8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460.99 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7858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健康保险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lnSpc>
                          <a:spcPct val="125000"/>
                        </a:lnSpc>
                      </a:pPr>
                      <a:r>
                        <a:rPr lang="zh-CN" altLang="en-US" sz="8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安享一生癌症医疗险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>
                        <a:lnSpc>
                          <a:spcPct val="125000"/>
                        </a:lnSpc>
                      </a:pPr>
                      <a:r>
                        <a:rPr lang="en-US" altLang="zh-CN" sz="8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471271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11.59%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>
                        <a:lnSpc>
                          <a:spcPct val="125000"/>
                        </a:lnSpc>
                      </a:pPr>
                      <a:r>
                        <a:rPr lang="en-US" altLang="zh-CN" sz="8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1197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>
                        <a:lnSpc>
                          <a:spcPct val="125000"/>
                        </a:lnSpc>
                      </a:pPr>
                      <a:r>
                        <a:rPr lang="en-US" altLang="zh-CN" sz="8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393.71 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7858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财产保险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lnSpc>
                          <a:spcPct val="125000"/>
                        </a:lnSpc>
                      </a:pPr>
                      <a:r>
                        <a:rPr lang="zh-CN" altLang="en-US" sz="8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账户安全险手机端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lnSpc>
                          <a:spcPct val="125000"/>
                        </a:lnSpc>
                      </a:pPr>
                      <a:r>
                        <a:rPr lang="en-US" altLang="zh-CN" sz="800" b="0" i="0" u="none" strike="noStrike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288580</a:t>
                      </a:r>
                      <a:endParaRPr lang="en-US" altLang="zh-CN" sz="800" b="0" i="0" u="none" strike="noStrike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7.10%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lnSpc>
                          <a:spcPct val="125000"/>
                        </a:lnSpc>
                      </a:pPr>
                      <a:r>
                        <a:rPr lang="en-US" altLang="zh-CN" sz="8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145015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lnSpc>
                          <a:spcPct val="125000"/>
                        </a:lnSpc>
                      </a:pPr>
                      <a:r>
                        <a:rPr lang="en-US" altLang="zh-CN" sz="8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1.99 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</a:tr>
              <a:tr h="167858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健康保险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lnSpc>
                          <a:spcPct val="125000"/>
                        </a:lnSpc>
                      </a:pPr>
                      <a:r>
                        <a:rPr lang="zh-CN" altLang="en-US" sz="8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安心儿童门诊保移动端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>
                        <a:lnSpc>
                          <a:spcPct val="125000"/>
                        </a:lnSpc>
                      </a:pPr>
                      <a:r>
                        <a:rPr lang="en-US" altLang="zh-CN" sz="8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125959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3.10%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>
                        <a:lnSpc>
                          <a:spcPct val="125000"/>
                        </a:lnSpc>
                      </a:pPr>
                      <a:r>
                        <a:rPr lang="en-US" altLang="zh-CN" sz="8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251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>
                        <a:lnSpc>
                          <a:spcPct val="125000"/>
                        </a:lnSpc>
                      </a:pPr>
                      <a:r>
                        <a:rPr lang="en-US" altLang="zh-CN" sz="8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501.83 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7858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意外伤害保险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lnSpc>
                          <a:spcPct val="125000"/>
                        </a:lnSpc>
                      </a:pPr>
                      <a:r>
                        <a:rPr lang="zh-CN" altLang="en-US" sz="8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安心百万全年意外险手机端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>
                        <a:lnSpc>
                          <a:spcPct val="125000"/>
                        </a:lnSpc>
                      </a:pPr>
                      <a:r>
                        <a:rPr lang="en-US" altLang="zh-CN" sz="8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98420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2.42%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>
                        <a:lnSpc>
                          <a:spcPct val="125000"/>
                        </a:lnSpc>
                      </a:pPr>
                      <a:r>
                        <a:rPr lang="en-US" altLang="zh-CN" sz="8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259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>
                        <a:lnSpc>
                          <a:spcPct val="125000"/>
                        </a:lnSpc>
                      </a:pPr>
                      <a:r>
                        <a:rPr lang="en-US" altLang="zh-CN" sz="8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380.00 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7858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健康保险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lnSpc>
                          <a:spcPct val="125000"/>
                        </a:lnSpc>
                      </a:pPr>
                      <a:r>
                        <a:rPr lang="zh-CN" altLang="en-US" sz="8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尊享</a:t>
                      </a:r>
                      <a:r>
                        <a:rPr lang="en-US" altLang="zh-CN" sz="8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e</a:t>
                      </a:r>
                      <a:r>
                        <a:rPr lang="zh-CN" altLang="en-US" sz="8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生</a:t>
                      </a:r>
                      <a:r>
                        <a:rPr lang="en-US" altLang="zh-CN" sz="8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•</a:t>
                      </a:r>
                      <a:r>
                        <a:rPr lang="zh-CN" altLang="en-US" sz="8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医疗险</a:t>
                      </a:r>
                      <a:r>
                        <a:rPr lang="en-US" altLang="zh-CN" sz="8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2017PC</a:t>
                      </a:r>
                      <a:r>
                        <a:rPr lang="zh-CN" altLang="en-US" sz="8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端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>
                        <a:lnSpc>
                          <a:spcPct val="125000"/>
                        </a:lnSpc>
                      </a:pPr>
                      <a:r>
                        <a:rPr lang="en-US" altLang="zh-CN" sz="8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60790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1.50%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>
                        <a:lnSpc>
                          <a:spcPct val="125000"/>
                        </a:lnSpc>
                      </a:pPr>
                      <a:r>
                        <a:rPr lang="en-US" altLang="zh-CN" sz="8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>
                        <a:lnSpc>
                          <a:spcPct val="125000"/>
                        </a:lnSpc>
                      </a:pPr>
                      <a:r>
                        <a:rPr lang="en-US" altLang="zh-CN" sz="8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578.95 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7858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健康保险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lnSpc>
                          <a:spcPct val="125000"/>
                        </a:lnSpc>
                      </a:pPr>
                      <a:r>
                        <a:rPr lang="zh-CN" altLang="en-US" sz="8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尊享</a:t>
                      </a:r>
                      <a:r>
                        <a:rPr lang="en-US" altLang="zh-CN" sz="8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e</a:t>
                      </a:r>
                      <a:r>
                        <a:rPr lang="zh-CN" altLang="en-US" sz="8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生百万医疗</a:t>
                      </a:r>
                      <a:r>
                        <a:rPr lang="en-US" altLang="zh-CN" sz="8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PC</a:t>
                      </a:r>
                      <a:r>
                        <a:rPr lang="zh-CN" altLang="en-US" sz="8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端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>
                        <a:lnSpc>
                          <a:spcPct val="125000"/>
                        </a:lnSpc>
                      </a:pPr>
                      <a:r>
                        <a:rPr lang="en-US" altLang="zh-CN" sz="8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50722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1.25%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>
                        <a:lnSpc>
                          <a:spcPct val="125000"/>
                        </a:lnSpc>
                      </a:pPr>
                      <a:r>
                        <a:rPr lang="en-US" altLang="zh-CN" sz="8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>
                        <a:lnSpc>
                          <a:spcPct val="125000"/>
                        </a:lnSpc>
                      </a:pPr>
                      <a:r>
                        <a:rPr lang="en-US" altLang="zh-CN" sz="8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512.34 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7858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意外伤害保险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lnSpc>
                          <a:spcPct val="125000"/>
                        </a:lnSpc>
                      </a:pPr>
                      <a:r>
                        <a:rPr lang="zh-CN" altLang="en-US" sz="8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少儿综合意外保险手机端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>
                        <a:lnSpc>
                          <a:spcPct val="125000"/>
                        </a:lnSpc>
                      </a:pPr>
                      <a:r>
                        <a:rPr lang="en-US" altLang="zh-CN" sz="8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46930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1.15%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>
                        <a:lnSpc>
                          <a:spcPct val="125000"/>
                        </a:lnSpc>
                      </a:pPr>
                      <a:r>
                        <a:rPr lang="en-US" altLang="zh-CN" sz="8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494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>
                        <a:lnSpc>
                          <a:spcPct val="125000"/>
                        </a:lnSpc>
                      </a:pPr>
                      <a:r>
                        <a:rPr lang="en-US" altLang="zh-CN" sz="8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95.00 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6438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健康保险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lnSpc>
                          <a:spcPct val="125000"/>
                        </a:lnSpc>
                      </a:pPr>
                      <a:r>
                        <a:rPr lang="zh-CN" altLang="en-US" sz="8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老年人重大疾病保险手机端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>
                        <a:lnSpc>
                          <a:spcPct val="125000"/>
                        </a:lnSpc>
                      </a:pPr>
                      <a:r>
                        <a:rPr lang="en-US" altLang="zh-CN" sz="8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42540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1.05%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>
                        <a:lnSpc>
                          <a:spcPct val="125000"/>
                        </a:lnSpc>
                      </a:pPr>
                      <a:r>
                        <a:rPr lang="en-US" altLang="zh-CN" sz="8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>
                        <a:lnSpc>
                          <a:spcPct val="125000"/>
                        </a:lnSpc>
                      </a:pPr>
                      <a:r>
                        <a:rPr lang="en-US" altLang="zh-CN" sz="8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1933.64 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9" name="TextBox 41"/>
          <p:cNvSpPr txBox="1"/>
          <p:nvPr/>
        </p:nvSpPr>
        <p:spPr>
          <a:xfrm>
            <a:off x="468052" y="1923678"/>
            <a:ext cx="331186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/>
                <a:ea typeface="Microsoft YaHei"/>
                <a:cs typeface="Microsoft YaHei"/>
              </a:rPr>
              <a:t>首</a:t>
            </a:r>
            <a:r>
              <a:rPr lang="zh-CN" altLang="en-US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/>
                <a:ea typeface="Microsoft YaHei"/>
                <a:cs typeface="Microsoft YaHei"/>
              </a:rPr>
              <a:t>单保险产品分类分析</a:t>
            </a:r>
            <a:endParaRPr lang="en-US" altLang="zh-CN" sz="1000" dirty="0" smtClean="0"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10" name="TextBox 41"/>
          <p:cNvSpPr txBox="1"/>
          <p:nvPr/>
        </p:nvSpPr>
        <p:spPr>
          <a:xfrm>
            <a:off x="4139952" y="1944476"/>
            <a:ext cx="295232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/>
                <a:ea typeface="Microsoft YaHei"/>
                <a:cs typeface="Microsoft YaHei"/>
              </a:rPr>
              <a:t>保险产品保费</a:t>
            </a:r>
            <a:r>
              <a:rPr lang="en-US" altLang="zh-CN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/>
                <a:ea typeface="Microsoft YaHei"/>
                <a:cs typeface="Microsoft YaHei"/>
              </a:rPr>
              <a:t>TOP10</a:t>
            </a:r>
            <a:r>
              <a:rPr lang="zh-CN" altLang="en-US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/>
                <a:ea typeface="Microsoft YaHei"/>
                <a:cs typeface="Microsoft YaHei"/>
              </a:rPr>
              <a:t>分析（在售险种）</a:t>
            </a:r>
            <a:endParaRPr lang="en-US" altLang="zh-CN" sz="1000" dirty="0" smtClean="0">
              <a:latin typeface="Microsoft YaHei"/>
              <a:ea typeface="Microsoft YaHei"/>
              <a:cs typeface="Microsoft YaHei"/>
            </a:endParaRPr>
          </a:p>
        </p:txBody>
      </p:sp>
    </p:spTree>
    <p:extLst>
      <p:ext uri="{BB962C8B-B14F-4D97-AF65-F5344CB8AC3E}">
        <p14:creationId xmlns:p14="http://schemas.microsoft.com/office/powerpoint/2010/main" val="130069110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324544" y="207404"/>
            <a:ext cx="8495928" cy="6516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b="1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2.1.4. </a:t>
            </a:r>
            <a:r>
              <a:rPr lang="zh-CN" altLang="en-US" b="1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需求</a:t>
            </a:r>
            <a:r>
              <a:rPr lang="zh-CN" altLang="en-US" b="1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偏好</a:t>
            </a:r>
            <a:r>
              <a:rPr lang="zh-CN" altLang="en-US" b="1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：年轻人群体更偏向意外伤害和健康险，中老年更偏向于财产险</a:t>
            </a:r>
            <a:endParaRPr lang="zh-CN" altLang="en-US" b="1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" name="TextBox 41"/>
          <p:cNvSpPr txBox="1"/>
          <p:nvPr/>
        </p:nvSpPr>
        <p:spPr>
          <a:xfrm>
            <a:off x="345445" y="749350"/>
            <a:ext cx="80288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/>
                <a:ea typeface="Microsoft YaHei"/>
                <a:cs typeface="Microsoft YaHei"/>
              </a:rPr>
              <a:t>随着年龄的增长，财产保险的购买占比增加，</a:t>
            </a:r>
            <a:r>
              <a:rPr lang="en-US" altLang="zh-CN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/>
                <a:ea typeface="Microsoft YaHei"/>
                <a:cs typeface="Microsoft YaHei"/>
              </a:rPr>
              <a:t>55</a:t>
            </a:r>
            <a:r>
              <a:rPr lang="zh-CN" alt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/>
                <a:ea typeface="Microsoft YaHei"/>
                <a:cs typeface="Microsoft YaHei"/>
              </a:rPr>
              <a:t>岁以上购买占比达到</a:t>
            </a:r>
            <a:r>
              <a:rPr lang="en-US" altLang="zh-CN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/>
                <a:ea typeface="Microsoft YaHei"/>
                <a:cs typeface="Microsoft YaHei"/>
              </a:rPr>
              <a:t>50%</a:t>
            </a:r>
            <a:r>
              <a:rPr lang="zh-CN" alt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/>
                <a:ea typeface="Microsoft YaHei"/>
                <a:cs typeface="Microsoft YaHei"/>
              </a:rPr>
              <a:t>以上，主要购买银行卡盗刷责任险</a:t>
            </a:r>
            <a:endParaRPr lang="en-US" altLang="zh-CN" sz="1200" dirty="0" smtClean="0">
              <a:solidFill>
                <a:schemeClr val="tx1">
                  <a:lumMod val="95000"/>
                  <a:lumOff val="5000"/>
                </a:schemeClr>
              </a:solidFill>
              <a:latin typeface="Microsoft YaHei"/>
              <a:ea typeface="Microsoft YaHei"/>
              <a:cs typeface="Microsoft YaHei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en-US" altLang="zh-CN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/>
                <a:ea typeface="Microsoft YaHei"/>
                <a:cs typeface="Microsoft YaHei"/>
              </a:rPr>
              <a:t>22</a:t>
            </a:r>
            <a:r>
              <a:rPr lang="zh-CN" alt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/>
                <a:ea typeface="Microsoft YaHei"/>
                <a:cs typeface="Microsoft YaHei"/>
              </a:rPr>
              <a:t>岁以下用户购买保险，主要是意外伤害险，除了潍坊长安险，其它购买量不</a:t>
            </a:r>
            <a:r>
              <a:rPr lang="zh-CN" alt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/>
                <a:ea typeface="Microsoft YaHei"/>
                <a:cs typeface="Microsoft YaHei"/>
              </a:rPr>
              <a:t>高</a:t>
            </a:r>
            <a:endParaRPr lang="en-US" altLang="zh-CN" sz="1200" dirty="0" smtClean="0">
              <a:solidFill>
                <a:schemeClr val="tx1">
                  <a:lumMod val="95000"/>
                  <a:lumOff val="5000"/>
                </a:schemeClr>
              </a:solidFill>
              <a:latin typeface="Microsoft YaHei"/>
              <a:ea typeface="Microsoft YaHei"/>
              <a:cs typeface="Microsoft YaHei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en-US" altLang="zh-CN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/>
                <a:ea typeface="Microsoft YaHei"/>
                <a:cs typeface="Microsoft YaHei"/>
              </a:rPr>
              <a:t>30-35</a:t>
            </a:r>
            <a:r>
              <a:rPr lang="zh-CN" alt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/>
                <a:ea typeface="Microsoft YaHei"/>
                <a:cs typeface="Microsoft YaHei"/>
              </a:rPr>
              <a:t>岁的主要群体，首先购买意外伤害险、其次购买健康险和财产保险</a:t>
            </a:r>
            <a:endParaRPr lang="en-US" altLang="zh-CN" sz="1200" dirty="0" smtClean="0">
              <a:solidFill>
                <a:schemeClr val="tx1">
                  <a:lumMod val="95000"/>
                  <a:lumOff val="5000"/>
                </a:schemeClr>
              </a:solidFill>
              <a:latin typeface="Microsoft YaHei"/>
              <a:ea typeface="Microsoft YaHei"/>
              <a:cs typeface="Microsoft YaHei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528" y="1864831"/>
            <a:ext cx="4111126" cy="1335405"/>
          </a:xfrm>
          <a:prstGeom prst="rect">
            <a:avLst/>
          </a:prstGeom>
        </p:spPr>
      </p:pic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2551647"/>
              </p:ext>
            </p:extLst>
          </p:nvPr>
        </p:nvGraphicFramePr>
        <p:xfrm>
          <a:off x="4788024" y="1864831"/>
          <a:ext cx="3888432" cy="133540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748662"/>
                <a:gridCol w="1139770"/>
              </a:tblGrid>
              <a:tr h="143735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财产险产品名称</a:t>
                      </a:r>
                      <a:endParaRPr lang="zh-CN" alt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会员数</a:t>
                      </a:r>
                      <a:endParaRPr 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00B0F0"/>
                    </a:solidFill>
                  </a:tcPr>
                </a:tc>
              </a:tr>
              <a:tr h="143735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安心银行卡资金损失险手机端</a:t>
                      </a:r>
                      <a:endParaRPr lang="zh-CN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291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</a:tr>
              <a:tr h="143735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泰康银行卡盗刷险</a:t>
                      </a:r>
                      <a:endParaRPr lang="zh-CN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119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</a:tr>
              <a:tr h="143735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银行卡盗刷责任保险手机端</a:t>
                      </a:r>
                      <a:endParaRPr lang="zh-CN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37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</a:tr>
              <a:tr h="143735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家庭财产综合保险（潍坊长安）手机端</a:t>
                      </a:r>
                      <a:endParaRPr lang="zh-CN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</a:tr>
              <a:tr h="143735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银行卡资金损失险手机端</a:t>
                      </a:r>
                      <a:endParaRPr lang="zh-CN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16</a:t>
                      </a:r>
                      <a:endParaRPr lang="en-US" altLang="zh-CN" sz="9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</a:tr>
              <a:tr h="143735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平安家财险手机端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13</a:t>
                      </a:r>
                      <a:endParaRPr lang="en-US" altLang="zh-CN" sz="9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</a:tr>
              <a:tr h="143735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其它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36</a:t>
                      </a:r>
                      <a:endParaRPr lang="en-US" altLang="zh-CN" sz="9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</a:tr>
              <a:tr h="143735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合计</a:t>
                      </a:r>
                      <a:endParaRPr lang="zh-CN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532</a:t>
                      </a:r>
                      <a:endParaRPr lang="en-US" altLang="zh-CN" sz="9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  <p:sp>
        <p:nvSpPr>
          <p:cNvPr id="9" name="TextBox 41"/>
          <p:cNvSpPr txBox="1"/>
          <p:nvPr/>
        </p:nvSpPr>
        <p:spPr>
          <a:xfrm>
            <a:off x="4716016" y="1600513"/>
            <a:ext cx="331186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/>
                <a:ea typeface="Microsoft YaHei"/>
                <a:cs typeface="Microsoft YaHei"/>
              </a:rPr>
              <a:t>55</a:t>
            </a:r>
            <a:r>
              <a:rPr lang="zh-CN" altLang="en-US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/>
                <a:ea typeface="Microsoft YaHei"/>
                <a:cs typeface="Microsoft YaHei"/>
              </a:rPr>
              <a:t>岁以上老人购买财产保险产品保单分布</a:t>
            </a:r>
            <a:endParaRPr lang="en-US" altLang="zh-CN" sz="1000" dirty="0" smtClean="0">
              <a:latin typeface="Microsoft YaHei"/>
              <a:ea typeface="Microsoft YaHei"/>
              <a:cs typeface="Microsoft YaHei"/>
            </a:endParaRPr>
          </a:p>
        </p:txBody>
      </p:sp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5737325"/>
              </p:ext>
            </p:extLst>
          </p:nvPr>
        </p:nvGraphicFramePr>
        <p:xfrm>
          <a:off x="435528" y="3429742"/>
          <a:ext cx="4111126" cy="130873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087055"/>
                <a:gridCol w="1024071"/>
              </a:tblGrid>
              <a:tr h="121789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产品名称</a:t>
                      </a:r>
                      <a:endParaRPr lang="zh-CN" altLang="en-US" sz="900" b="0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会员数</a:t>
                      </a:r>
                      <a:endParaRPr lang="zh-CN" altLang="en-US" sz="900" b="0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00B0F0"/>
                    </a:solidFill>
                  </a:tcPr>
                </a:tc>
              </a:tr>
              <a:tr h="96482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7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学生幼儿意外伤害保险（潍坊长安）手机端</a:t>
                      </a:r>
                      <a:endParaRPr lang="zh-CN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5717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1712</a:t>
                      </a:r>
                      <a:endParaRPr lang="en-US" altLang="zh-CN" sz="7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</a:tr>
              <a:tr h="96482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7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公共交通工具意外保险手机端（赠险）</a:t>
                      </a:r>
                      <a:endParaRPr lang="zh-CN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5717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85</a:t>
                      </a:r>
                      <a:endParaRPr lang="en-US" altLang="zh-CN" sz="7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</a:tr>
              <a:tr h="96482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7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篮球险</a:t>
                      </a:r>
                      <a:r>
                        <a:rPr lang="en-US" sz="7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APP</a:t>
                      </a:r>
                      <a:r>
                        <a:rPr lang="zh-CN" altLang="en-US" sz="7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端</a:t>
                      </a:r>
                      <a:endParaRPr lang="zh-CN" altLang="en-US" sz="7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5717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52</a:t>
                      </a:r>
                      <a:endParaRPr lang="en-US" altLang="zh-CN" sz="7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</a:tr>
              <a:tr h="96482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7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学生幼儿意外伤害保险（宁夏长安）手机端</a:t>
                      </a:r>
                      <a:endParaRPr lang="zh-CN" altLang="en-US" sz="7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5717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48</a:t>
                      </a:r>
                      <a:endParaRPr lang="en-US" altLang="zh-CN" sz="7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</a:tr>
              <a:tr h="96482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7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少年儿童意外伤害保险手机端（赠险）</a:t>
                      </a:r>
                      <a:endParaRPr lang="zh-CN" altLang="en-US" sz="7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5717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33</a:t>
                      </a:r>
                      <a:endParaRPr lang="en-US" altLang="zh-CN" sz="7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</a:tr>
              <a:tr h="96482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7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平安交通工具意外险手机端</a:t>
                      </a:r>
                      <a:endParaRPr lang="zh-CN" altLang="en-US" sz="7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5717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24</a:t>
                      </a:r>
                      <a:endParaRPr lang="en-US" altLang="zh-CN" sz="7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</a:tr>
              <a:tr h="96482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7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自驾车意外伤害保险手机端</a:t>
                      </a:r>
                      <a:endParaRPr lang="zh-CN" altLang="en-US" sz="7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5717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23</a:t>
                      </a:r>
                      <a:endParaRPr lang="en-US" altLang="zh-CN" sz="7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</a:tr>
              <a:tr h="96482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7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自驾车意外保险手机端（赠险）</a:t>
                      </a:r>
                      <a:endParaRPr lang="zh-CN" altLang="en-US" sz="7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5717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</a:t>
                      </a:r>
                      <a:endParaRPr lang="en-US" altLang="zh-CN" sz="7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</a:tr>
              <a:tr h="96482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7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其它</a:t>
                      </a:r>
                      <a:endParaRPr lang="zh-CN" altLang="en-US" sz="7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5717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67</a:t>
                      </a:r>
                      <a:endParaRPr lang="en-US" altLang="zh-CN" sz="7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</a:tr>
              <a:tr h="96482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7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合计</a:t>
                      </a:r>
                      <a:endParaRPr lang="zh-CN" altLang="en-US" sz="7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5717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2064</a:t>
                      </a:r>
                      <a:endParaRPr lang="en-US" altLang="zh-CN" sz="7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  <p:sp>
        <p:nvSpPr>
          <p:cNvPr id="11" name="TextBox 41"/>
          <p:cNvSpPr txBox="1"/>
          <p:nvPr/>
        </p:nvSpPr>
        <p:spPr>
          <a:xfrm>
            <a:off x="397060" y="3174056"/>
            <a:ext cx="414959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/>
                <a:ea typeface="Microsoft YaHei"/>
                <a:cs typeface="Microsoft YaHei"/>
              </a:rPr>
              <a:t>22</a:t>
            </a:r>
            <a:r>
              <a:rPr lang="zh-CN" altLang="en-US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/>
                <a:ea typeface="Microsoft YaHei"/>
                <a:cs typeface="Microsoft YaHei"/>
              </a:rPr>
              <a:t>岁以下年轻人购买意外伤害产品分布</a:t>
            </a:r>
            <a:endParaRPr lang="en-US" altLang="zh-CN" sz="1000" dirty="0" smtClean="0"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14" name="TextBox 41"/>
          <p:cNvSpPr txBox="1"/>
          <p:nvPr/>
        </p:nvSpPr>
        <p:spPr>
          <a:xfrm>
            <a:off x="4733454" y="3174055"/>
            <a:ext cx="394300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/>
                <a:ea typeface="Microsoft YaHei"/>
                <a:cs typeface="Microsoft YaHei"/>
              </a:rPr>
              <a:t>30-35</a:t>
            </a:r>
            <a:r>
              <a:rPr lang="zh-CN" altLang="en-US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/>
                <a:ea typeface="Microsoft YaHei"/>
                <a:cs typeface="Microsoft YaHei"/>
              </a:rPr>
              <a:t>岁用户重点保险偏好分析（此年龄段保单数</a:t>
            </a:r>
            <a:r>
              <a:rPr lang="en-US" altLang="zh-CN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/>
                <a:ea typeface="Microsoft YaHei"/>
                <a:cs typeface="Microsoft YaHei"/>
              </a:rPr>
              <a:t>10992</a:t>
            </a:r>
            <a:r>
              <a:rPr lang="zh-CN" altLang="en-US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/>
                <a:ea typeface="Microsoft YaHei"/>
                <a:cs typeface="Microsoft YaHei"/>
              </a:rPr>
              <a:t>）</a:t>
            </a:r>
            <a:endParaRPr lang="en-US" altLang="zh-CN" sz="1000" dirty="0" smtClean="0">
              <a:latin typeface="Microsoft YaHei"/>
              <a:ea typeface="Microsoft YaHei"/>
              <a:cs typeface="Microsoft YaHei"/>
            </a:endParaRPr>
          </a:p>
        </p:txBody>
      </p:sp>
      <p:graphicFrame>
        <p:nvGraphicFramePr>
          <p:cNvPr id="15" name="表格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1129594"/>
              </p:ext>
            </p:extLst>
          </p:nvPr>
        </p:nvGraphicFramePr>
        <p:xfrm>
          <a:off x="4788023" y="3429742"/>
          <a:ext cx="1224137" cy="12022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91335"/>
                <a:gridCol w="332802"/>
              </a:tblGrid>
              <a:tr h="174237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财产保险</a:t>
                      </a:r>
                      <a:endParaRPr lang="zh-CN" altLang="en-US" sz="800" b="1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保单数</a:t>
                      </a:r>
                      <a:endParaRPr lang="zh-CN" altLang="en-US" sz="800" b="1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00B0F0"/>
                    </a:solidFill>
                  </a:tcPr>
                </a:tc>
              </a:tr>
              <a:tr h="174237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7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泰康银行卡盗刷险</a:t>
                      </a:r>
                      <a:endParaRPr lang="zh-CN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7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896</a:t>
                      </a:r>
                      <a:endParaRPr lang="en-US" altLang="zh-CN" sz="7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</a:tr>
              <a:tr h="226507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7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安心银行卡资金损失险手机端</a:t>
                      </a:r>
                      <a:endParaRPr lang="zh-CN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7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768</a:t>
                      </a:r>
                      <a:endParaRPr lang="en-US" altLang="zh-CN" sz="7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</a:tr>
              <a:tr h="226507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7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家庭财产综合保险（潍坊长安）手机端</a:t>
                      </a:r>
                      <a:endParaRPr lang="zh-CN" altLang="en-US" sz="7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7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198</a:t>
                      </a:r>
                      <a:endParaRPr lang="en-US" altLang="zh-CN" sz="7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</a:tr>
              <a:tr h="174237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7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平安家财险手机端</a:t>
                      </a:r>
                      <a:endParaRPr lang="zh-CN" altLang="en-US" sz="7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7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147</a:t>
                      </a:r>
                      <a:endParaRPr lang="en-US" altLang="zh-CN" sz="7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</a:tr>
              <a:tr h="226507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7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安心银行卡资金损失险（普通版）手机端</a:t>
                      </a:r>
                      <a:endParaRPr lang="zh-CN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7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117</a:t>
                      </a:r>
                      <a:endParaRPr lang="en-US" altLang="zh-CN" sz="7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  <p:graphicFrame>
        <p:nvGraphicFramePr>
          <p:cNvPr id="16" name="表格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3738244"/>
              </p:ext>
            </p:extLst>
          </p:nvPr>
        </p:nvGraphicFramePr>
        <p:xfrm>
          <a:off x="6101607" y="3429254"/>
          <a:ext cx="1317998" cy="12027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00263"/>
                <a:gridCol w="417735"/>
              </a:tblGrid>
              <a:tr h="161256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健康保险</a:t>
                      </a:r>
                      <a:endParaRPr lang="zh-CN" altLang="en-US" sz="800" b="1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保单数</a:t>
                      </a:r>
                      <a:endParaRPr lang="zh-CN" altLang="en-US" sz="800" b="1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00B0F0"/>
                    </a:solidFill>
                  </a:tcPr>
                </a:tc>
              </a:tr>
              <a:tr h="106592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700" b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国华重大疾病险</a:t>
                      </a:r>
                      <a:endParaRPr lang="zh-CN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700" b="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1199</a:t>
                      </a:r>
                      <a:endParaRPr lang="en-US" altLang="zh-CN" sz="7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</a:tr>
              <a:tr h="302303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700" b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尊享</a:t>
                      </a:r>
                      <a:r>
                        <a:rPr lang="en-US" sz="700" b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e</a:t>
                      </a:r>
                      <a:r>
                        <a:rPr lang="zh-CN" altLang="en-US" sz="700" b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生</a:t>
                      </a:r>
                      <a:r>
                        <a:rPr lang="en-US" altLang="zh-CN" sz="700" b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&lt;</a:t>
                      </a:r>
                      <a:r>
                        <a:rPr lang="en-US" sz="700" b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U+2022&gt;</a:t>
                      </a:r>
                      <a:r>
                        <a:rPr lang="zh-CN" altLang="en-US" sz="700" b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医疗险</a:t>
                      </a:r>
                      <a:r>
                        <a:rPr lang="en-US" altLang="zh-CN" sz="700" b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2017</a:t>
                      </a:r>
                      <a:r>
                        <a:rPr lang="zh-CN" altLang="en-US" sz="700" b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手机端</a:t>
                      </a:r>
                      <a:endParaRPr lang="zh-CN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700" b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516</a:t>
                      </a:r>
                      <a:endParaRPr lang="en-US" altLang="zh-CN" sz="7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</a:tr>
              <a:tr h="302303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700" b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知因宝</a:t>
                      </a:r>
                      <a:r>
                        <a:rPr lang="en-US" altLang="zh-CN" sz="700" b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&lt;U+2022&gt;</a:t>
                      </a:r>
                      <a:r>
                        <a:rPr lang="zh-CN" altLang="en-US" sz="700" b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宫颈癌疾病保险手机端</a:t>
                      </a:r>
                      <a:endParaRPr lang="zh-CN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700" b="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247</a:t>
                      </a:r>
                      <a:endParaRPr lang="en-US" altLang="zh-CN" sz="7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</a:tr>
              <a:tr h="106592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700" b="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尊享</a:t>
                      </a:r>
                      <a:r>
                        <a:rPr lang="en-US" altLang="zh-CN" sz="700" b="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e</a:t>
                      </a:r>
                      <a:r>
                        <a:rPr lang="zh-CN" altLang="en-US" sz="700" b="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生医疗保险</a:t>
                      </a:r>
                      <a:endParaRPr lang="zh-CN" altLang="en-US" sz="7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700" b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233</a:t>
                      </a:r>
                      <a:endParaRPr lang="en-US" altLang="zh-CN" sz="7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</a:tr>
              <a:tr h="204448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700" b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安享一生癌症医疗险</a:t>
                      </a:r>
                      <a:endParaRPr lang="zh-CN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700" b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203</a:t>
                      </a:r>
                      <a:endParaRPr lang="en-US" altLang="zh-CN" sz="7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  <p:graphicFrame>
        <p:nvGraphicFramePr>
          <p:cNvPr id="17" name="表格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1750332"/>
              </p:ext>
            </p:extLst>
          </p:nvPr>
        </p:nvGraphicFramePr>
        <p:xfrm>
          <a:off x="7509052" y="3429743"/>
          <a:ext cx="1167405" cy="120223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05381"/>
                <a:gridCol w="362024"/>
              </a:tblGrid>
              <a:tr h="143261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意外伤害保险</a:t>
                      </a:r>
                      <a:endParaRPr lang="zh-CN" altLang="en-US" sz="800" b="1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保单数</a:t>
                      </a:r>
                      <a:endParaRPr lang="zh-CN" altLang="en-US" sz="800" b="1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00B0F0"/>
                    </a:solidFill>
                  </a:tcPr>
                </a:tc>
              </a:tr>
              <a:tr h="242921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700" b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自驾车意外保险手机端（赠险）</a:t>
                      </a:r>
                      <a:endParaRPr lang="zh-CN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700" b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577</a:t>
                      </a:r>
                      <a:endParaRPr lang="en-US" altLang="zh-CN" sz="7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</a:tr>
              <a:tr h="299486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700" b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公共交通工具意外保险手机端（赠险）</a:t>
                      </a:r>
                      <a:endParaRPr lang="zh-CN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700" b="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477</a:t>
                      </a:r>
                      <a:endParaRPr lang="en-US" altLang="zh-CN" sz="7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</a:tr>
              <a:tr h="136821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700" b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泰康铁路乘意险</a:t>
                      </a:r>
                      <a:endParaRPr lang="zh-CN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700" b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369</a:t>
                      </a:r>
                      <a:endParaRPr lang="en-US" altLang="zh-CN" sz="7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</a:tr>
              <a:tr h="136821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700" b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自驾车意外险</a:t>
                      </a:r>
                      <a:endParaRPr lang="zh-CN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700" b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335</a:t>
                      </a:r>
                      <a:endParaRPr lang="en-US" altLang="zh-CN" sz="7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</a:tr>
              <a:tr h="242921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700" b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自驾车意外伤害保险手机端</a:t>
                      </a:r>
                      <a:endParaRPr lang="zh-CN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700" b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305</a:t>
                      </a:r>
                      <a:endParaRPr lang="en-US" altLang="zh-CN" sz="7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  <p:sp>
        <p:nvSpPr>
          <p:cNvPr id="18" name="TextBox 41"/>
          <p:cNvSpPr txBox="1"/>
          <p:nvPr/>
        </p:nvSpPr>
        <p:spPr>
          <a:xfrm>
            <a:off x="418175" y="1600513"/>
            <a:ext cx="3311860" cy="295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000" dirty="0" smtClean="0">
                <a:latin typeface="Microsoft YaHei"/>
                <a:ea typeface="Microsoft YaHei"/>
                <a:cs typeface="Microsoft YaHei"/>
              </a:rPr>
              <a:t>不同年龄段用户保险品类偏好分析</a:t>
            </a:r>
            <a:endParaRPr lang="en-US" altLang="zh-CN" sz="1000" dirty="0" smtClean="0">
              <a:latin typeface="Microsoft YaHei"/>
              <a:ea typeface="Microsoft YaHei"/>
              <a:cs typeface="Microsoft YaHei"/>
            </a:endParaRPr>
          </a:p>
        </p:txBody>
      </p:sp>
    </p:spTree>
    <p:extLst>
      <p:ext uri="{BB962C8B-B14F-4D97-AF65-F5344CB8AC3E}">
        <p14:creationId xmlns:p14="http://schemas.microsoft.com/office/powerpoint/2010/main" val="147364086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324544" y="207404"/>
            <a:ext cx="8495928" cy="6516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b="1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2.1.4. </a:t>
            </a:r>
            <a:r>
              <a:rPr lang="zh-CN" altLang="en-US" b="1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需求偏好：节假日促销有吸引力，易购购买偏好和保险购买有一定的相关性</a:t>
            </a:r>
            <a:endParaRPr lang="zh-CN" altLang="en-US" b="1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TextBox 41"/>
          <p:cNvSpPr txBox="1"/>
          <p:nvPr/>
        </p:nvSpPr>
        <p:spPr>
          <a:xfrm>
            <a:off x="452489" y="1045846"/>
            <a:ext cx="3579963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0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/>
                <a:ea typeface="Microsoft YaHei"/>
                <a:cs typeface="Microsoft YaHei"/>
              </a:rPr>
              <a:t>大促对保险业务贡献大，占比达到</a:t>
            </a:r>
            <a:r>
              <a:rPr lang="en-US" altLang="zh-CN" sz="10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/>
                <a:ea typeface="Microsoft YaHei"/>
                <a:cs typeface="Microsoft YaHei"/>
              </a:rPr>
              <a:t>19%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en-US" altLang="zh-CN" sz="1050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/>
                <a:ea typeface="Microsoft YaHei"/>
                <a:cs typeface="Microsoft YaHei"/>
              </a:rPr>
              <a:t>APP</a:t>
            </a:r>
            <a:r>
              <a:rPr lang="zh-CN" altLang="en-US" sz="1050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/>
                <a:ea typeface="Microsoft YaHei"/>
                <a:cs typeface="Microsoft YaHei"/>
              </a:rPr>
              <a:t>是主要购买渠道，仍有部分用户通过</a:t>
            </a:r>
            <a:r>
              <a:rPr lang="en-US" altLang="zh-CN" sz="1050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/>
                <a:ea typeface="Microsoft YaHei"/>
                <a:cs typeface="Microsoft YaHei"/>
              </a:rPr>
              <a:t>PC</a:t>
            </a:r>
            <a:r>
              <a:rPr lang="zh-CN" altLang="en-US" sz="1050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/>
                <a:ea typeface="Microsoft YaHei"/>
                <a:cs typeface="Microsoft YaHei"/>
              </a:rPr>
              <a:t>端购买</a:t>
            </a:r>
          </a:p>
        </p:txBody>
      </p:sp>
      <p:graphicFrame>
        <p:nvGraphicFramePr>
          <p:cNvPr id="7" name="图表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14625041"/>
              </p:ext>
            </p:extLst>
          </p:nvPr>
        </p:nvGraphicFramePr>
        <p:xfrm>
          <a:off x="467545" y="1888949"/>
          <a:ext cx="3564908" cy="24759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9952" y="1888949"/>
            <a:ext cx="4472565" cy="2475961"/>
          </a:xfrm>
          <a:prstGeom prst="rect">
            <a:avLst/>
          </a:prstGeom>
        </p:spPr>
      </p:pic>
      <p:sp>
        <p:nvSpPr>
          <p:cNvPr id="10" name="TextBox 41"/>
          <p:cNvSpPr txBox="1"/>
          <p:nvPr/>
        </p:nvSpPr>
        <p:spPr>
          <a:xfrm>
            <a:off x="4063655" y="1034304"/>
            <a:ext cx="4828825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1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/>
                <a:ea typeface="Microsoft YaHei"/>
                <a:cs typeface="Microsoft YaHei"/>
              </a:rPr>
              <a:t>购买母婴、生鲜产品用户，更偏好于意外伤害险</a:t>
            </a:r>
            <a:endParaRPr lang="en-US" altLang="zh-CN" sz="1100" dirty="0" smtClean="0">
              <a:solidFill>
                <a:schemeClr val="tx1">
                  <a:lumMod val="95000"/>
                  <a:lumOff val="5000"/>
                </a:schemeClr>
              </a:solidFill>
              <a:latin typeface="Microsoft YaHei"/>
              <a:ea typeface="Microsoft YaHei"/>
              <a:cs typeface="Microsoft YaHei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1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/>
                <a:ea typeface="Microsoft YaHei"/>
                <a:cs typeface="Microsoft YaHei"/>
              </a:rPr>
              <a:t>购买</a:t>
            </a:r>
            <a:r>
              <a:rPr lang="en-US" altLang="zh-CN" sz="11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/>
                <a:ea typeface="Microsoft YaHei"/>
                <a:cs typeface="Microsoft YaHei"/>
              </a:rPr>
              <a:t>3C</a:t>
            </a:r>
            <a:r>
              <a:rPr lang="zh-CN" altLang="en-US" sz="11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/>
                <a:ea typeface="Microsoft YaHei"/>
                <a:cs typeface="Microsoft YaHei"/>
              </a:rPr>
              <a:t>配件、生活电器、家装建材等购买用户更偏向于财产保险用户</a:t>
            </a:r>
            <a:endParaRPr lang="zh-CN" altLang="en-US" sz="1100" dirty="0">
              <a:solidFill>
                <a:schemeClr val="tx1">
                  <a:lumMod val="95000"/>
                  <a:lumOff val="5000"/>
                </a:schemeClr>
              </a:solidFill>
              <a:latin typeface="Microsoft YaHei"/>
              <a:ea typeface="Microsoft YaHei"/>
              <a:cs typeface="Microsoft YaHei"/>
            </a:endParaRPr>
          </a:p>
        </p:txBody>
      </p:sp>
    </p:spTree>
    <p:extLst>
      <p:ext uri="{BB962C8B-B14F-4D97-AF65-F5344CB8AC3E}">
        <p14:creationId xmlns:p14="http://schemas.microsoft.com/office/powerpoint/2010/main" val="305673097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324544" y="207404"/>
            <a:ext cx="8495928" cy="6516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b="1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2.1.4. </a:t>
            </a:r>
            <a:r>
              <a:rPr lang="zh-CN" altLang="en-US" b="1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需求偏好：</a:t>
            </a:r>
            <a:r>
              <a:rPr lang="zh-CN" altLang="en-US" b="1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多</a:t>
            </a:r>
            <a:r>
              <a:rPr lang="zh-CN" altLang="en-US" b="1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张保单用户二次购买时更多参加了低价值保险</a:t>
            </a:r>
            <a:r>
              <a:rPr lang="en-US" altLang="zh-CN" b="1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or</a:t>
            </a:r>
            <a:r>
              <a:rPr lang="zh-CN" altLang="en-US" b="1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赠险</a:t>
            </a:r>
            <a:endParaRPr lang="zh-CN" altLang="en-US" b="1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aphicFrame>
        <p:nvGraphicFramePr>
          <p:cNvPr id="15" name="图表 1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36948796"/>
              </p:ext>
            </p:extLst>
          </p:nvPr>
        </p:nvGraphicFramePr>
        <p:xfrm>
          <a:off x="520888" y="2228957"/>
          <a:ext cx="3672408" cy="234128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TextBox 41"/>
          <p:cNvSpPr txBox="1"/>
          <p:nvPr/>
        </p:nvSpPr>
        <p:spPr>
          <a:xfrm>
            <a:off x="469023" y="965722"/>
            <a:ext cx="8057334" cy="8906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"/>
              </a:rPr>
              <a:t>保险复购用户占比达到</a:t>
            </a:r>
            <a:r>
              <a:rPr lang="en-US" altLang="zh-CN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"/>
              </a:rPr>
              <a:t>20%</a:t>
            </a:r>
            <a:r>
              <a:rPr lang="zh-CN" alt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"/>
              </a:rPr>
              <a:t>，加强产品复购营销</a:t>
            </a:r>
            <a:endParaRPr lang="en-US" altLang="zh-CN" sz="12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icrosoft YaHei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用户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的二次购买方面，仍然是以账户安全险为主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，达到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71%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，其次是其他低价值保险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，安心银行卡资金损失险购买率较高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5636125"/>
              </p:ext>
            </p:extLst>
          </p:nvPr>
        </p:nvGraphicFramePr>
        <p:xfrm>
          <a:off x="4573406" y="2228957"/>
          <a:ext cx="4031042" cy="2359017"/>
        </p:xfrm>
        <a:graphic>
          <a:graphicData uri="http://schemas.openxmlformats.org/drawingml/2006/table">
            <a:tbl>
              <a:tblPr/>
              <a:tblGrid>
                <a:gridCol w="2235646"/>
                <a:gridCol w="721359"/>
                <a:gridCol w="1074037"/>
              </a:tblGrid>
              <a:tr h="208138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产品名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单量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占比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</a:tr>
              <a:tr h="208138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0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账户安全险手机端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30033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71.26%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8138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0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百万账户安全卫士（赠险）手机端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5316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12.61%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8138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0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安心银行卡资金损失险手机端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972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2.31%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</a:tr>
              <a:tr h="208138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0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公共交通工具意外保险手机端（赠险）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875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2.08%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08138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0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自驾车意外保险手机端（赠险）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790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1.87%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8138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0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尊享</a:t>
                      </a:r>
                      <a:r>
                        <a:rPr lang="en-US" altLang="zh-CN" sz="10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e</a:t>
                      </a:r>
                      <a:r>
                        <a:rPr lang="zh-CN" altLang="en-US" sz="10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生</a:t>
                      </a:r>
                      <a:r>
                        <a:rPr lang="en-US" altLang="zh-CN" sz="10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•</a:t>
                      </a:r>
                      <a:r>
                        <a:rPr lang="zh-CN" altLang="en-US" sz="10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医疗险</a:t>
                      </a:r>
                      <a:r>
                        <a:rPr lang="en-US" altLang="zh-CN" sz="10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2017</a:t>
                      </a:r>
                      <a:r>
                        <a:rPr lang="zh-CN" altLang="en-US" sz="10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手机端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650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1.54%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</a:tr>
              <a:tr h="208138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0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尊享</a:t>
                      </a:r>
                      <a:r>
                        <a:rPr lang="en-US" altLang="zh-CN" sz="10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e</a:t>
                      </a:r>
                      <a:r>
                        <a:rPr lang="zh-CN" altLang="en-US" sz="10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生百万医疗手机端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349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0.83%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</a:tr>
              <a:tr h="208138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0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自驾车意外伤害保险手机端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324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0.77%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6014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0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众安账户安全险</a:t>
                      </a:r>
                      <a:r>
                        <a:rPr lang="en-US" altLang="zh-CN" sz="10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PC</a:t>
                      </a:r>
                      <a:r>
                        <a:rPr lang="zh-CN" altLang="en-US" sz="10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端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303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0.72%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6014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0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安享一生癌症医疗险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301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0.71%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</a:tr>
              <a:tr h="156014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000" b="1" i="0" u="none" strike="noStrike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TOP10</a:t>
                      </a:r>
                      <a:r>
                        <a:rPr lang="zh-CN" altLang="en-US" sz="1000" b="1" i="0" u="none" strike="noStrike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累计</a:t>
                      </a:r>
                      <a:endParaRPr lang="zh-CN" altLang="en-US" sz="1000" b="1" i="0" u="none" strike="noStrike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00" b="1" i="0" u="none" strike="noStrike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39913</a:t>
                      </a:r>
                      <a:endParaRPr lang="en-US" altLang="zh-CN" sz="1000" b="1" i="0" u="none" strike="noStrike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00" b="1" i="0" u="none" strike="noStrike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94.7%</a:t>
                      </a:r>
                      <a:endParaRPr lang="en-US" altLang="zh-CN" sz="1000" b="1" i="0" u="none" strike="noStrike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9" name="TextBox 41"/>
          <p:cNvSpPr txBox="1"/>
          <p:nvPr/>
        </p:nvSpPr>
        <p:spPr>
          <a:xfrm>
            <a:off x="520888" y="1939809"/>
            <a:ext cx="331186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000" dirty="0" smtClean="0">
                <a:latin typeface="Microsoft YaHei"/>
                <a:ea typeface="Microsoft YaHei"/>
                <a:cs typeface="Microsoft YaHei"/>
              </a:rPr>
              <a:t>用户持有保单量分析</a:t>
            </a:r>
            <a:endParaRPr lang="en-US" altLang="zh-CN" sz="1000" dirty="0" smtClean="0"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10" name="TextBox 41"/>
          <p:cNvSpPr txBox="1"/>
          <p:nvPr/>
        </p:nvSpPr>
        <p:spPr>
          <a:xfrm>
            <a:off x="4506075" y="1935953"/>
            <a:ext cx="3311860" cy="295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000" dirty="0">
                <a:latin typeface="Microsoft YaHei"/>
                <a:ea typeface="Microsoft YaHei"/>
                <a:cs typeface="Microsoft YaHei"/>
              </a:rPr>
              <a:t>用户</a:t>
            </a:r>
            <a:endParaRPr lang="en-US" altLang="zh-CN" sz="1000" dirty="0" smtClean="0">
              <a:latin typeface="Microsoft YaHei"/>
              <a:ea typeface="Microsoft YaHei"/>
              <a:cs typeface="Microsoft YaHei"/>
            </a:endParaRPr>
          </a:p>
        </p:txBody>
      </p:sp>
    </p:spTree>
    <p:extLst>
      <p:ext uri="{BB962C8B-B14F-4D97-AF65-F5344CB8AC3E}">
        <p14:creationId xmlns:p14="http://schemas.microsoft.com/office/powerpoint/2010/main" val="150957749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24544" y="207404"/>
            <a:ext cx="8495928" cy="6516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b="1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2.1.4. </a:t>
            </a:r>
            <a:r>
              <a:rPr lang="zh-CN" altLang="en-US" b="1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需求偏好：会员保险支出低，首单价格</a:t>
            </a:r>
            <a:r>
              <a:rPr lang="en-US" altLang="zh-CN" b="1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50</a:t>
            </a:r>
            <a:r>
              <a:rPr lang="zh-CN" altLang="en-US" b="1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元以上用户表现好</a:t>
            </a:r>
            <a:endParaRPr lang="zh-CN" altLang="en-US" b="1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aphicFrame>
        <p:nvGraphicFramePr>
          <p:cNvPr id="5" name="图表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25859985"/>
              </p:ext>
            </p:extLst>
          </p:nvPr>
        </p:nvGraphicFramePr>
        <p:xfrm>
          <a:off x="4788023" y="1651643"/>
          <a:ext cx="4032958" cy="14241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TextBox 41"/>
          <p:cNvSpPr txBox="1"/>
          <p:nvPr/>
        </p:nvSpPr>
        <p:spPr>
          <a:xfrm>
            <a:off x="406955" y="826479"/>
            <a:ext cx="8057334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"/>
              </a:rPr>
              <a:t>整体保险会员价值较首单的价值分布有好转趋势，但是仍需加强</a:t>
            </a:r>
            <a:endParaRPr lang="en-US" altLang="zh-CN" sz="1300" dirty="0" smtClean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icrosoft YaHei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"/>
              </a:rPr>
              <a:t>首单支出在</a:t>
            </a:r>
            <a:r>
              <a:rPr lang="en-US" altLang="zh-CN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"/>
              </a:rPr>
              <a:t>50</a:t>
            </a:r>
            <a:r>
              <a:rPr lang="zh-CN" altLang="en-US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"/>
              </a:rPr>
              <a:t>元以上用户，在二</a:t>
            </a:r>
            <a:r>
              <a:rPr lang="zh-CN" altLang="en-US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"/>
              </a:rPr>
              <a:t>次购买</a:t>
            </a:r>
            <a:r>
              <a:rPr lang="zh-CN" altLang="en-US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"/>
              </a:rPr>
              <a:t>保险时转化高价值保险可能性高</a:t>
            </a:r>
          </a:p>
        </p:txBody>
      </p:sp>
      <p:graphicFrame>
        <p:nvGraphicFramePr>
          <p:cNvPr id="9" name="图表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98897344"/>
              </p:ext>
            </p:extLst>
          </p:nvPr>
        </p:nvGraphicFramePr>
        <p:xfrm>
          <a:off x="467543" y="1661937"/>
          <a:ext cx="4104967" cy="141386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6518837"/>
              </p:ext>
            </p:extLst>
          </p:nvPr>
        </p:nvGraphicFramePr>
        <p:xfrm>
          <a:off x="474096" y="3361728"/>
          <a:ext cx="4098415" cy="130726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49097"/>
                <a:gridCol w="563579"/>
                <a:gridCol w="242091"/>
                <a:gridCol w="408674"/>
                <a:gridCol w="408674"/>
                <a:gridCol w="408674"/>
                <a:gridCol w="408674"/>
                <a:gridCol w="408674"/>
                <a:gridCol w="408674"/>
                <a:gridCol w="285714"/>
                <a:gridCol w="305890"/>
              </a:tblGrid>
              <a:tr h="85697">
                <a:tc rowSpan="2" gridSpan="2">
                  <a:txBody>
                    <a:bodyPr/>
                    <a:lstStyle/>
                    <a:p>
                      <a:pPr algn="ctr" fontAlgn="b"/>
                      <a:endParaRPr lang="zh-CN" altLang="en-US" sz="700" b="0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468" marR="7468" marT="7468" marB="0" anchor="b">
                    <a:solidFill>
                      <a:srgbClr val="00B0F0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9">
                  <a:txBody>
                    <a:bodyPr/>
                    <a:lstStyle/>
                    <a:p>
                      <a:pPr algn="ctr" fontAlgn="b"/>
                      <a:r>
                        <a:rPr lang="zh-CN" altLang="en-US" sz="700" u="none" strike="noStrike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二次购买后价格分布</a:t>
                      </a:r>
                      <a:endParaRPr lang="zh-CN" altLang="en-US" sz="700" b="0" i="0" u="none" strike="noStrike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468" marR="7468" marT="7468" marB="0" anchor="b"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165787">
                <a:tc gridSpan="2"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700" u="none" strike="noStrike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  <a:endParaRPr lang="en-US" altLang="zh-CN" sz="700" b="0" i="0" u="none" strike="noStrike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468" marR="7468" marT="7468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700" u="none" strike="noStrike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(0, 1]</a:t>
                      </a:r>
                      <a:endParaRPr lang="en-US" altLang="zh-CN" sz="700" b="0" i="0" u="none" strike="noStrike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468" marR="7468" marT="7468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700" u="none" strike="noStrike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(1, 1.99]</a:t>
                      </a:r>
                      <a:endParaRPr lang="en-US" altLang="zh-CN" sz="700" b="0" i="0" u="none" strike="noStrike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468" marR="7468" marT="7468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700" u="none" strike="noStrike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(1.99, 10]</a:t>
                      </a:r>
                      <a:endParaRPr lang="en-US" altLang="zh-CN" sz="700" b="0" i="0" u="none" strike="noStrike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468" marR="7468" marT="7468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700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(10, 50]</a:t>
                      </a:r>
                      <a:endParaRPr lang="en-US" altLang="zh-CN" sz="700" b="0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468" marR="7468" marT="7468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700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(50, 100]</a:t>
                      </a:r>
                      <a:endParaRPr lang="en-US" altLang="zh-CN" sz="700" b="0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468" marR="7468" marT="7468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700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(100, 200]</a:t>
                      </a:r>
                      <a:endParaRPr lang="en-US" altLang="zh-CN" sz="700" b="0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468" marR="7468" marT="7468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700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200+</a:t>
                      </a:r>
                      <a:endParaRPr lang="en-US" altLang="zh-CN" sz="700" b="0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468" marR="7468" marT="7468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700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总计</a:t>
                      </a:r>
                      <a:endParaRPr lang="zh-CN" altLang="en-US" sz="700" b="0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468" marR="7468" marT="7468" marB="0" anchor="b">
                    <a:solidFill>
                      <a:srgbClr val="00B0F0"/>
                    </a:solidFill>
                  </a:tcPr>
                </a:tc>
              </a:tr>
              <a:tr h="102132">
                <a:tc rowSpan="8">
                  <a:txBody>
                    <a:bodyPr/>
                    <a:lstStyle/>
                    <a:p>
                      <a:pPr algn="ctr" fontAlgn="b"/>
                      <a:r>
                        <a:rPr lang="zh-CN" altLang="en-US" sz="70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首</a:t>
                      </a:r>
                      <a:endParaRPr lang="en-US" altLang="zh-CN" sz="700" u="none" strike="noStrike" dirty="0" smtClean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 fontAlgn="b"/>
                      <a:r>
                        <a:rPr lang="zh-CN" altLang="en-US" sz="70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单</a:t>
                      </a:r>
                      <a:endParaRPr lang="en-US" altLang="zh-CN" sz="700" u="none" strike="noStrike" dirty="0" smtClean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 fontAlgn="b"/>
                      <a:r>
                        <a:rPr lang="zh-CN" altLang="en-US" sz="70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价</a:t>
                      </a:r>
                      <a:endParaRPr lang="en-US" altLang="zh-CN" sz="700" u="none" strike="noStrike" dirty="0" smtClean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 fontAlgn="b"/>
                      <a:r>
                        <a:rPr lang="zh-CN" altLang="en-US" sz="70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格</a:t>
                      </a:r>
                      <a:endParaRPr lang="en-US" altLang="zh-CN" sz="700" u="none" strike="noStrike" dirty="0" smtClean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 fontAlgn="b"/>
                      <a:r>
                        <a:rPr lang="zh-CN" altLang="en-US" sz="70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分</a:t>
                      </a:r>
                      <a:endParaRPr lang="en-US" altLang="zh-CN" sz="700" u="none" strike="noStrike" dirty="0" smtClean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 fontAlgn="b"/>
                      <a:r>
                        <a:rPr lang="zh-CN" altLang="en-US" sz="70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布</a:t>
                      </a:r>
                      <a:endParaRPr lang="zh-CN" altLang="en-US" sz="700" b="0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468" marR="7468" marT="7468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700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  <a:endParaRPr lang="en-US" altLang="zh-CN" sz="700" b="0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468" marR="7468" marT="7468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7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2005</a:t>
                      </a:r>
                      <a:endParaRPr lang="en-US" altLang="zh-CN" sz="700" b="0" i="0" u="none" strike="noStrike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468" marR="7468" marT="746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7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295</a:t>
                      </a:r>
                      <a:endParaRPr lang="en-US" altLang="zh-CN" sz="700" b="0" i="0" u="none" strike="noStrike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468" marR="7468" marT="746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7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1087</a:t>
                      </a:r>
                      <a:endParaRPr lang="en-US" altLang="zh-CN" sz="700" b="0" i="0" u="none" strike="noStrike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468" marR="7468" marT="746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7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46</a:t>
                      </a:r>
                      <a:endParaRPr lang="en-US" altLang="zh-CN" sz="700" b="0" i="0" u="none" strike="noStrike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468" marR="7468" marT="746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7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35</a:t>
                      </a:r>
                      <a:endParaRPr lang="en-US" altLang="zh-CN" sz="700" b="0" i="0" u="none" strike="noStrike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468" marR="7468" marT="746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7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38</a:t>
                      </a:r>
                      <a:endParaRPr lang="en-US" altLang="zh-CN" sz="700" b="0" i="0" u="none" strike="noStrike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468" marR="7468" marT="746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7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15</a:t>
                      </a:r>
                      <a:endParaRPr lang="en-US" altLang="zh-CN" sz="700" b="0" i="0" u="none" strike="noStrike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468" marR="7468" marT="746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7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57</a:t>
                      </a:r>
                      <a:endParaRPr lang="en-US" altLang="zh-CN" sz="700" b="0" i="0" u="none" strike="noStrike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468" marR="7468" marT="746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7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3578</a:t>
                      </a:r>
                      <a:endParaRPr lang="en-US" altLang="zh-CN" sz="700" b="0" i="0" u="none" strike="noStrike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468" marR="7468" marT="7468" marB="0" anchor="b"/>
                </a:tc>
              </a:tr>
              <a:tr h="10213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700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(0, 1]</a:t>
                      </a:r>
                      <a:endParaRPr lang="en-US" altLang="zh-CN" sz="700" b="0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468" marR="7468" marT="7468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7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276</a:t>
                      </a:r>
                      <a:endParaRPr lang="en-US" altLang="zh-CN" sz="700" b="0" i="0" u="none" strike="noStrike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468" marR="7468" marT="746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7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203</a:t>
                      </a:r>
                      <a:endParaRPr lang="en-US" altLang="zh-CN" sz="700" b="0" i="0" u="none" strike="noStrike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468" marR="7468" marT="746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7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663</a:t>
                      </a:r>
                      <a:endParaRPr lang="en-US" altLang="zh-CN" sz="700" b="0" i="0" u="none" strike="noStrike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468" marR="7468" marT="746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7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148</a:t>
                      </a:r>
                      <a:endParaRPr lang="en-US" altLang="zh-CN" sz="700" b="0" i="0" u="none" strike="noStrike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468" marR="7468" marT="746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7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57</a:t>
                      </a:r>
                      <a:endParaRPr lang="en-US" altLang="zh-CN" sz="700" b="0" i="0" u="none" strike="noStrike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468" marR="7468" marT="746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7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19</a:t>
                      </a:r>
                      <a:endParaRPr lang="en-US" altLang="zh-CN" sz="700" b="0" i="0" u="none" strike="noStrike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468" marR="7468" marT="746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7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</a:t>
                      </a:r>
                      <a:endParaRPr lang="en-US" altLang="zh-CN" sz="700" b="0" i="0" u="none" strike="noStrike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468" marR="7468" marT="746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7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30</a:t>
                      </a:r>
                      <a:endParaRPr lang="en-US" altLang="zh-CN" sz="700" b="0" i="0" u="none" strike="noStrike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468" marR="7468" marT="746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7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1401</a:t>
                      </a:r>
                      <a:endParaRPr lang="en-US" altLang="zh-CN" sz="700" b="0" i="0" u="none" strike="noStrike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468" marR="7468" marT="7468" marB="0" anchor="b"/>
                </a:tc>
              </a:tr>
              <a:tr h="10213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700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(1, 1.99]</a:t>
                      </a:r>
                      <a:endParaRPr lang="en-US" altLang="zh-CN" sz="700" b="0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468" marR="7468" marT="7468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7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4982</a:t>
                      </a:r>
                      <a:endParaRPr lang="en-US" altLang="zh-CN" sz="700" b="0" i="0" u="none" strike="noStrike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468" marR="7468" marT="746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7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1036</a:t>
                      </a:r>
                      <a:endParaRPr lang="en-US" altLang="zh-CN" sz="700" b="0" i="0" u="none" strike="noStrike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468" marR="7468" marT="746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7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28157</a:t>
                      </a:r>
                      <a:endParaRPr lang="en-US" altLang="zh-CN" sz="700" b="0" i="0" u="none" strike="noStrike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468" marR="7468" marT="746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7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2146</a:t>
                      </a:r>
                      <a:endParaRPr lang="en-US" altLang="zh-CN" sz="700" b="0" i="0" u="none" strike="noStrike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468" marR="7468" marT="746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7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883</a:t>
                      </a:r>
                      <a:endParaRPr lang="en-US" altLang="zh-CN" sz="700" b="0" i="0" u="none" strike="noStrike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468" marR="7468" marT="746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7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249</a:t>
                      </a:r>
                      <a:endParaRPr lang="en-US" altLang="zh-CN" sz="700" b="0" i="0" u="none" strike="noStrike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468" marR="7468" marT="746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7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174</a:t>
                      </a:r>
                      <a:endParaRPr lang="en-US" altLang="zh-CN" sz="700" b="0" i="0" u="none" strike="noStrike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468" marR="7468" marT="746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7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729</a:t>
                      </a:r>
                      <a:endParaRPr lang="en-US" altLang="zh-CN" sz="700" b="0" i="0" u="none" strike="noStrike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468" marR="7468" marT="746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7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38356</a:t>
                      </a:r>
                      <a:endParaRPr lang="en-US" altLang="zh-CN" sz="700" b="0" i="0" u="none" strike="noStrike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468" marR="7468" marT="7468" marB="0" anchor="b"/>
                </a:tc>
              </a:tr>
              <a:tr h="10213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700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(1.99, 10]</a:t>
                      </a:r>
                      <a:endParaRPr lang="en-US" altLang="zh-CN" sz="700" b="0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468" marR="7468" marT="7468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7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156</a:t>
                      </a:r>
                      <a:endParaRPr lang="en-US" altLang="zh-CN" sz="700" b="0" i="0" u="none" strike="noStrike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468" marR="7468" marT="746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7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145</a:t>
                      </a:r>
                      <a:endParaRPr lang="en-US" altLang="zh-CN" sz="700" b="0" i="0" u="none" strike="noStrike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468" marR="7468" marT="746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7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1619</a:t>
                      </a:r>
                      <a:endParaRPr lang="en-US" altLang="zh-CN" sz="700" b="0" i="0" u="none" strike="noStrike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468" marR="7468" marT="746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7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1217</a:t>
                      </a:r>
                      <a:endParaRPr lang="en-US" altLang="zh-CN" sz="700" b="0" i="0" u="none" strike="noStrike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468" marR="7468" marT="746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7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125</a:t>
                      </a:r>
                      <a:endParaRPr lang="en-US" altLang="zh-CN" sz="700" b="0" i="0" u="none" strike="noStrike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468" marR="7468" marT="746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7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40</a:t>
                      </a:r>
                      <a:endParaRPr lang="en-US" altLang="zh-CN" sz="700" b="0" i="0" u="none" strike="noStrike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468" marR="7468" marT="746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7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23</a:t>
                      </a:r>
                      <a:endParaRPr lang="en-US" altLang="zh-CN" sz="700" b="0" i="0" u="none" strike="noStrike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468" marR="7468" marT="746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7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54</a:t>
                      </a:r>
                      <a:endParaRPr lang="en-US" altLang="zh-CN" sz="700" b="0" i="0" u="none" strike="noStrike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468" marR="7468" marT="746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7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3379</a:t>
                      </a:r>
                      <a:endParaRPr lang="en-US" altLang="zh-CN" sz="700" b="0" i="0" u="none" strike="noStrike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468" marR="7468" marT="7468" marB="0" anchor="b"/>
                </a:tc>
              </a:tr>
              <a:tr h="10213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700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(10, 50]</a:t>
                      </a:r>
                      <a:endParaRPr lang="en-US" altLang="zh-CN" sz="700" b="0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468" marR="7468" marT="7468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7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65</a:t>
                      </a:r>
                      <a:endParaRPr lang="en-US" altLang="zh-CN" sz="700" b="0" i="0" u="none" strike="noStrike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468" marR="7468" marT="746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7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34</a:t>
                      </a:r>
                      <a:endParaRPr lang="en-US" altLang="zh-CN" sz="700" b="0" i="0" u="none" strike="noStrike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468" marR="7468" marT="746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7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680</a:t>
                      </a:r>
                      <a:endParaRPr lang="en-US" altLang="zh-CN" sz="700" b="0" i="0" u="none" strike="noStrike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468" marR="7468" marT="746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7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119</a:t>
                      </a:r>
                      <a:endParaRPr lang="en-US" altLang="zh-CN" sz="700" b="0" i="0" u="none" strike="noStrike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468" marR="7468" marT="746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7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242</a:t>
                      </a:r>
                      <a:endParaRPr lang="en-US" altLang="zh-CN" sz="700" b="0" i="0" u="none" strike="noStrike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468" marR="7468" marT="746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7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46</a:t>
                      </a:r>
                      <a:endParaRPr lang="en-US" altLang="zh-CN" sz="700" b="0" i="0" u="none" strike="noStrike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468" marR="7468" marT="746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7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67</a:t>
                      </a:r>
                      <a:endParaRPr lang="en-US" altLang="zh-CN" sz="700" b="0" i="0" u="none" strike="noStrike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468" marR="7468" marT="746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7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69</a:t>
                      </a:r>
                      <a:endParaRPr lang="en-US" altLang="zh-CN" sz="700" b="0" i="0" u="none" strike="noStrike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468" marR="7468" marT="746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7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1322</a:t>
                      </a:r>
                      <a:endParaRPr lang="en-US" altLang="zh-CN" sz="700" b="0" i="0" u="none" strike="noStrike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468" marR="7468" marT="7468" marB="0" anchor="b"/>
                </a:tc>
              </a:tr>
              <a:tr h="8569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700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(50, 100]</a:t>
                      </a:r>
                      <a:endParaRPr lang="en-US" altLang="zh-CN" sz="700" b="0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468" marR="7468" marT="7468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7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31</a:t>
                      </a:r>
                      <a:endParaRPr lang="en-US" altLang="zh-CN" sz="700" b="0" i="0" u="none" strike="noStrike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468" marR="7468" marT="746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7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15</a:t>
                      </a:r>
                      <a:endParaRPr lang="en-US" altLang="zh-CN" sz="700" b="0" i="0" u="none" strike="noStrike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468" marR="7468" marT="746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7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138</a:t>
                      </a:r>
                      <a:endParaRPr lang="en-US" altLang="zh-CN" sz="700" b="0" i="0" u="none" strike="noStrike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468" marR="7468" marT="746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7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26</a:t>
                      </a:r>
                      <a:endParaRPr lang="en-US" altLang="zh-CN" sz="700" b="0" i="0" u="none" strike="noStrike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468" marR="7468" marT="746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7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48</a:t>
                      </a:r>
                      <a:endParaRPr lang="en-US" altLang="zh-CN" sz="700" b="0" i="0" u="none" strike="noStrike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468" marR="7468" marT="746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7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168</a:t>
                      </a:r>
                      <a:endParaRPr lang="en-US" altLang="zh-CN" sz="700" b="0" i="0" u="none" strike="noStrike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468" marR="7468" marT="746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7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22</a:t>
                      </a:r>
                      <a:endParaRPr lang="en-US" altLang="zh-CN" sz="700" b="0" i="0" u="none" strike="noStrike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468" marR="7468" marT="746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7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59</a:t>
                      </a:r>
                      <a:endParaRPr lang="en-US" altLang="zh-CN" sz="700" b="0" i="0" u="none" strike="noStrike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468" marR="7468" marT="746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7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507</a:t>
                      </a:r>
                      <a:endParaRPr lang="en-US" altLang="zh-CN" sz="700" b="0" i="0" u="none" strike="noStrike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468" marR="7468" marT="7468" marB="0" anchor="b"/>
                </a:tc>
              </a:tr>
              <a:tr h="10213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700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(100, 200]</a:t>
                      </a:r>
                      <a:endParaRPr lang="en-US" altLang="zh-CN" sz="700" b="0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468" marR="7468" marT="7468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7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15</a:t>
                      </a:r>
                      <a:endParaRPr lang="en-US" altLang="zh-CN" sz="700" b="0" i="0" u="none" strike="noStrike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468" marR="7468" marT="746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7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  <a:endParaRPr lang="en-US" altLang="zh-CN" sz="700" b="0" i="0" u="none" strike="noStrike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468" marR="7468" marT="746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7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53</a:t>
                      </a:r>
                      <a:endParaRPr lang="en-US" altLang="zh-CN" sz="700" b="0" i="0" u="none" strike="noStrike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468" marR="7468" marT="746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7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18</a:t>
                      </a:r>
                      <a:endParaRPr lang="en-US" altLang="zh-CN" sz="700" b="0" i="0" u="none" strike="noStrike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468" marR="7468" marT="746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7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16</a:t>
                      </a:r>
                      <a:endParaRPr lang="en-US" altLang="zh-CN" sz="700" b="0" i="0" u="none" strike="noStrike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468" marR="7468" marT="746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7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27</a:t>
                      </a:r>
                      <a:endParaRPr lang="en-US" altLang="zh-CN" sz="700" b="0" i="0" u="none" strike="noStrike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468" marR="7468" marT="746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7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69</a:t>
                      </a:r>
                      <a:endParaRPr lang="en-US" altLang="zh-CN" sz="700" b="0" i="0" u="none" strike="noStrike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468" marR="7468" marT="746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7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78</a:t>
                      </a:r>
                      <a:endParaRPr lang="en-US" altLang="zh-CN" sz="700" b="0" i="0" u="none" strike="noStrike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468" marR="7468" marT="746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7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280</a:t>
                      </a:r>
                      <a:endParaRPr lang="en-US" altLang="zh-CN" sz="700" b="0" i="0" u="none" strike="noStrike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468" marR="7468" marT="7468" marB="0" anchor="b"/>
                </a:tc>
              </a:tr>
              <a:tr h="10213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700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200+</a:t>
                      </a:r>
                      <a:endParaRPr lang="en-US" altLang="zh-CN" sz="700" b="0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468" marR="7468" marT="7468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7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114</a:t>
                      </a:r>
                      <a:endParaRPr lang="en-US" altLang="zh-CN" sz="700" b="0" i="0" u="none" strike="noStrike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468" marR="7468" marT="746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7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25</a:t>
                      </a:r>
                      <a:endParaRPr lang="en-US" altLang="zh-CN" sz="700" b="0" i="0" u="none" strike="noStrike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468" marR="7468" marT="746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7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326</a:t>
                      </a:r>
                      <a:endParaRPr lang="en-US" altLang="zh-CN" sz="700" b="0" i="0" u="none" strike="noStrike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468" marR="7468" marT="746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7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35</a:t>
                      </a:r>
                      <a:endParaRPr lang="en-US" altLang="zh-CN" sz="700" b="0" i="0" u="none" strike="noStrike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468" marR="7468" marT="746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7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57</a:t>
                      </a:r>
                      <a:endParaRPr lang="en-US" altLang="zh-CN" sz="700" b="0" i="0" u="none" strike="noStrike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468" marR="7468" marT="746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7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64</a:t>
                      </a:r>
                      <a:endParaRPr lang="en-US" altLang="zh-CN" sz="700" b="0" i="0" u="none" strike="noStrike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468" marR="7468" marT="746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7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92</a:t>
                      </a:r>
                      <a:endParaRPr lang="en-US" altLang="zh-CN" sz="700" b="0" i="0" u="none" strike="noStrike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468" marR="7468" marT="746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7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1115</a:t>
                      </a:r>
                      <a:endParaRPr lang="en-US" altLang="zh-CN" sz="700" b="0" i="0" u="none" strike="noStrike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468" marR="7468" marT="746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7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1828</a:t>
                      </a:r>
                      <a:endParaRPr lang="en-US" altLang="zh-CN" sz="700" b="0" i="0" u="none" strike="noStrike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468" marR="7468" marT="7468" marB="0" anchor="b"/>
                </a:tc>
              </a:tr>
              <a:tr h="102132">
                <a:tc>
                  <a:txBody>
                    <a:bodyPr/>
                    <a:lstStyle/>
                    <a:p>
                      <a:pPr algn="ctr" fontAlgn="b"/>
                      <a:endParaRPr lang="zh-CN" altLang="en-US" sz="700" b="0" i="0" u="none" strike="noStrike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468" marR="7468" marT="7468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700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总计</a:t>
                      </a:r>
                      <a:endParaRPr lang="zh-CN" altLang="en-US" sz="700" b="0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468" marR="7468" marT="7468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7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7644</a:t>
                      </a:r>
                      <a:endParaRPr lang="en-US" altLang="zh-CN" sz="700" b="0" i="0" u="none" strike="noStrike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468" marR="7468" marT="746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7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1757</a:t>
                      </a:r>
                      <a:endParaRPr lang="en-US" altLang="zh-CN" sz="700" b="0" i="0" u="none" strike="noStrike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468" marR="7468" marT="746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7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32723</a:t>
                      </a:r>
                      <a:endParaRPr lang="en-US" altLang="zh-CN" sz="700" b="0" i="0" u="none" strike="noStrike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468" marR="7468" marT="746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7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3755</a:t>
                      </a:r>
                      <a:endParaRPr lang="en-US" altLang="zh-CN" sz="700" b="0" i="0" u="none" strike="noStrike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468" marR="7468" marT="746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7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1463</a:t>
                      </a:r>
                      <a:endParaRPr lang="en-US" altLang="zh-CN" sz="700" b="0" i="0" u="none" strike="noStrike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468" marR="7468" marT="746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7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651</a:t>
                      </a:r>
                      <a:endParaRPr lang="en-US" altLang="zh-CN" sz="700" b="0" i="0" u="none" strike="noStrike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468" marR="7468" marT="746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7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467</a:t>
                      </a:r>
                      <a:endParaRPr lang="en-US" altLang="zh-CN" sz="700" b="0" i="0" u="none" strike="noStrike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468" marR="7468" marT="746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7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2191</a:t>
                      </a:r>
                      <a:endParaRPr lang="en-US" altLang="zh-CN" sz="700" b="0" i="0" u="none" strike="noStrike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468" marR="7468" marT="746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7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50651</a:t>
                      </a:r>
                      <a:endParaRPr lang="en-US" altLang="zh-CN" sz="700" b="0" i="0" u="none" strike="noStrike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468" marR="7468" marT="7468" marB="0" anchor="b"/>
                </a:tc>
              </a:tr>
            </a:tbl>
          </a:graphicData>
        </a:graphic>
      </p:graphicFrame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0856593"/>
              </p:ext>
            </p:extLst>
          </p:nvPr>
        </p:nvGraphicFramePr>
        <p:xfrm>
          <a:off x="4788023" y="3361728"/>
          <a:ext cx="4032449" cy="133305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56537"/>
                <a:gridCol w="408856"/>
                <a:gridCol w="420882"/>
                <a:gridCol w="420882"/>
                <a:gridCol w="420882"/>
                <a:gridCol w="420882"/>
                <a:gridCol w="420882"/>
                <a:gridCol w="420882"/>
                <a:gridCol w="420882"/>
                <a:gridCol w="420882"/>
              </a:tblGrid>
              <a:tr h="132834">
                <a:tc rowSpan="2" gridSpan="2">
                  <a:txBody>
                    <a:bodyPr/>
                    <a:lstStyle/>
                    <a:p>
                      <a:pPr algn="ctr" fontAlgn="b"/>
                      <a:r>
                        <a:rPr lang="zh-CN" altLang="en-US" sz="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　</a:t>
                      </a:r>
                      <a:endParaRPr lang="zh-CN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14" marR="7814" marT="7814" marB="0" anchor="b">
                    <a:solidFill>
                      <a:srgbClr val="00B0F0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algn="ctr" fontAlgn="b"/>
                      <a:r>
                        <a:rPr lang="zh-CN" altLang="en-US" sz="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二次购买后价格分布</a:t>
                      </a:r>
                      <a:endParaRPr lang="zh-CN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814" marR="7814" marT="7814" marB="0" anchor="b"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132834">
                <a:tc gridSpan="2"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800" u="none" strike="noStrike">
                          <a:solidFill>
                            <a:schemeClr val="bg1"/>
                          </a:solidFill>
                          <a:effectLst/>
                        </a:rPr>
                        <a:t>0</a:t>
                      </a:r>
                      <a:endParaRPr lang="en-US" altLang="zh-CN" sz="800" b="0" i="0" u="none" strike="noStrike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14" marR="7814" marT="7814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800" u="none" strike="noStrike">
                          <a:solidFill>
                            <a:schemeClr val="bg1"/>
                          </a:solidFill>
                          <a:effectLst/>
                        </a:rPr>
                        <a:t>(0, 1]</a:t>
                      </a:r>
                      <a:endParaRPr lang="en-US" altLang="zh-CN" sz="800" b="0" i="0" u="none" strike="noStrike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14" marR="7814" marT="7814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800" u="none" strike="noStrike">
                          <a:solidFill>
                            <a:schemeClr val="bg1"/>
                          </a:solidFill>
                          <a:effectLst/>
                        </a:rPr>
                        <a:t>(1, 1.99]</a:t>
                      </a:r>
                      <a:endParaRPr lang="en-US" altLang="zh-CN" sz="800" b="0" i="0" u="none" strike="noStrike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14" marR="7814" marT="7814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(1.99, 10]</a:t>
                      </a:r>
                      <a:endParaRPr lang="en-US" altLang="zh-CN" sz="800" b="0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14" marR="7814" marT="7814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(10, 50]</a:t>
                      </a:r>
                      <a:endParaRPr lang="en-US" altLang="zh-CN" sz="800" b="0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14" marR="7814" marT="7814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(50, 100]</a:t>
                      </a:r>
                      <a:endParaRPr lang="en-US" altLang="zh-CN" sz="800" b="0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14" marR="7814" marT="7814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(100, 200]</a:t>
                      </a:r>
                      <a:endParaRPr lang="en-US" altLang="zh-CN" sz="800" b="0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14" marR="7814" marT="7814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200+</a:t>
                      </a:r>
                      <a:endParaRPr lang="en-US" altLang="zh-CN" sz="800" b="0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14" marR="7814" marT="7814" marB="0" anchor="b">
                    <a:solidFill>
                      <a:srgbClr val="00B0F0"/>
                    </a:solidFill>
                  </a:tcPr>
                </a:tc>
              </a:tr>
              <a:tr h="132834">
                <a:tc rowSpan="8">
                  <a:txBody>
                    <a:bodyPr/>
                    <a:lstStyle/>
                    <a:p>
                      <a:pPr algn="ctr" fontAlgn="b"/>
                      <a:r>
                        <a:rPr lang="zh-CN" altLang="en-US" sz="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首单价格分布</a:t>
                      </a:r>
                      <a:endParaRPr lang="zh-CN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814" marR="7814" marT="7814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0</a:t>
                      </a:r>
                      <a:endParaRPr lang="en-US" altLang="zh-CN" sz="800" b="0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14" marR="7814" marT="7814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800" u="none" strike="noStrike">
                          <a:effectLst/>
                        </a:rPr>
                        <a:t>56.04%</a:t>
                      </a:r>
                      <a:endParaRPr lang="en-US" altLang="zh-CN" sz="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14" marR="7814" marT="7814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800" u="none" strike="noStrike">
                          <a:effectLst/>
                        </a:rPr>
                        <a:t>8.24%</a:t>
                      </a:r>
                      <a:endParaRPr lang="en-US" altLang="zh-CN" sz="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14" marR="7814" marT="7814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800" u="none" strike="noStrike">
                          <a:effectLst/>
                        </a:rPr>
                        <a:t>30.38%</a:t>
                      </a:r>
                      <a:endParaRPr lang="en-US" altLang="zh-CN" sz="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14" marR="7814" marT="7814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800" u="none" strike="noStrike">
                          <a:effectLst/>
                        </a:rPr>
                        <a:t>1.29%</a:t>
                      </a:r>
                      <a:endParaRPr lang="en-US" altLang="zh-CN" sz="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14" marR="7814" marT="781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800" u="none" strike="noStrike">
                          <a:effectLst/>
                        </a:rPr>
                        <a:t>0.98%</a:t>
                      </a:r>
                      <a:endParaRPr lang="en-US" altLang="zh-CN" sz="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14" marR="7814" marT="781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800" u="none" strike="noStrike">
                          <a:effectLst/>
                        </a:rPr>
                        <a:t>1.06%</a:t>
                      </a:r>
                      <a:endParaRPr lang="en-US" altLang="zh-CN" sz="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14" marR="7814" marT="781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800" u="none" strike="noStrike">
                          <a:effectLst/>
                        </a:rPr>
                        <a:t>0.42%</a:t>
                      </a:r>
                      <a:endParaRPr lang="en-US" altLang="zh-CN" sz="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14" marR="7814" marT="781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800" u="none" strike="noStrike">
                          <a:effectLst/>
                        </a:rPr>
                        <a:t>1.59%</a:t>
                      </a:r>
                      <a:endParaRPr lang="en-US" altLang="zh-CN" sz="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14" marR="7814" marT="7814" marB="0" anchor="b"/>
                </a:tc>
              </a:tr>
              <a:tr h="13283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(0, 1]</a:t>
                      </a:r>
                      <a:endParaRPr lang="en-US" altLang="zh-CN" sz="800" b="0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14" marR="7814" marT="7814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800" u="none" strike="noStrike">
                          <a:effectLst/>
                        </a:rPr>
                        <a:t>19.70%</a:t>
                      </a:r>
                      <a:endParaRPr lang="en-US" altLang="zh-CN" sz="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14" marR="7814" marT="7814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800" u="none" strike="noStrike">
                          <a:effectLst/>
                        </a:rPr>
                        <a:t>14.49%</a:t>
                      </a:r>
                      <a:endParaRPr lang="en-US" altLang="zh-CN" sz="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14" marR="7814" marT="7814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800" u="none" strike="noStrike">
                          <a:effectLst/>
                        </a:rPr>
                        <a:t>47.32%</a:t>
                      </a:r>
                      <a:endParaRPr lang="en-US" altLang="zh-CN" sz="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14" marR="7814" marT="7814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800" u="none" strike="noStrike">
                          <a:effectLst/>
                        </a:rPr>
                        <a:t>10.56%</a:t>
                      </a:r>
                      <a:endParaRPr lang="en-US" altLang="zh-CN" sz="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14" marR="7814" marT="781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800" u="none" strike="noStrike">
                          <a:effectLst/>
                        </a:rPr>
                        <a:t>4.07%</a:t>
                      </a:r>
                      <a:endParaRPr lang="en-US" altLang="zh-CN" sz="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14" marR="7814" marT="781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800" u="none" strike="noStrike">
                          <a:effectLst/>
                        </a:rPr>
                        <a:t>1.36%</a:t>
                      </a:r>
                      <a:endParaRPr lang="en-US" altLang="zh-CN" sz="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14" marR="7814" marT="781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800" u="none" strike="noStrike">
                          <a:effectLst/>
                        </a:rPr>
                        <a:t>0.36%</a:t>
                      </a:r>
                      <a:endParaRPr lang="en-US" altLang="zh-CN" sz="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14" marR="7814" marT="781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800" u="none" strike="noStrike">
                          <a:effectLst/>
                        </a:rPr>
                        <a:t>2.14%</a:t>
                      </a:r>
                      <a:endParaRPr lang="en-US" altLang="zh-CN" sz="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14" marR="7814" marT="7814" marB="0" anchor="b"/>
                </a:tc>
              </a:tr>
              <a:tr h="46838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(1, 1.99]</a:t>
                      </a:r>
                      <a:endParaRPr lang="en-US" altLang="zh-CN" sz="800" b="0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14" marR="7814" marT="7814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800" u="none" strike="noStrike">
                          <a:effectLst/>
                        </a:rPr>
                        <a:t>12.99%</a:t>
                      </a:r>
                      <a:endParaRPr lang="en-US" altLang="zh-CN" sz="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14" marR="7814" marT="7814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800" u="none" strike="noStrike">
                          <a:effectLst/>
                        </a:rPr>
                        <a:t>2.70%</a:t>
                      </a:r>
                      <a:endParaRPr lang="en-US" altLang="zh-CN" sz="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14" marR="7814" marT="7814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800" u="none" strike="noStrike" dirty="0">
                          <a:effectLst/>
                        </a:rPr>
                        <a:t>73.41%</a:t>
                      </a:r>
                      <a:endParaRPr lang="en-US" altLang="zh-CN" sz="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14" marR="7814" marT="7814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800" u="none" strike="noStrike">
                          <a:effectLst/>
                        </a:rPr>
                        <a:t>5.59%</a:t>
                      </a:r>
                      <a:endParaRPr lang="en-US" altLang="zh-CN" sz="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14" marR="7814" marT="781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800" u="none" strike="noStrike">
                          <a:effectLst/>
                        </a:rPr>
                        <a:t>2.30%</a:t>
                      </a:r>
                      <a:endParaRPr lang="en-US" altLang="zh-CN" sz="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14" marR="7814" marT="781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800" u="none" strike="noStrike">
                          <a:effectLst/>
                        </a:rPr>
                        <a:t>0.65%</a:t>
                      </a:r>
                      <a:endParaRPr lang="en-US" altLang="zh-CN" sz="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14" marR="7814" marT="781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800" u="none" strike="noStrike">
                          <a:effectLst/>
                        </a:rPr>
                        <a:t>0.45%</a:t>
                      </a:r>
                      <a:endParaRPr lang="en-US" altLang="zh-CN" sz="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14" marR="7814" marT="781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800" u="none" strike="noStrike">
                          <a:effectLst/>
                        </a:rPr>
                        <a:t>1.90%</a:t>
                      </a:r>
                      <a:endParaRPr lang="en-US" altLang="zh-CN" sz="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14" marR="7814" marT="7814" marB="0" anchor="b"/>
                </a:tc>
              </a:tr>
              <a:tr h="13283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(1.99, 10]</a:t>
                      </a:r>
                      <a:endParaRPr lang="en-US" altLang="zh-CN" sz="800" b="0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14" marR="7814" marT="7814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800" u="none" strike="noStrike" dirty="0">
                          <a:effectLst/>
                        </a:rPr>
                        <a:t>4.62%</a:t>
                      </a:r>
                      <a:endParaRPr lang="en-US" altLang="zh-CN" sz="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14" marR="7814" marT="7814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800" u="none" strike="noStrike" dirty="0">
                          <a:effectLst/>
                        </a:rPr>
                        <a:t>4.29%</a:t>
                      </a:r>
                      <a:endParaRPr lang="en-US" altLang="zh-CN" sz="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14" marR="7814" marT="7814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800" u="none" strike="noStrike" dirty="0">
                          <a:effectLst/>
                        </a:rPr>
                        <a:t>47.91%</a:t>
                      </a:r>
                      <a:endParaRPr lang="en-US" altLang="zh-CN" sz="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14" marR="7814" marT="7814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800" u="none" strike="noStrike">
                          <a:effectLst/>
                        </a:rPr>
                        <a:t>36.02%</a:t>
                      </a:r>
                      <a:endParaRPr lang="en-US" altLang="zh-CN" sz="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14" marR="7814" marT="781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800" u="none" strike="noStrike">
                          <a:effectLst/>
                        </a:rPr>
                        <a:t>3.70%</a:t>
                      </a:r>
                      <a:endParaRPr lang="en-US" altLang="zh-CN" sz="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14" marR="7814" marT="781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800" u="none" strike="noStrike">
                          <a:effectLst/>
                        </a:rPr>
                        <a:t>1.18%</a:t>
                      </a:r>
                      <a:endParaRPr lang="en-US" altLang="zh-CN" sz="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14" marR="7814" marT="781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800" u="none" strike="noStrike">
                          <a:effectLst/>
                        </a:rPr>
                        <a:t>0.68%</a:t>
                      </a:r>
                      <a:endParaRPr lang="en-US" altLang="zh-CN" sz="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14" marR="7814" marT="781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800" u="none" strike="noStrike">
                          <a:effectLst/>
                        </a:rPr>
                        <a:t>1.60%</a:t>
                      </a:r>
                      <a:endParaRPr lang="en-US" altLang="zh-CN" sz="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14" marR="7814" marT="7814" marB="0" anchor="b"/>
                </a:tc>
              </a:tr>
              <a:tr h="13283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(10, 50]</a:t>
                      </a:r>
                      <a:endParaRPr lang="en-US" altLang="zh-CN" sz="800" b="0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14" marR="7814" marT="7814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800" u="none" strike="noStrike">
                          <a:effectLst/>
                        </a:rPr>
                        <a:t>4.92%</a:t>
                      </a:r>
                      <a:endParaRPr lang="en-US" altLang="zh-CN" sz="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14" marR="7814" marT="7814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800" u="none" strike="noStrike">
                          <a:effectLst/>
                        </a:rPr>
                        <a:t>2.57%</a:t>
                      </a:r>
                      <a:endParaRPr lang="en-US" altLang="zh-CN" sz="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14" marR="7814" marT="7814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800" u="none" strike="noStrike">
                          <a:effectLst/>
                        </a:rPr>
                        <a:t>51.44%</a:t>
                      </a:r>
                      <a:endParaRPr lang="en-US" altLang="zh-CN" sz="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14" marR="7814" marT="7814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800" u="none" strike="noStrike" dirty="0">
                          <a:effectLst/>
                        </a:rPr>
                        <a:t>9.00%</a:t>
                      </a:r>
                      <a:endParaRPr lang="en-US" altLang="zh-CN" sz="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14" marR="7814" marT="7814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800" u="none" strike="noStrike">
                          <a:effectLst/>
                        </a:rPr>
                        <a:t>18.31%</a:t>
                      </a:r>
                      <a:endParaRPr lang="en-US" altLang="zh-CN" sz="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14" marR="7814" marT="781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800" u="none" strike="noStrike">
                          <a:effectLst/>
                        </a:rPr>
                        <a:t>3.48%</a:t>
                      </a:r>
                      <a:endParaRPr lang="en-US" altLang="zh-CN" sz="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14" marR="7814" marT="781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800" u="none" strike="noStrike">
                          <a:effectLst/>
                        </a:rPr>
                        <a:t>5.07%</a:t>
                      </a:r>
                      <a:endParaRPr lang="en-US" altLang="zh-CN" sz="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14" marR="7814" marT="781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800" u="none" strike="noStrike">
                          <a:effectLst/>
                        </a:rPr>
                        <a:t>5.22%</a:t>
                      </a:r>
                      <a:endParaRPr lang="en-US" altLang="zh-CN" sz="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14" marR="7814" marT="7814" marB="0" anchor="b"/>
                </a:tc>
              </a:tr>
              <a:tr h="13283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(50, 100]</a:t>
                      </a:r>
                      <a:endParaRPr lang="en-US" altLang="zh-CN" sz="800" b="0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14" marR="7814" marT="7814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800" u="none" strike="noStrike">
                          <a:effectLst/>
                        </a:rPr>
                        <a:t>6.11%</a:t>
                      </a:r>
                      <a:endParaRPr lang="en-US" altLang="zh-CN" sz="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14" marR="7814" marT="781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800" u="none" strike="noStrike">
                          <a:effectLst/>
                        </a:rPr>
                        <a:t>2.96%</a:t>
                      </a:r>
                      <a:endParaRPr lang="en-US" altLang="zh-CN" sz="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14" marR="7814" marT="781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800" u="none" strike="noStrike">
                          <a:effectLst/>
                        </a:rPr>
                        <a:t>27.22%</a:t>
                      </a:r>
                      <a:endParaRPr lang="en-US" altLang="zh-CN" sz="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14" marR="7814" marT="781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800" u="none" strike="noStrike">
                          <a:effectLst/>
                        </a:rPr>
                        <a:t>5.13%</a:t>
                      </a:r>
                      <a:endParaRPr lang="en-US" altLang="zh-CN" sz="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14" marR="7814" marT="781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800" u="none" strike="noStrike">
                          <a:effectLst/>
                        </a:rPr>
                        <a:t>9.47%</a:t>
                      </a:r>
                      <a:endParaRPr lang="en-US" altLang="zh-CN" sz="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14" marR="7814" marT="781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800" u="none" strike="noStrike" dirty="0">
                          <a:effectLst/>
                        </a:rPr>
                        <a:t>33.14%</a:t>
                      </a:r>
                      <a:endParaRPr lang="en-US" altLang="zh-CN" sz="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14" marR="7814" marT="781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800" u="none" strike="noStrike" dirty="0">
                          <a:effectLst/>
                        </a:rPr>
                        <a:t>4.34%</a:t>
                      </a:r>
                      <a:endParaRPr lang="en-US" altLang="zh-CN" sz="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14" marR="7814" marT="781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800" u="none" strike="noStrike" dirty="0">
                          <a:effectLst/>
                        </a:rPr>
                        <a:t>11.64%</a:t>
                      </a:r>
                      <a:endParaRPr lang="en-US" altLang="zh-CN" sz="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14" marR="7814" marT="7814" marB="0" anchor="b">
                    <a:solidFill>
                      <a:srgbClr val="FFFF00"/>
                    </a:solidFill>
                  </a:tcPr>
                </a:tc>
              </a:tr>
              <a:tr h="13283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(100, 200]</a:t>
                      </a:r>
                      <a:endParaRPr lang="en-US" altLang="zh-CN" sz="800" b="0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14" marR="7814" marT="7814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800" u="none" strike="noStrike">
                          <a:effectLst/>
                        </a:rPr>
                        <a:t>5.36%</a:t>
                      </a:r>
                      <a:endParaRPr lang="en-US" altLang="zh-CN" sz="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14" marR="7814" marT="781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800" u="none" strike="noStrike">
                          <a:effectLst/>
                        </a:rPr>
                        <a:t>1.43%</a:t>
                      </a:r>
                      <a:endParaRPr lang="en-US" altLang="zh-CN" sz="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14" marR="7814" marT="781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800" u="none" strike="noStrike">
                          <a:effectLst/>
                        </a:rPr>
                        <a:t>18.93%</a:t>
                      </a:r>
                      <a:endParaRPr lang="en-US" altLang="zh-CN" sz="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14" marR="7814" marT="781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800" u="none" strike="noStrike">
                          <a:effectLst/>
                        </a:rPr>
                        <a:t>6.43%</a:t>
                      </a:r>
                      <a:endParaRPr lang="en-US" altLang="zh-CN" sz="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14" marR="7814" marT="781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800" u="none" strike="noStrike">
                          <a:effectLst/>
                        </a:rPr>
                        <a:t>5.71%</a:t>
                      </a:r>
                      <a:endParaRPr lang="en-US" altLang="zh-CN" sz="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14" marR="7814" marT="781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800" u="none" strike="noStrike">
                          <a:effectLst/>
                        </a:rPr>
                        <a:t>9.64%</a:t>
                      </a:r>
                      <a:endParaRPr lang="en-US" altLang="zh-CN" sz="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14" marR="7814" marT="781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800" u="none" strike="noStrike" dirty="0">
                          <a:effectLst/>
                        </a:rPr>
                        <a:t>24.64%</a:t>
                      </a:r>
                      <a:endParaRPr lang="en-US" altLang="zh-CN" sz="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14" marR="7814" marT="781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800" u="none" strike="noStrike" dirty="0">
                          <a:effectLst/>
                        </a:rPr>
                        <a:t>27.86%</a:t>
                      </a:r>
                      <a:endParaRPr lang="en-US" altLang="zh-CN" sz="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14" marR="7814" marT="7814" marB="0" anchor="b">
                    <a:solidFill>
                      <a:srgbClr val="FFFF00"/>
                    </a:solidFill>
                  </a:tcPr>
                </a:tc>
              </a:tr>
              <a:tr h="140648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200+</a:t>
                      </a:r>
                      <a:endParaRPr lang="en-US" altLang="zh-CN" sz="800" b="0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14" marR="7814" marT="7814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800" u="none" strike="noStrike">
                          <a:effectLst/>
                        </a:rPr>
                        <a:t>6.24%</a:t>
                      </a:r>
                      <a:endParaRPr lang="en-US" altLang="zh-CN" sz="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14" marR="7814" marT="781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800" u="none" strike="noStrike">
                          <a:effectLst/>
                        </a:rPr>
                        <a:t>1.37%</a:t>
                      </a:r>
                      <a:endParaRPr lang="en-US" altLang="zh-CN" sz="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14" marR="7814" marT="781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800" u="none" strike="noStrike">
                          <a:effectLst/>
                        </a:rPr>
                        <a:t>17.83%</a:t>
                      </a:r>
                      <a:endParaRPr lang="en-US" altLang="zh-CN" sz="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14" marR="7814" marT="781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800" u="none" strike="noStrike">
                          <a:effectLst/>
                        </a:rPr>
                        <a:t>1.91%</a:t>
                      </a:r>
                      <a:endParaRPr lang="en-US" altLang="zh-CN" sz="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14" marR="7814" marT="781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800" u="none" strike="noStrike">
                          <a:effectLst/>
                        </a:rPr>
                        <a:t>3.12%</a:t>
                      </a:r>
                      <a:endParaRPr lang="en-US" altLang="zh-CN" sz="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14" marR="7814" marT="781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800" u="none" strike="noStrike">
                          <a:effectLst/>
                        </a:rPr>
                        <a:t>3.50%</a:t>
                      </a:r>
                      <a:endParaRPr lang="en-US" altLang="zh-CN" sz="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14" marR="7814" marT="781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800" u="none" strike="noStrike">
                          <a:effectLst/>
                        </a:rPr>
                        <a:t>5.03%</a:t>
                      </a:r>
                      <a:endParaRPr lang="en-US" altLang="zh-CN" sz="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14" marR="7814" marT="781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800" u="none" strike="noStrike" dirty="0">
                          <a:effectLst/>
                        </a:rPr>
                        <a:t>61.00%</a:t>
                      </a:r>
                      <a:endParaRPr lang="en-US" altLang="zh-CN" sz="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14" marR="7814" marT="7814" marB="0" anchor="b"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  <p:sp>
        <p:nvSpPr>
          <p:cNvPr id="10" name="TextBox 41"/>
          <p:cNvSpPr txBox="1"/>
          <p:nvPr/>
        </p:nvSpPr>
        <p:spPr>
          <a:xfrm>
            <a:off x="460040" y="3075806"/>
            <a:ext cx="331186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000" dirty="0">
                <a:latin typeface="Microsoft YaHei"/>
                <a:ea typeface="Microsoft YaHei"/>
                <a:cs typeface="Microsoft YaHei"/>
              </a:rPr>
              <a:t>客户</a:t>
            </a:r>
            <a:r>
              <a:rPr lang="zh-CN" altLang="en-US" sz="1000" dirty="0" smtClean="0">
                <a:latin typeface="Microsoft YaHei"/>
                <a:ea typeface="Microsoft YaHei"/>
                <a:cs typeface="Microsoft YaHei"/>
              </a:rPr>
              <a:t>保单客单价变化分析（用户量）</a:t>
            </a:r>
            <a:endParaRPr lang="en-US" altLang="zh-CN" sz="1000" dirty="0" smtClean="0"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11" name="TextBox 41"/>
          <p:cNvSpPr txBox="1"/>
          <p:nvPr/>
        </p:nvSpPr>
        <p:spPr>
          <a:xfrm>
            <a:off x="4788022" y="3039309"/>
            <a:ext cx="331186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000" dirty="0">
                <a:latin typeface="Microsoft YaHei"/>
                <a:ea typeface="Microsoft YaHei"/>
                <a:cs typeface="Microsoft YaHei"/>
              </a:rPr>
              <a:t>客户</a:t>
            </a:r>
            <a:r>
              <a:rPr lang="zh-CN" altLang="en-US" sz="1000" dirty="0" smtClean="0">
                <a:latin typeface="Microsoft YaHei"/>
                <a:ea typeface="Microsoft YaHei"/>
                <a:cs typeface="Microsoft YaHei"/>
              </a:rPr>
              <a:t>保单客单价变化分析（占比）</a:t>
            </a:r>
            <a:endParaRPr lang="en-US" altLang="zh-CN" sz="1000" dirty="0" smtClean="0">
              <a:latin typeface="Microsoft YaHei"/>
              <a:ea typeface="Microsoft YaHei"/>
              <a:cs typeface="Microsoft YaHei"/>
            </a:endParaRPr>
          </a:p>
        </p:txBody>
      </p:sp>
    </p:spTree>
    <p:extLst>
      <p:ext uri="{BB962C8B-B14F-4D97-AF65-F5344CB8AC3E}">
        <p14:creationId xmlns:p14="http://schemas.microsoft.com/office/powerpoint/2010/main" val="310904666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324544" y="207404"/>
            <a:ext cx="8495928" cy="6516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b="1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2.1.5 </a:t>
            </a:r>
            <a:r>
              <a:rPr lang="zh-CN" altLang="en-US" b="1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场景触达：小店用户和线下扫码付用户保险转化高</a:t>
            </a:r>
            <a:endParaRPr lang="zh-CN" altLang="en-US" b="1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1933893"/>
              </p:ext>
            </p:extLst>
          </p:nvPr>
        </p:nvGraphicFramePr>
        <p:xfrm>
          <a:off x="539553" y="2320587"/>
          <a:ext cx="3960439" cy="213129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63497"/>
                <a:gridCol w="844209"/>
                <a:gridCol w="587564"/>
                <a:gridCol w="763171"/>
                <a:gridCol w="801998"/>
              </a:tblGrid>
              <a:tr h="304470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50" b="1" i="0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触点场景</a:t>
                      </a: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50" b="1" i="0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非保险用户</a:t>
                      </a: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50" b="1" i="0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保险用户</a:t>
                      </a: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50" b="1" i="0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会员用户数</a:t>
                      </a: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50" b="1" i="0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保险转化率</a:t>
                      </a: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</a:tr>
              <a:tr h="304470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其它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44070477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214267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44284744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0.5%</a:t>
                      </a:r>
                    </a:p>
                  </a:txBody>
                  <a:tcPr marL="9525" marR="9525" marT="9525" marB="0" anchor="ctr"/>
                </a:tc>
              </a:tr>
              <a:tr h="304470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红孩子</a:t>
                      </a:r>
                      <a:endParaRPr lang="zh-CN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313124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3090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316214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1.0%</a:t>
                      </a:r>
                    </a:p>
                  </a:txBody>
                  <a:tcPr marL="9525" marR="9525" marT="9525" marB="0" anchor="ctr"/>
                </a:tc>
              </a:tr>
              <a:tr h="304470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 dirty="0">
                          <a:solidFill>
                            <a:srgbClr val="C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线下扫码付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594554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29559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624113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C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4.7%</a:t>
                      </a:r>
                    </a:p>
                  </a:txBody>
                  <a:tcPr marL="9525" marR="9525" marT="9525" marB="0" anchor="ctr"/>
                </a:tc>
              </a:tr>
              <a:tr h="304470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 dirty="0">
                          <a:solidFill>
                            <a:srgbClr val="C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小店线下用户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15000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1347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16347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C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8.2%</a:t>
                      </a:r>
                    </a:p>
                  </a:txBody>
                  <a:tcPr marL="9525" marR="9525" marT="9525" marB="0" anchor="ctr"/>
                </a:tc>
              </a:tr>
              <a:tr h="304470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 dirty="0">
                          <a:solidFill>
                            <a:srgbClr val="C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小店线上用户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368325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7207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375532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 dirty="0">
                          <a:solidFill>
                            <a:srgbClr val="C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1.9%</a:t>
                      </a:r>
                    </a:p>
                  </a:txBody>
                  <a:tcPr marL="9525" marR="9525" marT="9525" marB="0" anchor="ctr"/>
                </a:tc>
              </a:tr>
              <a:tr h="304470"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zh-CN" altLang="en-US" sz="8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全量会员</a:t>
                      </a:r>
                      <a:endParaRPr lang="zh-CN" altLang="en-US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u="none" strike="noStrike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0.6%</a:t>
                      </a:r>
                      <a:endParaRPr lang="en-US" altLang="zh-CN" sz="8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  <p:sp>
        <p:nvSpPr>
          <p:cNvPr id="15" name="TextBox 41"/>
          <p:cNvSpPr txBox="1"/>
          <p:nvPr/>
        </p:nvSpPr>
        <p:spPr>
          <a:xfrm>
            <a:off x="488635" y="1131590"/>
            <a:ext cx="7337254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/>
                <a:ea typeface="Microsoft YaHei"/>
                <a:cs typeface="Microsoft YaHei"/>
              </a:rPr>
              <a:t>线下扫码付用户、苏宁小店用户保险转化率高</a:t>
            </a:r>
            <a:endParaRPr lang="en-US" altLang="zh-CN" sz="1300" dirty="0" smtClean="0">
              <a:solidFill>
                <a:schemeClr val="tx1">
                  <a:lumMod val="95000"/>
                  <a:lumOff val="5000"/>
                </a:schemeClr>
              </a:solidFill>
              <a:latin typeface="Microsoft YaHei"/>
              <a:ea typeface="Microsoft YaHei"/>
              <a:cs typeface="Microsoft YaHei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/>
                <a:ea typeface="Microsoft YaHei"/>
                <a:cs typeface="Microsoft YaHei"/>
              </a:rPr>
              <a:t>延保用户中转代理保险用户占比高，达到</a:t>
            </a:r>
            <a:r>
              <a:rPr lang="en-US" altLang="zh-CN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/>
                <a:ea typeface="Microsoft YaHei"/>
                <a:cs typeface="Microsoft YaHei"/>
              </a:rPr>
              <a:t>1.82%</a:t>
            </a:r>
            <a:r>
              <a:rPr lang="zh-CN" altLang="en-US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/>
                <a:ea typeface="Microsoft YaHei"/>
                <a:cs typeface="Microsoft YaHei"/>
              </a:rPr>
              <a:t>，明显高于全量的转化率</a:t>
            </a:r>
            <a:r>
              <a:rPr lang="en-US" altLang="zh-CN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/>
                <a:ea typeface="Microsoft YaHei"/>
                <a:cs typeface="Microsoft YaHei"/>
              </a:rPr>
              <a:t>0.56</a:t>
            </a:r>
            <a:r>
              <a:rPr lang="en-US" altLang="zh-CN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/>
                <a:ea typeface="Microsoft YaHei"/>
                <a:cs typeface="Microsoft YaHei"/>
              </a:rPr>
              <a:t>%</a:t>
            </a:r>
            <a:endParaRPr lang="zh-CN" altLang="en-US" sz="1300" dirty="0">
              <a:solidFill>
                <a:schemeClr val="tx1">
                  <a:lumMod val="95000"/>
                  <a:lumOff val="5000"/>
                </a:schemeClr>
              </a:solidFill>
              <a:latin typeface="Microsoft YaHei"/>
              <a:ea typeface="Microsoft YaHei"/>
              <a:cs typeface="Microsoft YaHei"/>
            </a:endParaRPr>
          </a:p>
        </p:txBody>
      </p:sp>
      <p:graphicFrame>
        <p:nvGraphicFramePr>
          <p:cNvPr id="5" name="图表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72106647"/>
              </p:ext>
            </p:extLst>
          </p:nvPr>
        </p:nvGraphicFramePr>
        <p:xfrm>
          <a:off x="4716016" y="2320586"/>
          <a:ext cx="3816424" cy="21312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TextBox 41"/>
          <p:cNvSpPr txBox="1"/>
          <p:nvPr/>
        </p:nvSpPr>
        <p:spPr>
          <a:xfrm>
            <a:off x="520888" y="1939809"/>
            <a:ext cx="397910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000" dirty="0" smtClean="0">
                <a:latin typeface="Microsoft YaHei"/>
                <a:ea typeface="Microsoft YaHei"/>
                <a:cs typeface="Microsoft YaHei"/>
              </a:rPr>
              <a:t>线下支付场景，忠诚度高；</a:t>
            </a:r>
            <a:endParaRPr lang="en-US" altLang="zh-CN" sz="1000" dirty="0" smtClean="0">
              <a:latin typeface="Microsoft YaHei"/>
              <a:ea typeface="Microsoft YaHei"/>
              <a:cs typeface="Microsoft YaHei"/>
            </a:endParaRPr>
          </a:p>
        </p:txBody>
      </p:sp>
    </p:spTree>
    <p:extLst>
      <p:ext uri="{BB962C8B-B14F-4D97-AF65-F5344CB8AC3E}">
        <p14:creationId xmlns:p14="http://schemas.microsoft.com/office/powerpoint/2010/main" val="270179327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324544" y="207404"/>
            <a:ext cx="8495928" cy="6516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b="1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2.1.5. </a:t>
            </a:r>
            <a:r>
              <a:rPr lang="zh-CN" altLang="en-US" b="1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场景触达：延保用户分析</a:t>
            </a:r>
            <a:endParaRPr lang="zh-CN" altLang="en-US" b="1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TextBox 41"/>
          <p:cNvSpPr txBox="1"/>
          <p:nvPr/>
        </p:nvSpPr>
        <p:spPr>
          <a:xfrm>
            <a:off x="615340" y="987574"/>
            <a:ext cx="8057334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/>
                <a:ea typeface="Microsoft YaHei"/>
                <a:cs typeface="Microsoft YaHei"/>
              </a:rPr>
              <a:t>延保用户笔数达到</a:t>
            </a:r>
            <a:r>
              <a:rPr lang="en-US" altLang="zh-CN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/>
                <a:ea typeface="Microsoft YaHei"/>
                <a:cs typeface="Microsoft YaHei"/>
              </a:rPr>
              <a:t>936</a:t>
            </a:r>
            <a:r>
              <a:rPr lang="zh-CN" altLang="en-US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/>
                <a:ea typeface="Microsoft YaHei"/>
                <a:cs typeface="Microsoft YaHei"/>
              </a:rPr>
              <a:t>万</a:t>
            </a:r>
            <a:endParaRPr lang="en-US" altLang="zh-CN" sz="1300" dirty="0" smtClean="0">
              <a:solidFill>
                <a:schemeClr val="tx1">
                  <a:lumMod val="95000"/>
                  <a:lumOff val="5000"/>
                </a:schemeClr>
              </a:solidFill>
              <a:latin typeface="Microsoft YaHei"/>
              <a:ea typeface="Microsoft YaHei"/>
              <a:cs typeface="Microsoft YaHei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/>
                <a:ea typeface="Microsoft YaHei"/>
                <a:cs typeface="Microsoft YaHei"/>
              </a:rPr>
              <a:t>延保复购会员数达到</a:t>
            </a:r>
            <a:r>
              <a:rPr lang="en-US" altLang="zh-CN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/>
                <a:ea typeface="Microsoft YaHei"/>
                <a:cs typeface="Microsoft YaHei"/>
              </a:rPr>
              <a:t>18%</a:t>
            </a:r>
          </a:p>
        </p:txBody>
      </p:sp>
      <p:graphicFrame>
        <p:nvGraphicFramePr>
          <p:cNvPr id="6" name="图表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37566770"/>
              </p:ext>
            </p:extLst>
          </p:nvPr>
        </p:nvGraphicFramePr>
        <p:xfrm>
          <a:off x="684077" y="2009119"/>
          <a:ext cx="3672408" cy="21602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7" name="图表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32090838"/>
              </p:ext>
            </p:extLst>
          </p:nvPr>
        </p:nvGraphicFramePr>
        <p:xfrm>
          <a:off x="4572508" y="1995686"/>
          <a:ext cx="3744417" cy="21602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42051378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bject 5"/>
          <p:cNvSpPr/>
          <p:nvPr/>
        </p:nvSpPr>
        <p:spPr>
          <a:xfrm>
            <a:off x="7320327" y="1490253"/>
            <a:ext cx="853440" cy="411480"/>
          </a:xfrm>
          <a:custGeom>
            <a:avLst/>
            <a:gdLst/>
            <a:ahLst/>
            <a:cxnLst/>
            <a:rect l="l" t="t" r="r" b="b"/>
            <a:pathLst>
              <a:path w="853440" h="411480">
                <a:moveTo>
                  <a:pt x="0" y="411479"/>
                </a:moveTo>
                <a:lnTo>
                  <a:pt x="853439" y="411479"/>
                </a:lnTo>
                <a:lnTo>
                  <a:pt x="853439" y="0"/>
                </a:lnTo>
                <a:lnTo>
                  <a:pt x="0" y="0"/>
                </a:lnTo>
                <a:lnTo>
                  <a:pt x="0" y="411479"/>
                </a:lnTo>
                <a:close/>
              </a:path>
            </a:pathLst>
          </a:custGeom>
          <a:solidFill>
            <a:srgbClr val="B1D234"/>
          </a:solid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1495" y="1442360"/>
            <a:ext cx="1133687" cy="43088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2200" b="1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目录</a:t>
            </a:r>
            <a:endParaRPr lang="zh-CN" altLang="en-US" sz="2200" b="1" dirty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2046923" y="1059583"/>
            <a:ext cx="0" cy="3312368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bject 2"/>
          <p:cNvSpPr/>
          <p:nvPr/>
        </p:nvSpPr>
        <p:spPr>
          <a:xfrm>
            <a:off x="2753345" y="1491630"/>
            <a:ext cx="4544695" cy="413384"/>
          </a:xfrm>
          <a:custGeom>
            <a:avLst/>
            <a:gdLst/>
            <a:ahLst/>
            <a:cxnLst/>
            <a:rect l="l" t="t" r="r" b="b"/>
            <a:pathLst>
              <a:path w="4544695" h="413385">
                <a:moveTo>
                  <a:pt x="0" y="413003"/>
                </a:moveTo>
                <a:lnTo>
                  <a:pt x="4544568" y="413003"/>
                </a:lnTo>
                <a:lnTo>
                  <a:pt x="4544568" y="0"/>
                </a:lnTo>
                <a:lnTo>
                  <a:pt x="0" y="0"/>
                </a:lnTo>
                <a:lnTo>
                  <a:pt x="0" y="413003"/>
                </a:lnTo>
                <a:close/>
              </a:path>
            </a:pathLst>
          </a:custGeom>
          <a:solidFill>
            <a:srgbClr val="B1D234"/>
          </a:solidFill>
        </p:spPr>
        <p:txBody>
          <a:bodyPr wrap="square" lIns="0" tIns="0" rIns="0" bIns="0" rtlCol="0" anchor="ctr"/>
          <a:lstStyle/>
          <a:p>
            <a:pPr marL="381000">
              <a:spcBef>
                <a:spcPts val="380"/>
              </a:spcBef>
            </a:pPr>
            <a:endParaRPr b="1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object 3"/>
          <p:cNvSpPr txBox="1"/>
          <p:nvPr/>
        </p:nvSpPr>
        <p:spPr>
          <a:xfrm>
            <a:off x="2753345" y="1545859"/>
            <a:ext cx="2682751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0">
              <a:spcBef>
                <a:spcPts val="380"/>
              </a:spcBef>
            </a:pPr>
            <a:r>
              <a:rPr lang="zh-CN" altLang="en-US" b="1" dirty="0">
                <a:latin typeface="微软雅黑" pitchFamily="34" charset="-122"/>
                <a:ea typeface="微软雅黑" pitchFamily="34" charset="-122"/>
              </a:rPr>
              <a:t>金服会员现状</a:t>
            </a:r>
            <a:r>
              <a:rPr lang="zh-CN" altLang="en-US" b="1" dirty="0" smtClean="0">
                <a:latin typeface="微软雅黑" pitchFamily="34" charset="-122"/>
                <a:ea typeface="微软雅黑" pitchFamily="34" charset="-122"/>
              </a:rPr>
              <a:t>概述</a:t>
            </a:r>
            <a:endParaRPr lang="zh-CN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object 4"/>
          <p:cNvSpPr txBox="1"/>
          <p:nvPr/>
        </p:nvSpPr>
        <p:spPr>
          <a:xfrm>
            <a:off x="7670530" y="1537349"/>
            <a:ext cx="15303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5" dirty="0"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</a:rPr>
              <a:t>1</a:t>
            </a:r>
            <a:endParaRPr sz="1800" dirty="0">
              <a:latin typeface="微软雅黑" panose="020B0503020204020204" pitchFamily="34" charset="-122"/>
              <a:ea typeface="微软雅黑" panose="020B0503020204020204" pitchFamily="34" charset="-122"/>
              <a:cs typeface="Arial"/>
            </a:endParaRPr>
          </a:p>
        </p:txBody>
      </p:sp>
      <p:sp>
        <p:nvSpPr>
          <p:cNvPr id="11" name="object 5"/>
          <p:cNvSpPr/>
          <p:nvPr/>
        </p:nvSpPr>
        <p:spPr>
          <a:xfrm>
            <a:off x="7304008" y="2212481"/>
            <a:ext cx="853440" cy="411480"/>
          </a:xfrm>
          <a:custGeom>
            <a:avLst/>
            <a:gdLst/>
            <a:ahLst/>
            <a:cxnLst/>
            <a:rect l="l" t="t" r="r" b="b"/>
            <a:pathLst>
              <a:path w="853440" h="411480">
                <a:moveTo>
                  <a:pt x="0" y="411479"/>
                </a:moveTo>
                <a:lnTo>
                  <a:pt x="853439" y="411479"/>
                </a:lnTo>
                <a:lnTo>
                  <a:pt x="853439" y="0"/>
                </a:lnTo>
                <a:lnTo>
                  <a:pt x="0" y="0"/>
                </a:lnTo>
                <a:lnTo>
                  <a:pt x="0" y="411479"/>
                </a:lnTo>
                <a:close/>
              </a:path>
            </a:pathLst>
          </a:custGeom>
          <a:solidFill>
            <a:srgbClr val="B1D234"/>
          </a:solid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object 6"/>
          <p:cNvSpPr txBox="1"/>
          <p:nvPr/>
        </p:nvSpPr>
        <p:spPr>
          <a:xfrm>
            <a:off x="7300961" y="2278267"/>
            <a:ext cx="85661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925" algn="ctr">
              <a:lnSpc>
                <a:spcPct val="100000"/>
              </a:lnSpc>
            </a:pPr>
            <a:r>
              <a:rPr sz="18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</a:rPr>
              <a:t>2</a:t>
            </a:r>
            <a:endParaRPr sz="1800">
              <a:latin typeface="微软雅黑" panose="020B0503020204020204" pitchFamily="34" charset="-122"/>
              <a:ea typeface="微软雅黑" panose="020B0503020204020204" pitchFamily="34" charset="-122"/>
              <a:cs typeface="Arial"/>
            </a:endParaRPr>
          </a:p>
        </p:txBody>
      </p:sp>
      <p:sp>
        <p:nvSpPr>
          <p:cNvPr id="13" name="object 7"/>
          <p:cNvSpPr/>
          <p:nvPr/>
        </p:nvSpPr>
        <p:spPr>
          <a:xfrm>
            <a:off x="7320326" y="2930285"/>
            <a:ext cx="837121" cy="413384"/>
          </a:xfrm>
          <a:custGeom>
            <a:avLst/>
            <a:gdLst/>
            <a:ahLst/>
            <a:cxnLst/>
            <a:rect l="l" t="t" r="r" b="b"/>
            <a:pathLst>
              <a:path w="853440" h="413385">
                <a:moveTo>
                  <a:pt x="0" y="413003"/>
                </a:moveTo>
                <a:lnTo>
                  <a:pt x="853439" y="413003"/>
                </a:lnTo>
                <a:lnTo>
                  <a:pt x="853439" y="0"/>
                </a:lnTo>
                <a:lnTo>
                  <a:pt x="0" y="0"/>
                </a:lnTo>
                <a:lnTo>
                  <a:pt x="0" y="413003"/>
                </a:lnTo>
                <a:close/>
              </a:path>
            </a:pathLst>
          </a:custGeom>
          <a:solidFill>
            <a:srgbClr val="B1D234"/>
          </a:solid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object 8"/>
          <p:cNvSpPr txBox="1"/>
          <p:nvPr/>
        </p:nvSpPr>
        <p:spPr>
          <a:xfrm>
            <a:off x="7300961" y="2996071"/>
            <a:ext cx="85661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925" algn="ctr">
              <a:lnSpc>
                <a:spcPct val="100000"/>
              </a:lnSpc>
            </a:pPr>
            <a:r>
              <a:rPr sz="1800" spc="-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</a:rPr>
              <a:t>3</a:t>
            </a:r>
            <a:endParaRPr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/>
            </a:endParaRPr>
          </a:p>
        </p:txBody>
      </p:sp>
      <p:sp>
        <p:nvSpPr>
          <p:cNvPr id="15" name="object 9"/>
          <p:cNvSpPr txBox="1"/>
          <p:nvPr/>
        </p:nvSpPr>
        <p:spPr>
          <a:xfrm>
            <a:off x="2753345" y="2930284"/>
            <a:ext cx="4544695" cy="413131"/>
          </a:xfrm>
          <a:prstGeom prst="rect">
            <a:avLst/>
          </a:prstGeom>
          <a:solidFill>
            <a:srgbClr val="F1F1F1"/>
          </a:solidFill>
        </p:spPr>
        <p:txBody>
          <a:bodyPr vert="horz" wrap="square" lIns="0" tIns="48260" rIns="0" bIns="0" rtlCol="0">
            <a:noAutofit/>
          </a:bodyPr>
          <a:lstStyle>
            <a:lvl1pPr marL="381000">
              <a:lnSpc>
                <a:spcPct val="100000"/>
              </a:lnSpc>
              <a:spcBef>
                <a:spcPts val="380"/>
              </a:spcBef>
              <a:defRPr b="1">
                <a:solidFill>
                  <a:schemeClr val="bg1">
                    <a:lumMod val="6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  <a:extLst/>
          </a:lstStyle>
          <a:p>
            <a:r>
              <a:rPr lang="zh-CN" altLang="en-US" dirty="0"/>
              <a:t>金</a:t>
            </a:r>
            <a:r>
              <a:rPr lang="zh-CN" altLang="en-US" dirty="0" smtClean="0"/>
              <a:t>服会员标签建设思路</a:t>
            </a:r>
            <a:endParaRPr lang="en-US" altLang="zh-CN" dirty="0"/>
          </a:p>
        </p:txBody>
      </p:sp>
      <p:sp>
        <p:nvSpPr>
          <p:cNvPr id="16" name="object 10"/>
          <p:cNvSpPr txBox="1"/>
          <p:nvPr/>
        </p:nvSpPr>
        <p:spPr>
          <a:xfrm>
            <a:off x="2753345" y="2212481"/>
            <a:ext cx="4544695" cy="411480"/>
          </a:xfrm>
          <a:prstGeom prst="rect">
            <a:avLst/>
          </a:prstGeom>
          <a:solidFill>
            <a:srgbClr val="F1F1F1"/>
          </a:solidFill>
        </p:spPr>
        <p:txBody>
          <a:bodyPr vert="horz" wrap="square" lIns="0" tIns="48260" rIns="0" bIns="0" rtlCol="0">
            <a:noAutofit/>
          </a:bodyPr>
          <a:lstStyle/>
          <a:p>
            <a:pPr marL="381000">
              <a:lnSpc>
                <a:spcPct val="100000"/>
              </a:lnSpc>
              <a:spcBef>
                <a:spcPts val="380"/>
              </a:spcBef>
            </a:pPr>
            <a:r>
              <a:rPr lang="zh-CN" altLang="en-US" b="1" dirty="0">
                <a:solidFill>
                  <a:schemeClr val="bg1">
                    <a:lumMod val="65000"/>
                  </a:schemeClr>
                </a:solidFill>
                <a:latin typeface="微软雅黑" pitchFamily="34" charset="-122"/>
                <a:ea typeface="微软雅黑" pitchFamily="34" charset="-122"/>
              </a:rPr>
              <a:t>金服</a:t>
            </a:r>
            <a:r>
              <a:rPr lang="zh-CN" altLang="en-US" b="1" dirty="0" smtClean="0">
                <a:solidFill>
                  <a:schemeClr val="bg1">
                    <a:lumMod val="65000"/>
                  </a:schemeClr>
                </a:solidFill>
                <a:latin typeface="微软雅黑" pitchFamily="34" charset="-122"/>
                <a:ea typeface="微软雅黑" pitchFamily="34" charset="-122"/>
              </a:rPr>
              <a:t>交易会员画像</a:t>
            </a:r>
            <a:endParaRPr sz="1800" dirty="0">
              <a:latin typeface="微软雅黑"/>
              <a:cs typeface="微软雅黑"/>
            </a:endParaRPr>
          </a:p>
        </p:txBody>
      </p:sp>
      <p:sp>
        <p:nvSpPr>
          <p:cNvPr id="17" name="object 7"/>
          <p:cNvSpPr/>
          <p:nvPr/>
        </p:nvSpPr>
        <p:spPr>
          <a:xfrm>
            <a:off x="7306595" y="3662187"/>
            <a:ext cx="853440" cy="413384"/>
          </a:xfrm>
          <a:custGeom>
            <a:avLst/>
            <a:gdLst/>
            <a:ahLst/>
            <a:cxnLst/>
            <a:rect l="l" t="t" r="r" b="b"/>
            <a:pathLst>
              <a:path w="853440" h="413385">
                <a:moveTo>
                  <a:pt x="0" y="413003"/>
                </a:moveTo>
                <a:lnTo>
                  <a:pt x="853439" y="413003"/>
                </a:lnTo>
                <a:lnTo>
                  <a:pt x="853439" y="0"/>
                </a:lnTo>
                <a:lnTo>
                  <a:pt x="0" y="0"/>
                </a:lnTo>
                <a:lnTo>
                  <a:pt x="0" y="413003"/>
                </a:lnTo>
                <a:close/>
              </a:path>
            </a:pathLst>
          </a:custGeom>
          <a:solidFill>
            <a:srgbClr val="B1D234"/>
          </a:solid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object 8"/>
          <p:cNvSpPr txBox="1"/>
          <p:nvPr/>
        </p:nvSpPr>
        <p:spPr>
          <a:xfrm>
            <a:off x="7303548" y="3727973"/>
            <a:ext cx="85661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925" algn="ctr">
              <a:lnSpc>
                <a:spcPct val="100000"/>
              </a:lnSpc>
            </a:pPr>
            <a:r>
              <a:rPr lang="en-US" sz="1800" spc="-5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</a:rPr>
              <a:t>4</a:t>
            </a:r>
            <a:endParaRPr sz="1800" dirty="0">
              <a:latin typeface="微软雅黑" panose="020B0503020204020204" pitchFamily="34" charset="-122"/>
              <a:ea typeface="微软雅黑" panose="020B0503020204020204" pitchFamily="34" charset="-122"/>
              <a:cs typeface="Arial"/>
            </a:endParaRPr>
          </a:p>
        </p:txBody>
      </p:sp>
      <p:sp>
        <p:nvSpPr>
          <p:cNvPr id="20" name="object 9"/>
          <p:cNvSpPr txBox="1"/>
          <p:nvPr/>
        </p:nvSpPr>
        <p:spPr>
          <a:xfrm>
            <a:off x="2755932" y="3662187"/>
            <a:ext cx="4544695" cy="413384"/>
          </a:xfrm>
          <a:prstGeom prst="rect">
            <a:avLst/>
          </a:prstGeom>
          <a:solidFill>
            <a:srgbClr val="F1F1F1"/>
          </a:solidFill>
        </p:spPr>
        <p:txBody>
          <a:bodyPr vert="horz" wrap="square" lIns="0" tIns="48260" rIns="0" bIns="0" rtlCol="0">
            <a:noAutofit/>
          </a:bodyPr>
          <a:lstStyle>
            <a:lvl1pPr marL="381000">
              <a:lnSpc>
                <a:spcPct val="100000"/>
              </a:lnSpc>
              <a:spcBef>
                <a:spcPts val="380"/>
              </a:spcBef>
              <a:defRPr b="1">
                <a:solidFill>
                  <a:schemeClr val="bg1">
                    <a:lumMod val="6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  <a:extLst/>
          </a:lstStyle>
          <a:p>
            <a:r>
              <a:rPr lang="zh-CN" altLang="en-US" dirty="0" smtClean="0"/>
              <a:t>下一步工作安排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22061427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标题 1"/>
          <p:cNvSpPr txBox="1">
            <a:spLocks/>
          </p:cNvSpPr>
          <p:nvPr/>
        </p:nvSpPr>
        <p:spPr>
          <a:xfrm>
            <a:off x="504490" y="285397"/>
            <a:ext cx="7988128" cy="43204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spc="300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存量保险会员客户细分及经营</a:t>
            </a:r>
            <a:r>
              <a:rPr lang="zh-CN" altLang="en-US" sz="1800" b="1" spc="300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路径（优先建设拉、提、拓、保经营类标签）</a:t>
            </a:r>
            <a:endParaRPr lang="zh-CN" altLang="en-US" sz="1800" b="1" spc="30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4" name="圆角矩形 73"/>
          <p:cNvSpPr/>
          <p:nvPr/>
        </p:nvSpPr>
        <p:spPr>
          <a:xfrm>
            <a:off x="504490" y="1203207"/>
            <a:ext cx="4031575" cy="3350133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 dirty="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5" name="椭圆 74"/>
          <p:cNvSpPr/>
          <p:nvPr/>
        </p:nvSpPr>
        <p:spPr>
          <a:xfrm>
            <a:off x="731589" y="1230302"/>
            <a:ext cx="276230" cy="246548"/>
          </a:xfrm>
          <a:prstGeom prst="ellipse">
            <a:avLst/>
          </a:prstGeom>
          <a:solidFill>
            <a:srgbClr val="A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 dirty="0" smtClean="0">
                <a:latin typeface="微软雅黑" pitchFamily="34" charset="-122"/>
                <a:ea typeface="微软雅黑" pitchFamily="34" charset="-122"/>
              </a:rPr>
              <a:t>1</a:t>
            </a:r>
            <a:endParaRPr lang="zh-CN" altLang="en-US" sz="12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6" name="TextBox 28"/>
          <p:cNvSpPr txBox="1"/>
          <p:nvPr/>
        </p:nvSpPr>
        <p:spPr bwMode="auto">
          <a:xfrm>
            <a:off x="1007819" y="1284724"/>
            <a:ext cx="3323296" cy="253916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lang="zh-CN" altLang="en-US" sz="1050" b="1" dirty="0" smtClean="0">
                <a:latin typeface="微软雅黑" pitchFamily="34" charset="-122"/>
                <a:ea typeface="微软雅黑" pitchFamily="34" charset="-122"/>
              </a:rPr>
              <a:t>            金融非保险：</a:t>
            </a:r>
            <a:r>
              <a:rPr lang="en-US" altLang="zh-CN" sz="1050" b="1" dirty="0" smtClean="0">
                <a:latin typeface="微软雅黑" pitchFamily="34" charset="-122"/>
                <a:ea typeface="微软雅黑" pitchFamily="34" charset="-122"/>
              </a:rPr>
              <a:t>5152</a:t>
            </a:r>
            <a:r>
              <a:rPr lang="zh-CN" altLang="en-US" sz="1050" b="1" dirty="0" smtClean="0">
                <a:latin typeface="微软雅黑" pitchFamily="34" charset="-122"/>
                <a:ea typeface="微软雅黑" pitchFamily="34" charset="-122"/>
              </a:rPr>
              <a:t>万</a:t>
            </a:r>
            <a:endParaRPr lang="en-US" altLang="zh-CN" sz="1050" b="1" dirty="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3" name="TextBox 30"/>
          <p:cNvSpPr txBox="1"/>
          <p:nvPr/>
        </p:nvSpPr>
        <p:spPr bwMode="auto">
          <a:xfrm>
            <a:off x="4612637" y="927960"/>
            <a:ext cx="3879981" cy="3647152"/>
          </a:xfrm>
          <a:prstGeom prst="rect">
            <a:avLst/>
          </a:prstGeom>
          <a:noFill/>
          <a:ln w="25400" algn="ctr">
            <a:solidFill>
              <a:schemeClr val="bg1">
                <a:lumMod val="85000"/>
              </a:schemeClr>
            </a:solidFill>
            <a:prstDash val="sysDash"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indent="457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建设</a:t>
            </a:r>
            <a:r>
              <a:rPr lang="en-US" altLang="zh-CN" sz="1400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3</a:t>
            </a:r>
            <a:r>
              <a:rPr lang="zh-CN" altLang="en-US" sz="1400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防、</a:t>
            </a:r>
            <a:r>
              <a:rPr lang="en-US" altLang="zh-CN" sz="1400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4</a:t>
            </a:r>
            <a:r>
              <a:rPr lang="zh-CN" altLang="en-US" sz="1400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升、</a:t>
            </a:r>
            <a:r>
              <a:rPr lang="en-US" altLang="zh-CN" sz="1400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5</a:t>
            </a:r>
            <a:r>
              <a:rPr lang="zh-CN" altLang="en-US" sz="14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要素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的分析模型支撑体系：支撑保险会员</a:t>
            </a:r>
            <a:r>
              <a:rPr lang="zh-CN" altLang="en-US" sz="1400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拉、提、拓、保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：</a:t>
            </a:r>
            <a:endParaRPr lang="en-US" altLang="zh-CN" sz="1400" dirty="0" smtClean="0"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zh-CN" altLang="en-US" sz="1400" b="1" dirty="0">
                <a:latin typeface="微软雅黑" pitchFamily="34" charset="-122"/>
                <a:ea typeface="微软雅黑" pitchFamily="34" charset="-122"/>
              </a:rPr>
              <a:t>四</a:t>
            </a:r>
            <a:r>
              <a:rPr lang="zh-CN" altLang="en-US" sz="1400" b="1" dirty="0" smtClean="0">
                <a:latin typeface="微软雅黑" pitchFamily="34" charset="-122"/>
                <a:ea typeface="微软雅黑" pitchFamily="34" charset="-122"/>
              </a:rPr>
              <a:t>升：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四条通道描绘客户教育历程</a:t>
            </a:r>
            <a:endParaRPr lang="en-US" altLang="zh-CN" sz="1200" dirty="0">
              <a:latin typeface="微软雅黑" pitchFamily="34" charset="-122"/>
              <a:ea typeface="微软雅黑" pitchFamily="34" charset="-122"/>
            </a:endParaRPr>
          </a:p>
          <a:p>
            <a:pPr indent="457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、    升     拉试用：</a:t>
            </a:r>
            <a:r>
              <a:rPr lang="zh-CN" altLang="en-US" sz="1400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拉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新</a:t>
            </a:r>
            <a:endParaRPr lang="en-US" altLang="zh-CN" sz="1400" dirty="0" smtClean="0">
              <a:latin typeface="微软雅黑" pitchFamily="34" charset="-122"/>
              <a:ea typeface="微软雅黑" pitchFamily="34" charset="-122"/>
            </a:endParaRPr>
          </a:p>
          <a:p>
            <a:pPr indent="457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    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升</a:t>
            </a: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     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拉在保：拉新</a:t>
            </a:r>
            <a:endParaRPr lang="en-US" altLang="zh-CN" sz="1400" dirty="0" smtClean="0">
              <a:latin typeface="微软雅黑" pitchFamily="34" charset="-122"/>
              <a:ea typeface="微软雅黑" pitchFamily="34" charset="-122"/>
            </a:endParaRPr>
          </a:p>
          <a:p>
            <a:pPr indent="457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3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、    升     转付费：</a:t>
            </a:r>
            <a:r>
              <a:rPr lang="zh-CN" altLang="en-US" sz="1400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提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质</a:t>
            </a:r>
            <a:endParaRPr lang="en-US" altLang="zh-CN" sz="1400" dirty="0" smtClean="0">
              <a:latin typeface="微软雅黑" pitchFamily="34" charset="-122"/>
              <a:ea typeface="微软雅黑" pitchFamily="34" charset="-122"/>
            </a:endParaRPr>
          </a:p>
          <a:p>
            <a:pPr indent="457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4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    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升     转复购：</a:t>
            </a:r>
            <a:r>
              <a:rPr lang="zh-CN" altLang="en-US" sz="1400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拓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源</a:t>
            </a:r>
            <a:endParaRPr lang="en-US" altLang="zh-CN" sz="1400" dirty="0" smtClean="0"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zh-CN" altLang="en-US" sz="1400" b="1" dirty="0" smtClean="0">
                <a:latin typeface="微软雅黑" pitchFamily="34" charset="-122"/>
                <a:ea typeface="微软雅黑" pitchFamily="34" charset="-122"/>
              </a:rPr>
              <a:t>三防：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三条路径代表不同消费心理</a:t>
            </a:r>
            <a:endParaRPr lang="en-US" altLang="zh-CN" sz="1600" dirty="0" smtClean="0">
              <a:latin typeface="微软雅黑" pitchFamily="34" charset="-122"/>
              <a:ea typeface="微软雅黑" pitchFamily="34" charset="-122"/>
            </a:endParaRPr>
          </a:p>
          <a:p>
            <a:pPr indent="457200">
              <a:lnSpc>
                <a:spcPct val="150000"/>
              </a:lnSpc>
            </a:pP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、    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转      ：防转化，做</a:t>
            </a:r>
            <a:r>
              <a:rPr lang="zh-CN" altLang="en-US" sz="1400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保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有</a:t>
            </a:r>
            <a:endParaRPr lang="en-US" altLang="zh-CN" sz="1400" dirty="0" smtClean="0">
              <a:latin typeface="微软雅黑" pitchFamily="34" charset="-122"/>
              <a:ea typeface="微软雅黑" pitchFamily="34" charset="-122"/>
            </a:endParaRPr>
          </a:p>
          <a:p>
            <a:pPr indent="457200">
              <a:lnSpc>
                <a:spcPct val="150000"/>
              </a:lnSpc>
            </a:pP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、    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转      ：防转化，做</a:t>
            </a:r>
            <a:r>
              <a:rPr lang="zh-CN" altLang="en-US" sz="14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保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有</a:t>
            </a:r>
            <a:endParaRPr lang="en-US" altLang="zh-CN" sz="1400" dirty="0">
              <a:latin typeface="微软雅黑" pitchFamily="34" charset="-122"/>
              <a:ea typeface="微软雅黑" pitchFamily="34" charset="-122"/>
            </a:endParaRPr>
          </a:p>
          <a:p>
            <a:pPr indent="457200">
              <a:lnSpc>
                <a:spcPct val="150000"/>
              </a:lnSpc>
            </a:pP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3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、    转      ：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防转化，做</a:t>
            </a:r>
            <a:r>
              <a:rPr lang="zh-CN" altLang="en-US" sz="14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保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有</a:t>
            </a:r>
            <a:endParaRPr lang="en-US" altLang="zh-CN" sz="14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4" name="椭圆 83"/>
          <p:cNvSpPr/>
          <p:nvPr/>
        </p:nvSpPr>
        <p:spPr>
          <a:xfrm>
            <a:off x="5380753" y="2039382"/>
            <a:ext cx="247438" cy="235163"/>
          </a:xfrm>
          <a:prstGeom prst="ellipse">
            <a:avLst/>
          </a:prstGeom>
          <a:solidFill>
            <a:srgbClr val="A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 b="1" dirty="0" smtClean="0">
                <a:latin typeface="微软雅黑" pitchFamily="34" charset="-122"/>
                <a:ea typeface="微软雅黑" pitchFamily="34" charset="-122"/>
              </a:rPr>
              <a:t>1</a:t>
            </a:r>
            <a:endParaRPr lang="zh-CN" altLang="en-US" sz="1050" b="1" dirty="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5" name="椭圆 84"/>
          <p:cNvSpPr/>
          <p:nvPr/>
        </p:nvSpPr>
        <p:spPr>
          <a:xfrm>
            <a:off x="5861083" y="2035855"/>
            <a:ext cx="247438" cy="235163"/>
          </a:xfrm>
          <a:prstGeom prst="ellipse">
            <a:avLst/>
          </a:prstGeom>
          <a:solidFill>
            <a:srgbClr val="A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 b="1" dirty="0" smtClean="0">
                <a:latin typeface="微软雅黑" pitchFamily="34" charset="-122"/>
                <a:ea typeface="微软雅黑" pitchFamily="34" charset="-122"/>
              </a:rPr>
              <a:t>2</a:t>
            </a:r>
            <a:endParaRPr lang="zh-CN" altLang="en-US" sz="1050" b="1" dirty="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6" name="椭圆 85"/>
          <p:cNvSpPr/>
          <p:nvPr/>
        </p:nvSpPr>
        <p:spPr>
          <a:xfrm>
            <a:off x="5380753" y="2323596"/>
            <a:ext cx="247438" cy="235163"/>
          </a:xfrm>
          <a:prstGeom prst="ellipse">
            <a:avLst/>
          </a:prstGeom>
          <a:solidFill>
            <a:srgbClr val="A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 b="1" dirty="0" smtClean="0">
                <a:latin typeface="微软雅黑" pitchFamily="34" charset="-122"/>
                <a:ea typeface="微软雅黑" pitchFamily="34" charset="-122"/>
              </a:rPr>
              <a:t>1</a:t>
            </a:r>
            <a:endParaRPr lang="zh-CN" altLang="en-US" sz="1050" b="1" dirty="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7" name="椭圆 86"/>
          <p:cNvSpPr/>
          <p:nvPr/>
        </p:nvSpPr>
        <p:spPr>
          <a:xfrm>
            <a:off x="5861083" y="2320069"/>
            <a:ext cx="247438" cy="235163"/>
          </a:xfrm>
          <a:prstGeom prst="ellipse">
            <a:avLst/>
          </a:prstGeom>
          <a:solidFill>
            <a:srgbClr val="A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 b="1" dirty="0" smtClean="0">
                <a:latin typeface="微软雅黑" pitchFamily="34" charset="-122"/>
                <a:ea typeface="微软雅黑" pitchFamily="34" charset="-122"/>
              </a:rPr>
              <a:t>4</a:t>
            </a:r>
            <a:endParaRPr lang="zh-CN" altLang="en-US" sz="1050" b="1" dirty="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8" name="椭圆 87"/>
          <p:cNvSpPr/>
          <p:nvPr/>
        </p:nvSpPr>
        <p:spPr>
          <a:xfrm>
            <a:off x="5380753" y="2631111"/>
            <a:ext cx="247438" cy="235163"/>
          </a:xfrm>
          <a:prstGeom prst="ellipse">
            <a:avLst/>
          </a:prstGeom>
          <a:solidFill>
            <a:srgbClr val="A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 b="1" dirty="0" smtClean="0">
                <a:latin typeface="微软雅黑" pitchFamily="34" charset="-122"/>
                <a:ea typeface="微软雅黑" pitchFamily="34" charset="-122"/>
              </a:rPr>
              <a:t>2</a:t>
            </a:r>
            <a:endParaRPr lang="zh-CN" altLang="en-US" sz="1050" b="1" dirty="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9" name="椭圆 88"/>
          <p:cNvSpPr/>
          <p:nvPr/>
        </p:nvSpPr>
        <p:spPr>
          <a:xfrm>
            <a:off x="5861083" y="2627583"/>
            <a:ext cx="247438" cy="235163"/>
          </a:xfrm>
          <a:prstGeom prst="ellipse">
            <a:avLst/>
          </a:prstGeom>
          <a:solidFill>
            <a:srgbClr val="A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 b="1" dirty="0" smtClean="0">
                <a:latin typeface="微软雅黑" pitchFamily="34" charset="-122"/>
                <a:ea typeface="微软雅黑" pitchFamily="34" charset="-122"/>
              </a:rPr>
              <a:t>3</a:t>
            </a:r>
            <a:endParaRPr lang="zh-CN" altLang="en-US" sz="1050" b="1" dirty="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0" name="椭圆 89"/>
          <p:cNvSpPr/>
          <p:nvPr/>
        </p:nvSpPr>
        <p:spPr>
          <a:xfrm>
            <a:off x="5380753" y="2927951"/>
            <a:ext cx="247438" cy="235163"/>
          </a:xfrm>
          <a:prstGeom prst="ellipse">
            <a:avLst/>
          </a:prstGeom>
          <a:solidFill>
            <a:srgbClr val="A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 b="1" dirty="0" smtClean="0">
                <a:latin typeface="微软雅黑" pitchFamily="34" charset="-122"/>
                <a:ea typeface="微软雅黑" pitchFamily="34" charset="-122"/>
              </a:rPr>
              <a:t>4</a:t>
            </a:r>
            <a:endParaRPr lang="zh-CN" altLang="en-US" sz="1050" b="1" dirty="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1" name="椭圆 90"/>
          <p:cNvSpPr/>
          <p:nvPr/>
        </p:nvSpPr>
        <p:spPr>
          <a:xfrm>
            <a:off x="5861083" y="2924424"/>
            <a:ext cx="247438" cy="235163"/>
          </a:xfrm>
          <a:prstGeom prst="ellipse">
            <a:avLst/>
          </a:prstGeom>
          <a:solidFill>
            <a:srgbClr val="A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b="1" dirty="0">
                <a:latin typeface="微软雅黑" pitchFamily="34" charset="-122"/>
                <a:ea typeface="微软雅黑" pitchFamily="34" charset="-122"/>
              </a:rPr>
              <a:t>+</a:t>
            </a:r>
            <a:endParaRPr lang="zh-CN" altLang="en-US" sz="1100" b="1" dirty="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2" name="椭圆 91"/>
          <p:cNvSpPr/>
          <p:nvPr/>
        </p:nvSpPr>
        <p:spPr>
          <a:xfrm>
            <a:off x="5391386" y="3595659"/>
            <a:ext cx="247438" cy="235163"/>
          </a:xfrm>
          <a:prstGeom prst="ellipse">
            <a:avLst/>
          </a:prstGeom>
          <a:solidFill>
            <a:srgbClr val="A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 b="1" dirty="0" smtClean="0">
                <a:latin typeface="微软雅黑" pitchFamily="34" charset="-122"/>
                <a:ea typeface="微软雅黑" pitchFamily="34" charset="-122"/>
              </a:rPr>
              <a:t>2</a:t>
            </a:r>
            <a:endParaRPr lang="zh-CN" altLang="en-US" sz="1050" b="1" dirty="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3" name="椭圆 92"/>
          <p:cNvSpPr/>
          <p:nvPr/>
        </p:nvSpPr>
        <p:spPr>
          <a:xfrm>
            <a:off x="5871716" y="3592132"/>
            <a:ext cx="247438" cy="235163"/>
          </a:xfrm>
          <a:prstGeom prst="ellipse">
            <a:avLst/>
          </a:prstGeom>
          <a:solidFill>
            <a:srgbClr val="A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 b="1" dirty="0" smtClean="0">
                <a:latin typeface="微软雅黑" pitchFamily="34" charset="-122"/>
                <a:ea typeface="微软雅黑" pitchFamily="34" charset="-122"/>
              </a:rPr>
              <a:t>5</a:t>
            </a:r>
            <a:endParaRPr lang="zh-CN" altLang="en-US" sz="1050" b="1" dirty="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4" name="椭圆 93"/>
          <p:cNvSpPr/>
          <p:nvPr/>
        </p:nvSpPr>
        <p:spPr>
          <a:xfrm>
            <a:off x="5391386" y="3909855"/>
            <a:ext cx="247438" cy="235163"/>
          </a:xfrm>
          <a:prstGeom prst="ellipse">
            <a:avLst/>
          </a:prstGeom>
          <a:solidFill>
            <a:srgbClr val="A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 b="1" dirty="0" smtClean="0">
                <a:latin typeface="微软雅黑" pitchFamily="34" charset="-122"/>
                <a:ea typeface="微软雅黑" pitchFamily="34" charset="-122"/>
              </a:rPr>
              <a:t>3</a:t>
            </a:r>
            <a:endParaRPr lang="zh-CN" altLang="en-US" sz="1050" b="1" dirty="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5" name="椭圆 94"/>
          <p:cNvSpPr/>
          <p:nvPr/>
        </p:nvSpPr>
        <p:spPr>
          <a:xfrm>
            <a:off x="5871716" y="3906328"/>
            <a:ext cx="247438" cy="235163"/>
          </a:xfrm>
          <a:prstGeom prst="ellipse">
            <a:avLst/>
          </a:prstGeom>
          <a:solidFill>
            <a:srgbClr val="A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 b="1" dirty="0" smtClean="0">
                <a:latin typeface="微软雅黑" pitchFamily="34" charset="-122"/>
                <a:ea typeface="微软雅黑" pitchFamily="34" charset="-122"/>
              </a:rPr>
              <a:t>5</a:t>
            </a:r>
            <a:endParaRPr lang="zh-CN" altLang="en-US" sz="1050" b="1" dirty="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6" name="椭圆 95"/>
          <p:cNvSpPr/>
          <p:nvPr/>
        </p:nvSpPr>
        <p:spPr>
          <a:xfrm>
            <a:off x="5391386" y="4198162"/>
            <a:ext cx="247438" cy="235163"/>
          </a:xfrm>
          <a:prstGeom prst="ellipse">
            <a:avLst/>
          </a:prstGeom>
          <a:solidFill>
            <a:srgbClr val="A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 b="1" dirty="0" smtClean="0">
                <a:latin typeface="微软雅黑" pitchFamily="34" charset="-122"/>
                <a:ea typeface="微软雅黑" pitchFamily="34" charset="-122"/>
              </a:rPr>
              <a:t>4</a:t>
            </a:r>
            <a:endParaRPr lang="zh-CN" altLang="en-US" sz="1050" b="1" dirty="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7" name="椭圆 96"/>
          <p:cNvSpPr/>
          <p:nvPr/>
        </p:nvSpPr>
        <p:spPr>
          <a:xfrm>
            <a:off x="5871716" y="4194635"/>
            <a:ext cx="247438" cy="235163"/>
          </a:xfrm>
          <a:prstGeom prst="ellipse">
            <a:avLst/>
          </a:prstGeom>
          <a:solidFill>
            <a:srgbClr val="A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 b="1" dirty="0" smtClean="0">
                <a:latin typeface="微软雅黑" pitchFamily="34" charset="-122"/>
                <a:ea typeface="微软雅黑" pitchFamily="34" charset="-122"/>
              </a:rPr>
              <a:t>5</a:t>
            </a:r>
            <a:endParaRPr lang="zh-CN" altLang="en-US" sz="1050" b="1" dirty="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179512" y="4928056"/>
            <a:ext cx="124906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注：数据截止</a:t>
            </a:r>
            <a:r>
              <a:rPr lang="en-US" altLang="zh-CN" sz="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11</a:t>
            </a:r>
            <a:r>
              <a:rPr lang="zh-CN" altLang="en-US" sz="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30</a:t>
            </a:r>
            <a:r>
              <a:rPr lang="zh-CN" altLang="en-US" sz="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日</a:t>
            </a:r>
            <a:endParaRPr lang="zh-CN" altLang="en-US" sz="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组合 47"/>
          <p:cNvGrpSpPr/>
          <p:nvPr/>
        </p:nvGrpSpPr>
        <p:grpSpPr>
          <a:xfrm>
            <a:off x="1126875" y="1668359"/>
            <a:ext cx="2821434" cy="1918448"/>
            <a:chOff x="1252303" y="1872429"/>
            <a:chExt cx="4304424" cy="2872292"/>
          </a:xfrm>
        </p:grpSpPr>
        <p:sp>
          <p:nvSpPr>
            <p:cNvPr id="49" name="椭圆 48"/>
            <p:cNvSpPr/>
            <p:nvPr/>
          </p:nvSpPr>
          <p:spPr>
            <a:xfrm>
              <a:off x="1252303" y="1872429"/>
              <a:ext cx="2872292" cy="2872292"/>
            </a:xfrm>
            <a:prstGeom prst="ellipse">
              <a:avLst/>
            </a:prstGeom>
            <a:solidFill>
              <a:srgbClr val="FFFF66">
                <a:alpha val="50000"/>
              </a:srgbClr>
            </a:solidFill>
            <a:ln>
              <a:solidFill>
                <a:schemeClr val="tx1">
                  <a:lumMod val="75000"/>
                  <a:lumOff val="25000"/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00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50" name="椭圆 49"/>
            <p:cNvSpPr/>
            <p:nvPr/>
          </p:nvSpPr>
          <p:spPr>
            <a:xfrm>
              <a:off x="2684435" y="1872429"/>
              <a:ext cx="2872292" cy="2872292"/>
            </a:xfrm>
            <a:prstGeom prst="ellipse">
              <a:avLst/>
            </a:prstGeom>
            <a:solidFill>
              <a:schemeClr val="accent6">
                <a:lumMod val="60000"/>
                <a:lumOff val="40000"/>
                <a:alpha val="50000"/>
              </a:schemeClr>
            </a:solidFill>
            <a:ln>
              <a:solidFill>
                <a:schemeClr val="tx1">
                  <a:lumMod val="75000"/>
                  <a:lumOff val="25000"/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00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51" name="椭圆 50"/>
            <p:cNvSpPr/>
            <p:nvPr/>
          </p:nvSpPr>
          <p:spPr>
            <a:xfrm>
              <a:off x="2022107" y="2213415"/>
              <a:ext cx="360164" cy="352012"/>
            </a:xfrm>
            <a:prstGeom prst="ellipse">
              <a:avLst/>
            </a:prstGeom>
            <a:solidFill>
              <a:srgbClr val="A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b="1" dirty="0">
                  <a:latin typeface="微软雅黑" pitchFamily="34" charset="-122"/>
                  <a:ea typeface="微软雅黑" pitchFamily="34" charset="-122"/>
                </a:rPr>
                <a:t>2</a:t>
              </a:r>
              <a:endParaRPr lang="zh-CN" altLang="en-US" sz="1200" b="1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52" name="TextBox 27"/>
            <p:cNvSpPr txBox="1"/>
            <p:nvPr/>
          </p:nvSpPr>
          <p:spPr bwMode="auto">
            <a:xfrm>
              <a:off x="1647103" y="2637706"/>
              <a:ext cx="986054" cy="552962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900" b="1" dirty="0">
                  <a:latin typeface="微软雅黑" pitchFamily="34" charset="-122"/>
                  <a:ea typeface="微软雅黑" pitchFamily="34" charset="-122"/>
                </a:rPr>
                <a:t>赠险在保</a:t>
              </a:r>
              <a:endParaRPr lang="en-US" altLang="zh-CN" sz="900" b="1" dirty="0">
                <a:latin typeface="微软雅黑" pitchFamily="34" charset="-122"/>
                <a:ea typeface="微软雅黑" pitchFamily="34" charset="-122"/>
              </a:endParaRPr>
            </a:p>
            <a:p>
              <a:pPr algn="ctr"/>
              <a:r>
                <a:rPr lang="en-US" altLang="zh-CN" sz="900" b="1" dirty="0">
                  <a:latin typeface="微软雅黑" pitchFamily="34" charset="-122"/>
                  <a:ea typeface="微软雅黑" pitchFamily="34" charset="-122"/>
                </a:rPr>
                <a:t>2866</a:t>
              </a:r>
              <a:endParaRPr lang="zh-CN" altLang="en-US" sz="900" b="1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53" name="椭圆 52"/>
            <p:cNvSpPr/>
            <p:nvPr/>
          </p:nvSpPr>
          <p:spPr>
            <a:xfrm>
              <a:off x="4410755" y="2205658"/>
              <a:ext cx="360164" cy="352012"/>
            </a:xfrm>
            <a:prstGeom prst="ellipse">
              <a:avLst/>
            </a:prstGeom>
            <a:solidFill>
              <a:srgbClr val="A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b="1" dirty="0">
                  <a:latin typeface="微软雅黑" pitchFamily="34" charset="-122"/>
                  <a:ea typeface="微软雅黑" pitchFamily="34" charset="-122"/>
                </a:rPr>
                <a:t>4</a:t>
              </a:r>
              <a:endParaRPr lang="zh-CN" altLang="en-US" sz="1200" b="1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54" name="TextBox 28"/>
            <p:cNvSpPr txBox="1"/>
            <p:nvPr/>
          </p:nvSpPr>
          <p:spPr bwMode="auto">
            <a:xfrm>
              <a:off x="4083885" y="2565698"/>
              <a:ext cx="986054" cy="552962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900" b="1" dirty="0">
                  <a:latin typeface="微软雅黑" pitchFamily="34" charset="-122"/>
                  <a:ea typeface="微软雅黑" pitchFamily="34" charset="-122"/>
                </a:rPr>
                <a:t>付费在保</a:t>
              </a:r>
              <a:endParaRPr lang="en-US" altLang="zh-CN" sz="900" b="1" dirty="0">
                <a:latin typeface="微软雅黑" pitchFamily="34" charset="-122"/>
                <a:ea typeface="微软雅黑" pitchFamily="34" charset="-122"/>
              </a:endParaRPr>
            </a:p>
            <a:p>
              <a:pPr algn="ctr"/>
              <a:r>
                <a:rPr lang="en-US" altLang="zh-CN" sz="900" b="1" dirty="0">
                  <a:latin typeface="微软雅黑" pitchFamily="34" charset="-122"/>
                  <a:ea typeface="微软雅黑" pitchFamily="34" charset="-122"/>
                </a:rPr>
                <a:t>110421</a:t>
              </a:r>
            </a:p>
          </p:txBody>
        </p:sp>
        <p:sp>
          <p:nvSpPr>
            <p:cNvPr id="55" name="椭圆 54"/>
            <p:cNvSpPr/>
            <p:nvPr/>
          </p:nvSpPr>
          <p:spPr>
            <a:xfrm>
              <a:off x="3226645" y="2188810"/>
              <a:ext cx="360164" cy="352012"/>
            </a:xfrm>
            <a:prstGeom prst="ellipse">
              <a:avLst/>
            </a:prstGeom>
            <a:solidFill>
              <a:srgbClr val="A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b="1" dirty="0">
                  <a:latin typeface="微软雅黑" pitchFamily="34" charset="-122"/>
                  <a:ea typeface="微软雅黑" pitchFamily="34" charset="-122"/>
                </a:rPr>
                <a:t>3</a:t>
              </a:r>
              <a:endParaRPr lang="zh-CN" altLang="en-US" sz="1200" b="1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56" name="TextBox 27"/>
            <p:cNvSpPr txBox="1"/>
            <p:nvPr/>
          </p:nvSpPr>
          <p:spPr bwMode="auto">
            <a:xfrm>
              <a:off x="2827462" y="2617961"/>
              <a:ext cx="1162133" cy="552962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900" b="1" dirty="0">
                  <a:latin typeface="微软雅黑" pitchFamily="34" charset="-122"/>
                  <a:ea typeface="微软雅黑" pitchFamily="34" charset="-122"/>
                </a:rPr>
                <a:t>赠险转付费</a:t>
              </a:r>
              <a:endParaRPr lang="en-US" altLang="zh-CN" sz="900" b="1" dirty="0">
                <a:latin typeface="微软雅黑" pitchFamily="34" charset="-122"/>
                <a:ea typeface="微软雅黑" pitchFamily="34" charset="-122"/>
              </a:endParaRPr>
            </a:p>
            <a:p>
              <a:pPr algn="ctr"/>
              <a:r>
                <a:rPr lang="en-US" altLang="zh-CN" sz="900" b="1" dirty="0">
                  <a:latin typeface="微软雅黑" pitchFamily="34" charset="-122"/>
                  <a:ea typeface="微软雅黑" pitchFamily="34" charset="-122"/>
                </a:rPr>
                <a:t>2129</a:t>
              </a:r>
              <a:endParaRPr lang="zh-CN" altLang="en-US" sz="900" b="1" dirty="0">
                <a:latin typeface="微软雅黑" pitchFamily="34" charset="-122"/>
                <a:ea typeface="微软雅黑" pitchFamily="34" charset="-122"/>
              </a:endParaRPr>
            </a:p>
          </p:txBody>
        </p:sp>
        <p:grpSp>
          <p:nvGrpSpPr>
            <p:cNvPr id="57" name="组合 56"/>
            <p:cNvGrpSpPr/>
            <p:nvPr/>
          </p:nvGrpSpPr>
          <p:grpSpPr>
            <a:xfrm>
              <a:off x="3787093" y="3062653"/>
              <a:ext cx="1241225" cy="1231237"/>
              <a:chOff x="5638911" y="2642571"/>
              <a:chExt cx="1159995" cy="1231237"/>
            </a:xfrm>
          </p:grpSpPr>
          <p:sp>
            <p:nvSpPr>
              <p:cNvPr id="59" name="椭圆 58"/>
              <p:cNvSpPr/>
              <p:nvPr/>
            </p:nvSpPr>
            <p:spPr>
              <a:xfrm>
                <a:off x="5638911" y="2642571"/>
                <a:ext cx="1159995" cy="1231237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  <a:alpha val="50000"/>
                </a:schemeClr>
              </a:solidFill>
              <a:ln>
                <a:solidFill>
                  <a:schemeClr val="tx1">
                    <a:lumMod val="75000"/>
                    <a:lumOff val="25000"/>
                    <a:alpha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900" dirty="0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60" name="椭圆 59"/>
              <p:cNvSpPr/>
              <p:nvPr/>
            </p:nvSpPr>
            <p:spPr>
              <a:xfrm>
                <a:off x="5936513" y="2784467"/>
                <a:ext cx="515090" cy="504983"/>
              </a:xfrm>
              <a:prstGeom prst="ellipse">
                <a:avLst/>
              </a:prstGeom>
              <a:solidFill>
                <a:srgbClr val="A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050" b="1" dirty="0">
                    <a:latin typeface="微软雅黑" pitchFamily="34" charset="-122"/>
                    <a:ea typeface="微软雅黑" pitchFamily="34" charset="-122"/>
                  </a:rPr>
                  <a:t>4+</a:t>
                </a:r>
                <a:endParaRPr lang="zh-CN" altLang="en-US" sz="1050" b="1" dirty="0"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sp>
          <p:nvSpPr>
            <p:cNvPr id="58" name="TextBox 28"/>
            <p:cNvSpPr txBox="1"/>
            <p:nvPr/>
          </p:nvSpPr>
          <p:spPr bwMode="auto">
            <a:xfrm>
              <a:off x="3714664" y="3667284"/>
              <a:ext cx="1338214" cy="552962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900" b="1" dirty="0">
                  <a:latin typeface="微软雅黑" pitchFamily="34" charset="-122"/>
                  <a:ea typeface="微软雅黑" pitchFamily="34" charset="-122"/>
                </a:rPr>
                <a:t>其中在保复购</a:t>
              </a:r>
              <a:endParaRPr lang="en-US" altLang="zh-CN" sz="900" b="1" dirty="0">
                <a:latin typeface="微软雅黑" pitchFamily="34" charset="-122"/>
                <a:ea typeface="微软雅黑" pitchFamily="34" charset="-122"/>
              </a:endParaRPr>
            </a:p>
            <a:p>
              <a:pPr algn="ctr"/>
              <a:r>
                <a:rPr lang="en-US" altLang="zh-CN" sz="900" b="1" dirty="0">
                  <a:latin typeface="微软雅黑" pitchFamily="34" charset="-122"/>
                  <a:ea typeface="微软雅黑" pitchFamily="34" charset="-122"/>
                </a:rPr>
                <a:t>55879</a:t>
              </a:r>
            </a:p>
          </p:txBody>
        </p:sp>
      </p:grpSp>
      <p:grpSp>
        <p:nvGrpSpPr>
          <p:cNvPr id="61" name="组合 60"/>
          <p:cNvGrpSpPr/>
          <p:nvPr/>
        </p:nvGrpSpPr>
        <p:grpSpPr>
          <a:xfrm>
            <a:off x="1429291" y="3534613"/>
            <a:ext cx="2493158" cy="968099"/>
            <a:chOff x="1474082" y="4778131"/>
            <a:chExt cx="3977062" cy="1291097"/>
          </a:xfrm>
        </p:grpSpPr>
        <p:sp>
          <p:nvSpPr>
            <p:cNvPr id="62" name="椭圆 61"/>
            <p:cNvSpPr/>
            <p:nvPr/>
          </p:nvSpPr>
          <p:spPr>
            <a:xfrm>
              <a:off x="1474082" y="5413177"/>
              <a:ext cx="3977062" cy="656051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>
              <a:solidFill>
                <a:schemeClr val="tx1">
                  <a:lumMod val="75000"/>
                  <a:lumOff val="25000"/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 dirty="0">
                <a:latin typeface="微软雅黑" pitchFamily="34" charset="-122"/>
                <a:ea typeface="微软雅黑" pitchFamily="34" charset="-122"/>
              </a:endParaRPr>
            </a:p>
          </p:txBody>
        </p:sp>
        <p:grpSp>
          <p:nvGrpSpPr>
            <p:cNvPr id="63" name="组合 62"/>
            <p:cNvGrpSpPr/>
            <p:nvPr/>
          </p:nvGrpSpPr>
          <p:grpSpPr>
            <a:xfrm>
              <a:off x="1813295" y="5479592"/>
              <a:ext cx="2738023" cy="554126"/>
              <a:chOff x="896385" y="5269019"/>
              <a:chExt cx="2738023" cy="554126"/>
            </a:xfrm>
          </p:grpSpPr>
          <p:sp>
            <p:nvSpPr>
              <p:cNvPr id="72" name="椭圆 71"/>
              <p:cNvSpPr/>
              <p:nvPr/>
            </p:nvSpPr>
            <p:spPr>
              <a:xfrm>
                <a:off x="3271199" y="5364451"/>
                <a:ext cx="363209" cy="251882"/>
              </a:xfrm>
              <a:prstGeom prst="ellipse">
                <a:avLst/>
              </a:prstGeom>
              <a:solidFill>
                <a:srgbClr val="A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350" b="1" dirty="0">
                    <a:latin typeface="微软雅黑" pitchFamily="34" charset="-122"/>
                    <a:ea typeface="微软雅黑" pitchFamily="34" charset="-122"/>
                  </a:rPr>
                  <a:t>5</a:t>
                </a:r>
                <a:endParaRPr lang="zh-CN" altLang="en-US" sz="1350" b="1" dirty="0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73" name="TextBox 29"/>
              <p:cNvSpPr txBox="1"/>
              <p:nvPr/>
            </p:nvSpPr>
            <p:spPr bwMode="auto">
              <a:xfrm>
                <a:off x="896385" y="5269019"/>
                <a:ext cx="2462994" cy="554126"/>
              </a:xfrm>
              <a:prstGeom prst="rect">
                <a:avLst/>
              </a:prstGeom>
              <a:noFill/>
              <a:ln w="28575" algn="ctr">
                <a:noFill/>
                <a:miter lim="800000"/>
                <a:headEnd/>
                <a:tailEnd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sz="1050" b="1" dirty="0">
                    <a:latin typeface="微软雅黑" pitchFamily="34" charset="-122"/>
                    <a:ea typeface="微软雅黑" pitchFamily="34" charset="-122"/>
                  </a:rPr>
                  <a:t>脱保：</a:t>
                </a:r>
                <a:r>
                  <a:rPr lang="en-US" altLang="zh-CN" sz="1050" b="1" dirty="0">
                    <a:latin typeface="微软雅黑" pitchFamily="34" charset="-122"/>
                    <a:ea typeface="微软雅黑" pitchFamily="34" charset="-122"/>
                  </a:rPr>
                  <a:t>116532</a:t>
                </a:r>
              </a:p>
              <a:p>
                <a:pPr algn="ctr"/>
                <a:r>
                  <a:rPr lang="zh-CN" altLang="en-US" sz="1050" b="1" dirty="0">
                    <a:latin typeface="微软雅黑" pitchFamily="34" charset="-122"/>
                    <a:ea typeface="微软雅黑" pitchFamily="34" charset="-122"/>
                  </a:rPr>
                  <a:t>其中试用脱保：</a:t>
                </a:r>
                <a:r>
                  <a:rPr lang="en-US" altLang="zh-CN" sz="1050" b="1" dirty="0">
                    <a:latin typeface="微软雅黑" pitchFamily="34" charset="-122"/>
                    <a:ea typeface="微软雅黑" pitchFamily="34" charset="-122"/>
                  </a:rPr>
                  <a:t>21355</a:t>
                </a:r>
              </a:p>
            </p:txBody>
          </p:sp>
        </p:grpSp>
        <p:cxnSp>
          <p:nvCxnSpPr>
            <p:cNvPr id="64" name="直接箭头连接符 63"/>
            <p:cNvCxnSpPr/>
            <p:nvPr/>
          </p:nvCxnSpPr>
          <p:spPr>
            <a:xfrm>
              <a:off x="2022107" y="4778131"/>
              <a:ext cx="0" cy="524964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箭头连接符 64"/>
            <p:cNvCxnSpPr/>
            <p:nvPr/>
          </p:nvCxnSpPr>
          <p:spPr>
            <a:xfrm>
              <a:off x="2867355" y="4778131"/>
              <a:ext cx="0" cy="524964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接箭头连接符 65"/>
            <p:cNvCxnSpPr/>
            <p:nvPr/>
          </p:nvCxnSpPr>
          <p:spPr>
            <a:xfrm>
              <a:off x="3603168" y="4778131"/>
              <a:ext cx="0" cy="524964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接箭头连接符 66"/>
            <p:cNvCxnSpPr/>
            <p:nvPr/>
          </p:nvCxnSpPr>
          <p:spPr>
            <a:xfrm>
              <a:off x="4506904" y="4778131"/>
              <a:ext cx="0" cy="524964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乘号 67"/>
            <p:cNvSpPr/>
            <p:nvPr/>
          </p:nvSpPr>
          <p:spPr>
            <a:xfrm>
              <a:off x="1919162" y="4853697"/>
              <a:ext cx="205889" cy="290908"/>
            </a:xfrm>
            <a:prstGeom prst="mathMultiply">
              <a:avLst>
                <a:gd name="adj1" fmla="val 5976"/>
              </a:avLst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69" name="乘号 68"/>
            <p:cNvSpPr/>
            <p:nvPr/>
          </p:nvSpPr>
          <p:spPr>
            <a:xfrm>
              <a:off x="2781319" y="4881383"/>
              <a:ext cx="205889" cy="290908"/>
            </a:xfrm>
            <a:prstGeom prst="mathMultiply">
              <a:avLst>
                <a:gd name="adj1" fmla="val 5976"/>
              </a:avLst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70" name="乘号 69"/>
            <p:cNvSpPr/>
            <p:nvPr/>
          </p:nvSpPr>
          <p:spPr>
            <a:xfrm>
              <a:off x="3515327" y="4864234"/>
              <a:ext cx="205889" cy="290908"/>
            </a:xfrm>
            <a:prstGeom prst="mathMultiply">
              <a:avLst>
                <a:gd name="adj1" fmla="val 5976"/>
              </a:avLst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71" name="乘号 70"/>
            <p:cNvSpPr/>
            <p:nvPr/>
          </p:nvSpPr>
          <p:spPr>
            <a:xfrm>
              <a:off x="4413810" y="4864234"/>
              <a:ext cx="205889" cy="290908"/>
            </a:xfrm>
            <a:prstGeom prst="mathMultiply">
              <a:avLst>
                <a:gd name="adj1" fmla="val 5976"/>
              </a:avLst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</p:spTree>
    <p:extLst>
      <p:ext uri="{BB962C8B-B14F-4D97-AF65-F5344CB8AC3E}">
        <p14:creationId xmlns:p14="http://schemas.microsoft.com/office/powerpoint/2010/main" val="138268961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324544" y="195486"/>
            <a:ext cx="8495928" cy="648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b="1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2.1 </a:t>
            </a:r>
            <a:r>
              <a:rPr lang="zh-CN" altLang="en-US" b="1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个贷</a:t>
            </a:r>
            <a:r>
              <a:rPr lang="zh-CN" altLang="en-US" b="1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会员是谁？</a:t>
            </a:r>
            <a:endParaRPr altLang="en-US" b="1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539552" y="1077170"/>
            <a:ext cx="3671658" cy="3447599"/>
            <a:chOff x="539552" y="1132440"/>
            <a:chExt cx="3671658" cy="3447599"/>
          </a:xfrm>
        </p:grpSpPr>
        <p:grpSp>
          <p:nvGrpSpPr>
            <p:cNvPr id="18" name="Group 24"/>
            <p:cNvGrpSpPr>
              <a:grpSpLocks/>
            </p:cNvGrpSpPr>
            <p:nvPr/>
          </p:nvGrpSpPr>
          <p:grpSpPr bwMode="auto">
            <a:xfrm>
              <a:off x="539552" y="1132440"/>
              <a:ext cx="3671658" cy="3447599"/>
              <a:chOff x="2308226" y="1429762"/>
              <a:chExt cx="4376112" cy="4376112"/>
            </a:xfrm>
          </p:grpSpPr>
          <p:sp>
            <p:nvSpPr>
              <p:cNvPr id="40" name="Freeform 12"/>
              <p:cNvSpPr>
                <a:spLocks/>
              </p:cNvSpPr>
              <p:nvPr/>
            </p:nvSpPr>
            <p:spPr bwMode="auto">
              <a:xfrm>
                <a:off x="2807327" y="1429762"/>
                <a:ext cx="2471546" cy="790575"/>
              </a:xfrm>
              <a:custGeom>
                <a:avLst/>
                <a:gdLst>
                  <a:gd name="T0" fmla="*/ 0 w 262"/>
                  <a:gd name="T1" fmla="*/ 2147483647 h 84"/>
                  <a:gd name="T2" fmla="*/ 2147483647 w 262"/>
                  <a:gd name="T3" fmla="*/ 0 h 84"/>
                  <a:gd name="T4" fmla="*/ 2147483647 w 262"/>
                  <a:gd name="T5" fmla="*/ 2147483647 h 84"/>
                  <a:gd name="T6" fmla="*/ 0 60000 65536"/>
                  <a:gd name="T7" fmla="*/ 0 60000 65536"/>
                  <a:gd name="T8" fmla="*/ 0 60000 65536"/>
                  <a:gd name="T9" fmla="*/ 0 w 262"/>
                  <a:gd name="T10" fmla="*/ 0 h 84"/>
                  <a:gd name="T11" fmla="*/ 262 w 262"/>
                  <a:gd name="T12" fmla="*/ 84 h 8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62" h="84">
                    <a:moveTo>
                      <a:pt x="0" y="84"/>
                    </a:moveTo>
                    <a:cubicBezTo>
                      <a:pt x="43" y="33"/>
                      <a:pt x="107" y="0"/>
                      <a:pt x="179" y="0"/>
                    </a:cubicBezTo>
                    <a:cubicBezTo>
                      <a:pt x="208" y="0"/>
                      <a:pt x="236" y="5"/>
                      <a:pt x="262" y="15"/>
                    </a:cubicBezTo>
                  </a:path>
                </a:pathLst>
              </a:custGeom>
              <a:noFill/>
              <a:ln w="28575">
                <a:solidFill>
                  <a:schemeClr val="tx2">
                    <a:lumMod val="60000"/>
                    <a:lumOff val="40000"/>
                  </a:schemeClr>
                </a:solidFill>
                <a:prstDash val="sysDot"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 sz="14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1" name="Freeform 13"/>
              <p:cNvSpPr>
                <a:spLocks/>
              </p:cNvSpPr>
              <p:nvPr/>
            </p:nvSpPr>
            <p:spPr bwMode="auto">
              <a:xfrm>
                <a:off x="2308226" y="2220336"/>
                <a:ext cx="499102" cy="2615286"/>
              </a:xfrm>
              <a:custGeom>
                <a:avLst/>
                <a:gdLst>
                  <a:gd name="T0" fmla="*/ 2147483647 w 53"/>
                  <a:gd name="T1" fmla="*/ 2147483647 h 277"/>
                  <a:gd name="T2" fmla="*/ 0 w 53"/>
                  <a:gd name="T3" fmla="*/ 2147483647 h 277"/>
                  <a:gd name="T4" fmla="*/ 2147483647 w 53"/>
                  <a:gd name="T5" fmla="*/ 0 h 277"/>
                  <a:gd name="T6" fmla="*/ 0 60000 65536"/>
                  <a:gd name="T7" fmla="*/ 0 60000 65536"/>
                  <a:gd name="T8" fmla="*/ 0 60000 65536"/>
                  <a:gd name="T9" fmla="*/ 0 w 53"/>
                  <a:gd name="T10" fmla="*/ 0 h 277"/>
                  <a:gd name="T11" fmla="*/ 53 w 53"/>
                  <a:gd name="T12" fmla="*/ 277 h 27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53" h="277">
                    <a:moveTo>
                      <a:pt x="39" y="277"/>
                    </a:moveTo>
                    <a:cubicBezTo>
                      <a:pt x="14" y="240"/>
                      <a:pt x="0" y="196"/>
                      <a:pt x="0" y="148"/>
                    </a:cubicBezTo>
                    <a:cubicBezTo>
                      <a:pt x="0" y="92"/>
                      <a:pt x="20" y="40"/>
                      <a:pt x="53" y="0"/>
                    </a:cubicBezTo>
                  </a:path>
                </a:pathLst>
              </a:custGeom>
              <a:noFill/>
              <a:ln w="28575">
                <a:solidFill>
                  <a:schemeClr val="tx2">
                    <a:lumMod val="60000"/>
                    <a:lumOff val="40000"/>
                  </a:schemeClr>
                </a:solidFill>
                <a:prstDash val="sysDot"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 sz="14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2" name="Freeform 14"/>
              <p:cNvSpPr>
                <a:spLocks/>
              </p:cNvSpPr>
              <p:nvPr/>
            </p:nvSpPr>
            <p:spPr bwMode="auto">
              <a:xfrm>
                <a:off x="2675564" y="4835622"/>
                <a:ext cx="2443595" cy="970252"/>
              </a:xfrm>
              <a:custGeom>
                <a:avLst/>
                <a:gdLst>
                  <a:gd name="T0" fmla="*/ 2147483647 w 259"/>
                  <a:gd name="T1" fmla="*/ 2147483647 h 103"/>
                  <a:gd name="T2" fmla="*/ 2147483647 w 259"/>
                  <a:gd name="T3" fmla="*/ 2147483647 h 103"/>
                  <a:gd name="T4" fmla="*/ 0 w 259"/>
                  <a:gd name="T5" fmla="*/ 0 h 103"/>
                  <a:gd name="T6" fmla="*/ 0 60000 65536"/>
                  <a:gd name="T7" fmla="*/ 0 60000 65536"/>
                  <a:gd name="T8" fmla="*/ 0 60000 65536"/>
                  <a:gd name="T9" fmla="*/ 0 w 259"/>
                  <a:gd name="T10" fmla="*/ 0 h 103"/>
                  <a:gd name="T11" fmla="*/ 259 w 259"/>
                  <a:gd name="T12" fmla="*/ 103 h 103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59" h="103">
                    <a:moveTo>
                      <a:pt x="259" y="94"/>
                    </a:moveTo>
                    <a:cubicBezTo>
                      <a:pt x="238" y="100"/>
                      <a:pt x="216" y="103"/>
                      <a:pt x="193" y="103"/>
                    </a:cubicBezTo>
                    <a:cubicBezTo>
                      <a:pt x="112" y="103"/>
                      <a:pt x="42" y="62"/>
                      <a:pt x="0" y="0"/>
                    </a:cubicBezTo>
                  </a:path>
                </a:pathLst>
              </a:custGeom>
              <a:noFill/>
              <a:ln w="28575">
                <a:solidFill>
                  <a:schemeClr val="tx2">
                    <a:lumMod val="60000"/>
                    <a:lumOff val="40000"/>
                  </a:schemeClr>
                </a:solidFill>
                <a:prstDash val="sysDot"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 sz="14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3" name="Freeform 15"/>
              <p:cNvSpPr>
                <a:spLocks/>
              </p:cNvSpPr>
              <p:nvPr/>
            </p:nvSpPr>
            <p:spPr bwMode="auto">
              <a:xfrm>
                <a:off x="5119159" y="3645767"/>
                <a:ext cx="1565179" cy="2076256"/>
              </a:xfrm>
              <a:custGeom>
                <a:avLst/>
                <a:gdLst>
                  <a:gd name="T0" fmla="*/ 2147483647 w 166"/>
                  <a:gd name="T1" fmla="*/ 0 h 220"/>
                  <a:gd name="T2" fmla="*/ 0 w 166"/>
                  <a:gd name="T3" fmla="*/ 2147483647 h 220"/>
                  <a:gd name="T4" fmla="*/ 0 60000 65536"/>
                  <a:gd name="T5" fmla="*/ 0 60000 65536"/>
                  <a:gd name="T6" fmla="*/ 0 w 166"/>
                  <a:gd name="T7" fmla="*/ 0 h 220"/>
                  <a:gd name="T8" fmla="*/ 166 w 166"/>
                  <a:gd name="T9" fmla="*/ 220 h 220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166" h="220">
                    <a:moveTo>
                      <a:pt x="166" y="0"/>
                    </a:moveTo>
                    <a:cubicBezTo>
                      <a:pt x="165" y="104"/>
                      <a:pt x="95" y="191"/>
                      <a:pt x="0" y="220"/>
                    </a:cubicBezTo>
                  </a:path>
                </a:pathLst>
              </a:custGeom>
              <a:noFill/>
              <a:ln w="28575">
                <a:solidFill>
                  <a:schemeClr val="tx2">
                    <a:lumMod val="60000"/>
                    <a:lumOff val="40000"/>
                  </a:schemeClr>
                </a:solidFill>
                <a:prstDash val="sysDot"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 sz="14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4" name="Freeform 16"/>
              <p:cNvSpPr>
                <a:spLocks/>
              </p:cNvSpPr>
              <p:nvPr/>
            </p:nvSpPr>
            <p:spPr bwMode="auto">
              <a:xfrm>
                <a:off x="5278871" y="1569511"/>
                <a:ext cx="1405466" cy="2076256"/>
              </a:xfrm>
              <a:custGeom>
                <a:avLst/>
                <a:gdLst>
                  <a:gd name="T0" fmla="*/ 0 w 149"/>
                  <a:gd name="T1" fmla="*/ 0 h 220"/>
                  <a:gd name="T2" fmla="*/ 2147483647 w 149"/>
                  <a:gd name="T3" fmla="*/ 2147483647 h 220"/>
                  <a:gd name="T4" fmla="*/ 2147483647 w 149"/>
                  <a:gd name="T5" fmla="*/ 2147483647 h 220"/>
                  <a:gd name="T6" fmla="*/ 0 60000 65536"/>
                  <a:gd name="T7" fmla="*/ 0 60000 65536"/>
                  <a:gd name="T8" fmla="*/ 0 60000 65536"/>
                  <a:gd name="T9" fmla="*/ 0 w 149"/>
                  <a:gd name="T10" fmla="*/ 0 h 220"/>
                  <a:gd name="T11" fmla="*/ 149 w 149"/>
                  <a:gd name="T12" fmla="*/ 220 h 22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49" h="220">
                    <a:moveTo>
                      <a:pt x="0" y="0"/>
                    </a:moveTo>
                    <a:cubicBezTo>
                      <a:pt x="87" y="34"/>
                      <a:pt x="149" y="118"/>
                      <a:pt x="149" y="217"/>
                    </a:cubicBezTo>
                    <a:cubicBezTo>
                      <a:pt x="149" y="218"/>
                      <a:pt x="149" y="219"/>
                      <a:pt x="149" y="220"/>
                    </a:cubicBezTo>
                  </a:path>
                </a:pathLst>
              </a:custGeom>
              <a:noFill/>
              <a:ln w="28575">
                <a:solidFill>
                  <a:schemeClr val="tx2">
                    <a:lumMod val="60000"/>
                    <a:lumOff val="40000"/>
                  </a:schemeClr>
                </a:solidFill>
                <a:prstDash val="sysDot"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 sz="14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9" name="Rectangle 22"/>
            <p:cNvSpPr>
              <a:spLocks noChangeArrowheads="1"/>
            </p:cNvSpPr>
            <p:nvPr/>
          </p:nvSpPr>
          <p:spPr bwMode="auto">
            <a:xfrm>
              <a:off x="1681097" y="2441340"/>
              <a:ext cx="1329006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endParaRPr lang="en-US" sz="20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endParaRPr>
            </a:p>
          </p:txBody>
        </p:sp>
        <p:sp>
          <p:nvSpPr>
            <p:cNvPr id="20" name="Rectangle 18"/>
            <p:cNvSpPr>
              <a:spLocks noChangeArrowheads="1"/>
            </p:cNvSpPr>
            <p:nvPr/>
          </p:nvSpPr>
          <p:spPr bwMode="auto">
            <a:xfrm>
              <a:off x="2007281" y="1480034"/>
              <a:ext cx="764209" cy="2539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050" b="1" dirty="0" smtClean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itchFamily="34" charset="0"/>
                </a:rPr>
                <a:t>社会属性</a:t>
              </a:r>
              <a:endParaRPr lang="en-US" sz="105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endParaRPr>
            </a:p>
          </p:txBody>
        </p:sp>
        <p:sp>
          <p:nvSpPr>
            <p:cNvPr id="30" name="Rectangle 18"/>
            <p:cNvSpPr>
              <a:spLocks noChangeArrowheads="1"/>
            </p:cNvSpPr>
            <p:nvPr/>
          </p:nvSpPr>
          <p:spPr bwMode="auto">
            <a:xfrm>
              <a:off x="740302" y="2495066"/>
              <a:ext cx="764209" cy="2539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050" b="1" dirty="0" smtClean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itchFamily="34" charset="0"/>
                </a:rPr>
                <a:t>场景触达</a:t>
              </a:r>
              <a:endParaRPr lang="en-US" sz="105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endParaRPr>
            </a:p>
          </p:txBody>
        </p:sp>
        <p:sp>
          <p:nvSpPr>
            <p:cNvPr id="31" name="Rectangle 18"/>
            <p:cNvSpPr>
              <a:spLocks noChangeArrowheads="1"/>
            </p:cNvSpPr>
            <p:nvPr/>
          </p:nvSpPr>
          <p:spPr bwMode="auto">
            <a:xfrm>
              <a:off x="1239264" y="3835196"/>
              <a:ext cx="914563" cy="2539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050" b="1" dirty="0" smtClean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itchFamily="34" charset="0"/>
                </a:rPr>
                <a:t>需求偏好</a:t>
              </a:r>
              <a:endParaRPr lang="en-US" sz="105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endParaRPr>
            </a:p>
          </p:txBody>
        </p:sp>
        <p:sp>
          <p:nvSpPr>
            <p:cNvPr id="32" name="Rectangle 18"/>
            <p:cNvSpPr>
              <a:spLocks noChangeArrowheads="1"/>
            </p:cNvSpPr>
            <p:nvPr/>
          </p:nvSpPr>
          <p:spPr bwMode="auto">
            <a:xfrm>
              <a:off x="2749612" y="3832621"/>
              <a:ext cx="764209" cy="2539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05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itchFamily="34" charset="0"/>
                </a:rPr>
                <a:t>财务</a:t>
              </a:r>
              <a:r>
                <a:rPr lang="zh-CN" altLang="en-US" sz="1050" b="1" dirty="0" smtClean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itchFamily="34" charset="0"/>
                </a:rPr>
                <a:t>能力</a:t>
              </a:r>
              <a:endParaRPr lang="en-US" sz="105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endParaRPr>
            </a:p>
          </p:txBody>
        </p:sp>
        <p:sp>
          <p:nvSpPr>
            <p:cNvPr id="33" name="Rectangle 18"/>
            <p:cNvSpPr>
              <a:spLocks noChangeArrowheads="1"/>
            </p:cNvSpPr>
            <p:nvPr/>
          </p:nvSpPr>
          <p:spPr bwMode="auto">
            <a:xfrm>
              <a:off x="3151817" y="2514437"/>
              <a:ext cx="939565" cy="2539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050" b="1" dirty="0" smtClean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itchFamily="34" charset="0"/>
                </a:rPr>
                <a:t>平台认知</a:t>
              </a:r>
              <a:endParaRPr lang="en-US" sz="105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endParaRPr>
            </a:p>
          </p:txBody>
        </p:sp>
        <p:cxnSp>
          <p:nvCxnSpPr>
            <p:cNvPr id="34" name="直接连接符 33"/>
            <p:cNvCxnSpPr>
              <a:stCxn id="19" idx="2"/>
            </p:cNvCxnSpPr>
            <p:nvPr/>
          </p:nvCxnSpPr>
          <p:spPr>
            <a:xfrm flipH="1" flipV="1">
              <a:off x="1189936" y="1570759"/>
              <a:ext cx="1155664" cy="127069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/>
            <p:cNvCxnSpPr/>
            <p:nvPr/>
          </p:nvCxnSpPr>
          <p:spPr>
            <a:xfrm flipV="1">
              <a:off x="2349997" y="1498772"/>
              <a:ext cx="1196849" cy="141165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/>
            <p:cNvCxnSpPr>
              <a:stCxn id="19" idx="2"/>
            </p:cNvCxnSpPr>
            <p:nvPr/>
          </p:nvCxnSpPr>
          <p:spPr>
            <a:xfrm>
              <a:off x="2345600" y="2841450"/>
              <a:ext cx="1780594" cy="50686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/>
            <p:cNvCxnSpPr/>
            <p:nvPr/>
          </p:nvCxnSpPr>
          <p:spPr>
            <a:xfrm>
              <a:off x="2349997" y="2841486"/>
              <a:ext cx="40300" cy="173855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/>
            <p:nvPr/>
          </p:nvCxnSpPr>
          <p:spPr>
            <a:xfrm flipH="1">
              <a:off x="829641" y="2841486"/>
              <a:ext cx="1520355" cy="8050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9" name="Picture 6" descr="Green Man bubble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9359" y="2155482"/>
              <a:ext cx="1420055" cy="1438742"/>
            </a:xfrm>
            <a:prstGeom prst="rect">
              <a:avLst/>
            </a:prstGeom>
            <a:solidFill>
              <a:srgbClr val="33CCCC"/>
            </a:solidFill>
          </p:spPr>
        </p:pic>
      </p:grpSp>
      <p:sp>
        <p:nvSpPr>
          <p:cNvPr id="45" name="TextBox 20"/>
          <p:cNvSpPr txBox="1"/>
          <p:nvPr/>
        </p:nvSpPr>
        <p:spPr>
          <a:xfrm>
            <a:off x="4444938" y="1077170"/>
            <a:ext cx="427622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200" b="1" dirty="0" smtClean="0">
                <a:latin typeface="微软雅黑" pitchFamily="34" charset="-122"/>
                <a:ea typeface="微软雅黑" pitchFamily="34" charset="-122"/>
              </a:rPr>
              <a:t>社会属性：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年龄偏年轻，</a:t>
            </a:r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22-30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岁转化率高，用户占比高；男性占绝队</a:t>
            </a:r>
            <a:r>
              <a:rPr lang="zh-CN" altLang="en-US" sz="1200" dirty="0">
                <a:latin typeface="微软雅黑" pitchFamily="34" charset="-122"/>
                <a:ea typeface="微软雅黑" pitchFamily="34" charset="-122"/>
              </a:rPr>
              <a:t>比例；云、贵、藏等经济欠发达省份转化率高；五线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及以下城市</a:t>
            </a:r>
            <a:r>
              <a:rPr lang="zh-CN" altLang="en-US" sz="1200" dirty="0">
                <a:latin typeface="微软雅黑" pitchFamily="34" charset="-122"/>
                <a:ea typeface="微软雅黑" pitchFamily="34" charset="-122"/>
              </a:rPr>
              <a:t>用户分布占比高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平台认知：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金服会员实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名时间久，易购会员等级高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sz="1200" dirty="0">
                <a:latin typeface="微软雅黑"/>
                <a:ea typeface="微软雅黑"/>
                <a:cs typeface="微软雅黑"/>
              </a:rPr>
              <a:t>申请客户活跃度</a:t>
            </a:r>
            <a:r>
              <a:rPr lang="zh-CN" altLang="en-US" sz="1200" dirty="0" smtClean="0">
                <a:latin typeface="微软雅黑"/>
                <a:ea typeface="微软雅黑"/>
                <a:cs typeface="微软雅黑"/>
              </a:rPr>
              <a:t>较高。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但是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部分新人用信转化率也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高，受到大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促及节假日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营销影响大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财务能力：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年轻化，学历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以高中和大专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为主，财务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能力不好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需求偏好：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年轻化财务能力不强，导致资金需求高。</a:t>
            </a:r>
            <a:r>
              <a:rPr lang="zh-CN" altLang="en-US" sz="1200" dirty="0" smtClean="0">
                <a:latin typeface="微软雅黑"/>
                <a:ea typeface="微软雅黑"/>
                <a:cs typeface="微软雅黑"/>
              </a:rPr>
              <a:t>信用卡</a:t>
            </a:r>
            <a:r>
              <a:rPr lang="zh-CN" altLang="en-US" sz="1200" dirty="0">
                <a:latin typeface="微软雅黑"/>
                <a:ea typeface="微软雅黑"/>
                <a:cs typeface="微软雅黑"/>
              </a:rPr>
              <a:t>绑卡率不高，八成未绑</a:t>
            </a:r>
            <a:r>
              <a:rPr lang="zh-CN" altLang="en-US" sz="1200" dirty="0" smtClean="0">
                <a:latin typeface="微软雅黑"/>
                <a:ea typeface="微软雅黑"/>
                <a:cs typeface="微软雅黑"/>
              </a:rPr>
              <a:t>卡，资金来源不足</a:t>
            </a:r>
            <a:endParaRPr lang="zh-CN" altLang="en-US" sz="1200" dirty="0">
              <a:latin typeface="微软雅黑"/>
              <a:ea typeface="微软雅黑"/>
              <a:cs typeface="微软雅黑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场景触达：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线下扫码付用户、小店线下用户更容易转化；</a:t>
            </a:r>
            <a:r>
              <a:rPr lang="zh-CN" altLang="en-US" sz="1200" dirty="0" smtClean="0">
                <a:latin typeface="微软雅黑"/>
                <a:ea typeface="微软雅黑"/>
                <a:cs typeface="微软雅黑"/>
              </a:rPr>
              <a:t>金融</a:t>
            </a:r>
            <a:r>
              <a:rPr lang="zh-CN" altLang="en-US" sz="1200" dirty="0">
                <a:latin typeface="微软雅黑"/>
                <a:ea typeface="微软雅黑"/>
                <a:cs typeface="微软雅黑"/>
              </a:rPr>
              <a:t>、易购和华为端</a:t>
            </a:r>
            <a:r>
              <a:rPr lang="zh-CN" altLang="en-US" sz="1200" dirty="0" smtClean="0">
                <a:latin typeface="微软雅黑"/>
                <a:ea typeface="微软雅黑"/>
                <a:cs typeface="微软雅黑"/>
              </a:rPr>
              <a:t>为主</a:t>
            </a:r>
            <a:endParaRPr lang="en-US" altLang="zh-CN" sz="1200" dirty="0">
              <a:latin typeface="微软雅黑"/>
              <a:ea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114429951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6337" y="357504"/>
            <a:ext cx="1088763" cy="324036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464808" y="1059582"/>
            <a:ext cx="8486364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/>
                <a:ea typeface="Microsoft YaHei"/>
                <a:cs typeface="Microsoft YaHei"/>
              </a:rPr>
              <a:t>从年龄段来看，个贷</a:t>
            </a:r>
            <a:r>
              <a:rPr lang="zh-CN" altLang="en-US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/>
                <a:ea typeface="Microsoft YaHei"/>
                <a:cs typeface="Microsoft YaHei"/>
              </a:rPr>
              <a:t>用信</a:t>
            </a:r>
            <a:r>
              <a:rPr lang="zh-CN" altLang="en-US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/>
                <a:ea typeface="Microsoft YaHei"/>
                <a:cs typeface="Microsoft YaHei"/>
              </a:rPr>
              <a:t>用户较全员用户偏年轻，用信用户年龄集中</a:t>
            </a:r>
            <a:r>
              <a:rPr lang="zh-CN" altLang="en-US" sz="1300" dirty="0" smtClean="0">
                <a:solidFill>
                  <a:srgbClr val="C00000"/>
                </a:solidFill>
                <a:latin typeface="Microsoft YaHei"/>
                <a:ea typeface="Microsoft YaHei"/>
                <a:cs typeface="Microsoft YaHei"/>
              </a:rPr>
              <a:t>在</a:t>
            </a:r>
            <a:r>
              <a:rPr lang="en-US" altLang="zh-CN" sz="1300" dirty="0" smtClean="0">
                <a:solidFill>
                  <a:srgbClr val="C00000"/>
                </a:solidFill>
                <a:latin typeface="Microsoft YaHei"/>
                <a:ea typeface="Microsoft YaHei"/>
                <a:cs typeface="Microsoft YaHei"/>
              </a:rPr>
              <a:t>25-30</a:t>
            </a:r>
            <a:r>
              <a:rPr lang="zh-CN" altLang="en-US" sz="1300" dirty="0" smtClean="0">
                <a:solidFill>
                  <a:srgbClr val="C00000"/>
                </a:solidFill>
                <a:latin typeface="Microsoft YaHei"/>
                <a:ea typeface="Microsoft YaHei"/>
                <a:cs typeface="Microsoft YaHei"/>
              </a:rPr>
              <a:t>岁</a:t>
            </a:r>
            <a:r>
              <a:rPr lang="zh-CN" altLang="en-US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/>
                <a:ea typeface="Microsoft YaHei"/>
                <a:cs typeface="Microsoft YaHei"/>
              </a:rPr>
              <a:t>，其次集中在</a:t>
            </a:r>
            <a:r>
              <a:rPr lang="en-US" altLang="zh-CN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/>
                <a:ea typeface="Microsoft YaHei"/>
                <a:cs typeface="Microsoft YaHei"/>
              </a:rPr>
              <a:t>30-35</a:t>
            </a:r>
            <a:r>
              <a:rPr lang="zh-CN" altLang="en-US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/>
                <a:ea typeface="Microsoft YaHei"/>
                <a:cs typeface="Microsoft YaHei"/>
              </a:rPr>
              <a:t>岁区间</a:t>
            </a:r>
            <a:endParaRPr lang="en-US" altLang="zh-CN" sz="1300" dirty="0" smtClean="0">
              <a:solidFill>
                <a:schemeClr val="tx1">
                  <a:lumMod val="95000"/>
                  <a:lumOff val="5000"/>
                </a:schemeClr>
              </a:solidFill>
              <a:latin typeface="Microsoft YaHei"/>
              <a:ea typeface="Microsoft YaHei"/>
              <a:cs typeface="Microsoft YaHei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/>
                <a:ea typeface="Microsoft YaHei"/>
                <a:cs typeface="Microsoft YaHei"/>
              </a:rPr>
              <a:t>从性别来看，与全量会员相比，</a:t>
            </a:r>
            <a:r>
              <a:rPr lang="zh-CN" altLang="en-US" sz="1300" b="1" dirty="0" smtClean="0">
                <a:solidFill>
                  <a:srgbClr val="C00000"/>
                </a:solidFill>
                <a:latin typeface="Microsoft YaHei"/>
                <a:ea typeface="Microsoft YaHei"/>
                <a:cs typeface="Microsoft YaHei"/>
              </a:rPr>
              <a:t>男性</a:t>
            </a:r>
            <a:r>
              <a:rPr lang="zh-CN" altLang="en-US" sz="1300" dirty="0" smtClean="0">
                <a:latin typeface="Microsoft YaHei"/>
                <a:ea typeface="Microsoft YaHei"/>
                <a:cs typeface="Microsoft YaHei"/>
              </a:rPr>
              <a:t>用户占比偏高</a:t>
            </a:r>
            <a:endParaRPr lang="zh-CN" altLang="en-US" sz="1300" dirty="0">
              <a:solidFill>
                <a:schemeClr val="tx1">
                  <a:lumMod val="95000"/>
                  <a:lumOff val="5000"/>
                </a:schemeClr>
              </a:solidFill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324544" y="72008"/>
            <a:ext cx="7055768" cy="7715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b="1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2.2.1</a:t>
            </a:r>
            <a:r>
              <a:rPr lang="zh-CN" altLang="en-US" b="1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 社会属性：个贷用信会员年龄在</a:t>
            </a:r>
            <a:r>
              <a:rPr lang="en-US" altLang="zh-CN" b="1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25-30</a:t>
            </a:r>
            <a:r>
              <a:rPr lang="zh-CN" altLang="en-US" b="1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岁，男性占比明显偏高</a:t>
            </a:r>
            <a:endParaRPr lang="zh-CN" altLang="en-US" b="1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aphicFrame>
        <p:nvGraphicFramePr>
          <p:cNvPr id="7" name="图表 6"/>
          <p:cNvGraphicFramePr>
            <a:graphicFrameLocks/>
          </p:cNvGraphicFramePr>
          <p:nvPr>
            <p:extLst/>
          </p:nvPr>
        </p:nvGraphicFramePr>
        <p:xfrm>
          <a:off x="5186632" y="2283718"/>
          <a:ext cx="3465028" cy="23151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8" name="图表 7"/>
          <p:cNvGraphicFramePr>
            <a:graphicFrameLocks/>
          </p:cNvGraphicFramePr>
          <p:nvPr>
            <p:extLst/>
          </p:nvPr>
        </p:nvGraphicFramePr>
        <p:xfrm>
          <a:off x="483985" y="2283718"/>
          <a:ext cx="4376047" cy="22996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334940692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表格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6804395"/>
              </p:ext>
            </p:extLst>
          </p:nvPr>
        </p:nvGraphicFramePr>
        <p:xfrm>
          <a:off x="4816202" y="2035658"/>
          <a:ext cx="3644229" cy="23740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7194"/>
                <a:gridCol w="1170968"/>
                <a:gridCol w="1346067"/>
              </a:tblGrid>
              <a:tr h="248060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城市等级</a:t>
                      </a:r>
                      <a:endParaRPr lang="zh-CN" altLang="en-US" sz="1100" b="1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100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全量会员分布</a:t>
                      </a:r>
                      <a:endParaRPr lang="zh-CN" alt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b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100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个贷会员分布</a:t>
                      </a:r>
                      <a:endParaRPr lang="zh-CN" alt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b">
                    <a:solidFill>
                      <a:schemeClr val="tx2"/>
                    </a:solidFill>
                  </a:tcPr>
                </a:tc>
              </a:tr>
              <a:tr h="354330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一线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13%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10%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</a:tr>
              <a:tr h="354330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二线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30%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23%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</a:tr>
              <a:tr h="354330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三线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16%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14%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</a:tr>
              <a:tr h="354330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四线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16%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15%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</a:tr>
              <a:tr h="354330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五线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5%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6%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</a:tr>
              <a:tr h="354330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其他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20%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32%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  <p:sp>
        <p:nvSpPr>
          <p:cNvPr id="8" name="矩形 7"/>
          <p:cNvSpPr/>
          <p:nvPr/>
        </p:nvSpPr>
        <p:spPr>
          <a:xfrm>
            <a:off x="324544" y="207404"/>
            <a:ext cx="8495928" cy="6516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b="1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2.2.2 </a:t>
            </a:r>
            <a:r>
              <a:rPr lang="zh-CN" altLang="en-US" b="1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社会属性：个贷用户在云、贵、藏等经济欠发达省份转化率高；五线及以下城市用户占比高</a:t>
            </a:r>
            <a:endParaRPr lang="zh-CN" altLang="en-US" b="1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TextBox 41"/>
          <p:cNvSpPr txBox="1"/>
          <p:nvPr/>
        </p:nvSpPr>
        <p:spPr>
          <a:xfrm>
            <a:off x="492990" y="1050557"/>
            <a:ext cx="8057334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/>
                <a:ea typeface="Microsoft YaHei"/>
                <a:cs typeface="Microsoft YaHei"/>
              </a:rPr>
              <a:t>广西</a:t>
            </a:r>
            <a:r>
              <a:rPr lang="zh-CN" altLang="en-US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/>
                <a:ea typeface="Microsoft YaHei"/>
                <a:cs typeface="Microsoft YaHei"/>
              </a:rPr>
              <a:t>、云南、宁夏等偏远省份用户转化率高</a:t>
            </a:r>
            <a:endParaRPr lang="en-US" altLang="zh-CN" sz="1300" dirty="0" smtClean="0">
              <a:solidFill>
                <a:schemeClr val="tx1">
                  <a:lumMod val="95000"/>
                  <a:lumOff val="5000"/>
                </a:schemeClr>
              </a:solidFill>
              <a:latin typeface="Microsoft YaHei"/>
              <a:ea typeface="Microsoft YaHei"/>
              <a:cs typeface="Microsoft YaHei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/>
                <a:ea typeface="Microsoft YaHei"/>
                <a:cs typeface="Microsoft YaHei"/>
              </a:rPr>
              <a:t>相对全量会员，一二三线城市用户占比全线下降，五线及以下城市用户占比高</a:t>
            </a:r>
            <a:endParaRPr lang="zh-CN" altLang="en-US" sz="1300" dirty="0">
              <a:solidFill>
                <a:schemeClr val="tx1">
                  <a:lumMod val="95000"/>
                  <a:lumOff val="5000"/>
                </a:schemeClr>
              </a:solidFill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4" name="下箭头 3"/>
          <p:cNvSpPr/>
          <p:nvPr/>
        </p:nvSpPr>
        <p:spPr>
          <a:xfrm flipV="1">
            <a:off x="7608112" y="4157704"/>
            <a:ext cx="144016" cy="144016"/>
          </a:xfrm>
          <a:prstGeom prst="down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下箭头 6"/>
          <p:cNvSpPr/>
          <p:nvPr/>
        </p:nvSpPr>
        <p:spPr>
          <a:xfrm>
            <a:off x="7592398" y="2355726"/>
            <a:ext cx="144016" cy="144016"/>
          </a:xfrm>
          <a:prstGeom prst="downArrow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下箭头 9"/>
          <p:cNvSpPr/>
          <p:nvPr/>
        </p:nvSpPr>
        <p:spPr>
          <a:xfrm flipV="1">
            <a:off x="7616206" y="3773134"/>
            <a:ext cx="144016" cy="144016"/>
          </a:xfrm>
          <a:prstGeom prst="down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下箭头 10"/>
          <p:cNvSpPr/>
          <p:nvPr/>
        </p:nvSpPr>
        <p:spPr>
          <a:xfrm>
            <a:off x="7592398" y="3096270"/>
            <a:ext cx="144016" cy="144016"/>
          </a:xfrm>
          <a:prstGeom prst="downArrow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4592079"/>
              </p:ext>
            </p:extLst>
          </p:nvPr>
        </p:nvGraphicFramePr>
        <p:xfrm>
          <a:off x="522913" y="2035658"/>
          <a:ext cx="3881184" cy="248031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23277"/>
                <a:gridCol w="923277"/>
                <a:gridCol w="1111353"/>
                <a:gridCol w="923277"/>
              </a:tblGrid>
              <a:tr h="171450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省份</a:t>
                      </a:r>
                      <a:endParaRPr lang="zh-CN" altLang="en-US" sz="1100" b="1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u="none" strike="noStrike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个贷会员数</a:t>
                      </a:r>
                      <a:endParaRPr lang="zh-CN" altLang="en-US" sz="1100" b="1" i="0" u="none" strike="noStrike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u="none" strike="noStrike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会员数</a:t>
                      </a:r>
                      <a:endParaRPr lang="zh-CN" altLang="en-US" sz="1100" b="1" i="0" u="none" strike="noStrike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转化率</a:t>
                      </a:r>
                      <a:endParaRPr lang="zh-CN" alt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chemeClr val="tx2"/>
                    </a:solidFill>
                  </a:tcPr>
                </a:tc>
              </a:tr>
              <a:tr h="171450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u="none" strike="noStrike" dirty="0">
                          <a:solidFill>
                            <a:srgbClr val="C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广西</a:t>
                      </a:r>
                      <a:endParaRPr lang="zh-CN" altLang="en-US" sz="1100" b="0" i="0" u="none" strike="noStrike" dirty="0">
                        <a:solidFill>
                          <a:srgbClr val="C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15089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883937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1.71%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</a:tr>
              <a:tr h="171450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u="none" strike="noStrike">
                          <a:solidFill>
                            <a:srgbClr val="C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云南</a:t>
                      </a:r>
                      <a:endParaRPr lang="zh-CN" altLang="en-US" sz="1100" b="0" i="0" u="none" strike="noStrike">
                        <a:solidFill>
                          <a:srgbClr val="C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7497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516642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1.45%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</a:tr>
              <a:tr h="171450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u="none" strike="noStrike" dirty="0">
                          <a:solidFill>
                            <a:srgbClr val="C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海南</a:t>
                      </a:r>
                      <a:endParaRPr lang="zh-CN" altLang="en-US" sz="1100" b="0" i="0" u="none" strike="noStrike" dirty="0">
                        <a:solidFill>
                          <a:srgbClr val="C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3005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214551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1.40%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</a:tr>
              <a:tr h="171450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u="none" strike="noStrike" dirty="0">
                          <a:solidFill>
                            <a:srgbClr val="C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贵州</a:t>
                      </a:r>
                      <a:endParaRPr lang="zh-CN" altLang="en-US" sz="1100" b="0" i="0" u="none" strike="noStrike" dirty="0">
                        <a:solidFill>
                          <a:srgbClr val="C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6968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513317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1.36%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</a:tr>
              <a:tr h="171450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u="none" strike="noStrike" dirty="0">
                          <a:solidFill>
                            <a:srgbClr val="C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宁夏</a:t>
                      </a:r>
                      <a:endParaRPr lang="zh-CN" altLang="en-US" sz="1100" b="0" i="0" u="none" strike="noStrike" dirty="0">
                        <a:solidFill>
                          <a:srgbClr val="C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1659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126945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1.31%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</a:tr>
              <a:tr h="171450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u="none" strike="noStrike" dirty="0">
                          <a:solidFill>
                            <a:srgbClr val="C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西藏</a:t>
                      </a:r>
                      <a:endParaRPr lang="zh-CN" altLang="en-US" sz="1100" b="0" i="0" u="none" strike="noStrike" dirty="0">
                        <a:solidFill>
                          <a:srgbClr val="C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235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19812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1.19%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</a:tr>
              <a:tr h="171450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广东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55977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4740960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1.18%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</a:tr>
              <a:tr h="171450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福建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16189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1392310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1.16%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</a:tr>
              <a:tr h="171450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内蒙古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4328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394555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1.10%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</a:tr>
              <a:tr h="171450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新疆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3008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294430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1.02%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</a:tr>
              <a:tr h="171450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全量</a:t>
                      </a:r>
                      <a:endParaRPr lang="zh-CN" altLang="en-US" sz="1100" b="1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454740</a:t>
                      </a:r>
                      <a:endParaRPr lang="en-US" altLang="zh-CN" sz="1100" b="1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45617040</a:t>
                      </a:r>
                      <a:endParaRPr lang="en-US" altLang="zh-CN" sz="1100" b="1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1.00%</a:t>
                      </a:r>
                      <a:endParaRPr lang="en-US" altLang="zh-CN" sz="1100" b="0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00B0F0"/>
                    </a:solidFill>
                  </a:tcPr>
                </a:tc>
              </a:tr>
              <a:tr h="171450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青海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624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67124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0.93%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</a:tr>
              <a:tr h="171450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浙江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17545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1900042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0.92%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  <p:sp>
        <p:nvSpPr>
          <p:cNvPr id="14" name="下箭头 13"/>
          <p:cNvSpPr/>
          <p:nvPr/>
        </p:nvSpPr>
        <p:spPr>
          <a:xfrm>
            <a:off x="7591996" y="2745024"/>
            <a:ext cx="144016" cy="144016"/>
          </a:xfrm>
          <a:prstGeom prst="downArrow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433060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图表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81324122"/>
              </p:ext>
            </p:extLst>
          </p:nvPr>
        </p:nvGraphicFramePr>
        <p:xfrm>
          <a:off x="2123728" y="1059582"/>
          <a:ext cx="4572000" cy="31752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矩形 4"/>
          <p:cNvSpPr/>
          <p:nvPr/>
        </p:nvSpPr>
        <p:spPr>
          <a:xfrm>
            <a:off x="2915816" y="4299942"/>
            <a:ext cx="5062636" cy="4827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用户学历以高中和大专为主</a:t>
            </a:r>
            <a:endParaRPr altLang="en-US" sz="1400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24544" y="207404"/>
            <a:ext cx="8495928" cy="6516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b="1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2.2.3 </a:t>
            </a:r>
            <a:r>
              <a:rPr lang="zh-CN" altLang="en-US" b="1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社会属性：个</a:t>
            </a:r>
            <a:r>
              <a:rPr lang="zh-CN" altLang="en-US" b="1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贷</a:t>
            </a:r>
            <a:r>
              <a:rPr lang="zh-CN" altLang="en-US" b="1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用户学历以高中和大专为主</a:t>
            </a:r>
            <a:endParaRPr lang="zh-CN" altLang="en-US" b="1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79512" y="4928056"/>
            <a:ext cx="15183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注：采集自会员中心调研数据</a:t>
            </a:r>
            <a:endParaRPr lang="zh-CN" altLang="en-US" sz="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6840231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324544" y="207404"/>
            <a:ext cx="8495928" cy="6516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b="1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2.2.4 </a:t>
            </a:r>
            <a:r>
              <a:rPr lang="zh-CN" altLang="en-US" b="1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平台认知：个</a:t>
            </a:r>
            <a:r>
              <a:rPr lang="zh-CN" altLang="en-US" b="1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贷用信会员实</a:t>
            </a:r>
            <a:r>
              <a:rPr lang="zh-CN" altLang="en-US" b="1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名时间更久，</a:t>
            </a:r>
            <a:r>
              <a:rPr lang="zh-CN" altLang="en-US" b="1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老会员用信占比高</a:t>
            </a:r>
            <a:endParaRPr lang="zh-CN" altLang="en-US" b="1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5292080" y="3795886"/>
            <a:ext cx="259228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图表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74525780"/>
              </p:ext>
            </p:extLst>
          </p:nvPr>
        </p:nvGraphicFramePr>
        <p:xfrm>
          <a:off x="495630" y="2211710"/>
          <a:ext cx="3716330" cy="24319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0" name="图表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44222850"/>
              </p:ext>
            </p:extLst>
          </p:nvPr>
        </p:nvGraphicFramePr>
        <p:xfrm>
          <a:off x="4355976" y="2211710"/>
          <a:ext cx="4168902" cy="24319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1" name="TextBox 41"/>
          <p:cNvSpPr txBox="1"/>
          <p:nvPr/>
        </p:nvSpPr>
        <p:spPr>
          <a:xfrm>
            <a:off x="467544" y="1017712"/>
            <a:ext cx="8057334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/>
                <a:ea typeface="Microsoft YaHei"/>
                <a:cs typeface="Microsoft YaHei"/>
              </a:rPr>
              <a:t>个</a:t>
            </a:r>
            <a:r>
              <a:rPr lang="zh-CN" altLang="en-US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/>
                <a:ea typeface="Microsoft YaHei"/>
                <a:cs typeface="Microsoft YaHei"/>
              </a:rPr>
              <a:t>贷用信中实名老会员占</a:t>
            </a:r>
            <a:r>
              <a:rPr lang="zh-CN" altLang="en-US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/>
                <a:ea typeface="Microsoft YaHei"/>
                <a:cs typeface="Microsoft YaHei"/>
              </a:rPr>
              <a:t>比高</a:t>
            </a:r>
            <a:r>
              <a:rPr lang="zh-CN" altLang="en-US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/>
                <a:ea typeface="Microsoft YaHei"/>
                <a:cs typeface="Microsoft YaHei"/>
              </a:rPr>
              <a:t>，实名</a:t>
            </a:r>
            <a:r>
              <a:rPr lang="en-US" altLang="zh-CN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/>
                <a:ea typeface="Microsoft YaHei"/>
                <a:cs typeface="Microsoft YaHei"/>
              </a:rPr>
              <a:t>1</a:t>
            </a:r>
            <a:r>
              <a:rPr lang="zh-CN" altLang="en-US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/>
                <a:ea typeface="Microsoft YaHei"/>
                <a:cs typeface="Microsoft YaHei"/>
              </a:rPr>
              <a:t>年以上</a:t>
            </a:r>
            <a:r>
              <a:rPr lang="zh-CN" altLang="en-US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/>
                <a:ea typeface="Microsoft YaHei"/>
                <a:cs typeface="Microsoft YaHei"/>
              </a:rPr>
              <a:t>老会员占</a:t>
            </a:r>
            <a:r>
              <a:rPr lang="zh-CN" altLang="en-US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/>
                <a:ea typeface="Microsoft YaHei"/>
                <a:cs typeface="Microsoft YaHei"/>
              </a:rPr>
              <a:t>比达到</a:t>
            </a:r>
            <a:r>
              <a:rPr lang="en-US" altLang="zh-CN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/>
                <a:ea typeface="Microsoft YaHei"/>
                <a:cs typeface="Microsoft YaHei"/>
              </a:rPr>
              <a:t>73.8%</a:t>
            </a:r>
            <a:r>
              <a:rPr lang="zh-CN" altLang="en-US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/>
                <a:ea typeface="Microsoft YaHei"/>
                <a:cs typeface="Microsoft YaHei"/>
              </a:rPr>
              <a:t>（</a:t>
            </a:r>
            <a:r>
              <a:rPr lang="en-US" altLang="zh-CN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/>
                <a:ea typeface="Microsoft YaHei"/>
                <a:cs typeface="Microsoft YaHei"/>
              </a:rPr>
              <a:t>VS</a:t>
            </a:r>
            <a:r>
              <a:rPr lang="zh-CN" altLang="en-US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/>
                <a:ea typeface="Microsoft YaHei"/>
                <a:cs typeface="Microsoft YaHei"/>
              </a:rPr>
              <a:t>全量会员的</a:t>
            </a:r>
            <a:r>
              <a:rPr lang="en-US" altLang="zh-CN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/>
                <a:ea typeface="Microsoft YaHei"/>
                <a:cs typeface="Microsoft YaHei"/>
              </a:rPr>
              <a:t>56.3%</a:t>
            </a:r>
            <a:r>
              <a:rPr lang="zh-CN" altLang="en-US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/>
                <a:ea typeface="Microsoft YaHei"/>
                <a:cs typeface="Microsoft YaHei"/>
              </a:rPr>
              <a:t>）</a:t>
            </a:r>
            <a:endParaRPr lang="en-US" altLang="zh-CN" sz="1300" dirty="0" smtClean="0">
              <a:solidFill>
                <a:schemeClr val="tx1">
                  <a:lumMod val="95000"/>
                  <a:lumOff val="5000"/>
                </a:schemeClr>
              </a:solidFill>
              <a:latin typeface="Microsoft YaHei"/>
              <a:ea typeface="Microsoft YaHei"/>
              <a:cs typeface="Microsoft YaHei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/>
                <a:ea typeface="Microsoft YaHei"/>
                <a:cs typeface="Microsoft YaHei"/>
              </a:rPr>
              <a:t>易购会员等级越高，个贷用信转化率越高</a:t>
            </a:r>
            <a:r>
              <a:rPr lang="zh-CN" altLang="en-US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/>
                <a:ea typeface="Microsoft YaHei"/>
                <a:cs typeface="Microsoft YaHei"/>
              </a:rPr>
              <a:t>；</a:t>
            </a:r>
            <a:r>
              <a:rPr lang="zh-CN" altLang="en-US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/>
                <a:ea typeface="Microsoft YaHei"/>
                <a:cs typeface="Microsoft YaHei"/>
              </a:rPr>
              <a:t>但是</a:t>
            </a:r>
            <a:r>
              <a:rPr lang="zh-CN" altLang="en-US" sz="1300" dirty="0" smtClean="0">
                <a:solidFill>
                  <a:srgbClr val="C00000"/>
                </a:solidFill>
                <a:latin typeface="Microsoft YaHei"/>
                <a:ea typeface="Microsoft YaHei"/>
                <a:cs typeface="Microsoft YaHei"/>
              </a:rPr>
              <a:t>新人</a:t>
            </a:r>
            <a:r>
              <a:rPr lang="zh-CN" altLang="en-US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/>
                <a:ea typeface="Microsoft YaHei"/>
                <a:cs typeface="Microsoft YaHei"/>
              </a:rPr>
              <a:t>的个</a:t>
            </a:r>
            <a:r>
              <a:rPr lang="zh-CN" altLang="en-US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/>
                <a:ea typeface="Microsoft YaHei"/>
                <a:cs typeface="Microsoft YaHei"/>
              </a:rPr>
              <a:t>贷用信率</a:t>
            </a:r>
            <a:r>
              <a:rPr lang="zh-CN" altLang="en-US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/>
                <a:ea typeface="Microsoft YaHei"/>
                <a:cs typeface="Microsoft YaHei"/>
              </a:rPr>
              <a:t>也较高</a:t>
            </a:r>
            <a:endParaRPr lang="en-US" altLang="zh-CN" sz="1300" dirty="0" smtClean="0">
              <a:solidFill>
                <a:schemeClr val="tx1">
                  <a:lumMod val="95000"/>
                  <a:lumOff val="5000"/>
                </a:schemeClr>
              </a:solidFill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2" name="椭圆 1"/>
          <p:cNvSpPr/>
          <p:nvPr/>
        </p:nvSpPr>
        <p:spPr>
          <a:xfrm>
            <a:off x="4837183" y="3579862"/>
            <a:ext cx="648072" cy="432048"/>
          </a:xfrm>
          <a:prstGeom prst="ellipse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7668344" y="2732113"/>
            <a:ext cx="648072" cy="432048"/>
          </a:xfrm>
          <a:prstGeom prst="ellipse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66229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324544" y="207403"/>
            <a:ext cx="8495928" cy="6516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b="1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2.2.5 </a:t>
            </a:r>
            <a:r>
              <a:rPr lang="zh-CN" altLang="en-US" b="1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平台认知</a:t>
            </a:r>
            <a:r>
              <a:rPr lang="zh-CN" altLang="en-US" b="1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：平台上最近高活跃群体，个贷申请用户占比高</a:t>
            </a:r>
            <a:endParaRPr lang="zh-CN" altLang="en-US" b="1" dirty="0">
              <a:solidFill>
                <a:srgbClr val="FFFFFF"/>
              </a:solidFill>
              <a:latin typeface="微软雅黑"/>
              <a:ea typeface="微软雅黑"/>
              <a:cs typeface="微软雅黑"/>
            </a:endParaRPr>
          </a:p>
        </p:txBody>
      </p:sp>
      <p:pic>
        <p:nvPicPr>
          <p:cNvPr id="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153070"/>
            <a:ext cx="4530942" cy="20510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TextBox 4"/>
          <p:cNvSpPr txBox="1"/>
          <p:nvPr/>
        </p:nvSpPr>
        <p:spPr>
          <a:xfrm>
            <a:off x="611560" y="3282587"/>
            <a:ext cx="6957263" cy="14501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/>
                <a:ea typeface="Microsoft YaHei"/>
                <a:cs typeface="Microsoft YaHei"/>
              </a:rPr>
              <a:t>A1   </a:t>
            </a:r>
            <a:r>
              <a:rPr lang="zh-CN" altLang="en-US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/>
                <a:ea typeface="Microsoft YaHei"/>
                <a:cs typeface="Microsoft YaHei"/>
              </a:rPr>
              <a:t>：最近金融</a:t>
            </a:r>
            <a:r>
              <a:rPr lang="en-US" altLang="zh-CN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/>
                <a:ea typeface="Microsoft YaHei"/>
                <a:cs typeface="Microsoft YaHei"/>
              </a:rPr>
              <a:t>app</a:t>
            </a:r>
            <a:r>
              <a:rPr lang="zh-CN" altLang="en-US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/>
                <a:ea typeface="Microsoft YaHei"/>
                <a:cs typeface="Microsoft YaHei"/>
              </a:rPr>
              <a:t>登录</a:t>
            </a:r>
            <a:r>
              <a:rPr lang="zh-CN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/>
                <a:ea typeface="Microsoft YaHei"/>
                <a:cs typeface="Microsoft YaHei"/>
              </a:rPr>
              <a:t>或支付行为</a:t>
            </a:r>
            <a:r>
              <a:rPr lang="en-US" altLang="zh-CN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/>
                <a:ea typeface="Microsoft YaHei"/>
                <a:cs typeface="Microsoft YaHei"/>
              </a:rPr>
              <a:t>&lt;=1</a:t>
            </a:r>
            <a:r>
              <a:rPr lang="zh-CN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/>
                <a:ea typeface="Microsoft YaHei"/>
                <a:cs typeface="Microsoft YaHei"/>
              </a:rPr>
              <a:t>个</a:t>
            </a:r>
            <a:r>
              <a:rPr lang="zh-CN" altLang="en-US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/>
                <a:ea typeface="Microsoft YaHei"/>
                <a:cs typeface="Microsoft YaHei"/>
              </a:rPr>
              <a:t>月</a:t>
            </a:r>
            <a:endParaRPr lang="en-US" altLang="zh-CN" sz="1000" dirty="0" smtClean="0">
              <a:solidFill>
                <a:schemeClr val="tx1">
                  <a:lumMod val="95000"/>
                  <a:lumOff val="5000"/>
                </a:schemeClr>
              </a:solidFill>
              <a:latin typeface="Microsoft YaHei"/>
              <a:ea typeface="Microsoft YaHei"/>
              <a:cs typeface="Microsoft YaHei"/>
            </a:endParaRPr>
          </a:p>
          <a:p>
            <a:pPr>
              <a:lnSpc>
                <a:spcPct val="150000"/>
              </a:lnSpc>
            </a:pPr>
            <a:r>
              <a:rPr lang="en-US" altLang="zh-CN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/>
                <a:ea typeface="Microsoft YaHei"/>
                <a:cs typeface="Microsoft YaHei"/>
              </a:rPr>
              <a:t>A1_2</a:t>
            </a:r>
            <a:r>
              <a:rPr lang="zh-CN" altLang="en-US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/>
                <a:ea typeface="Microsoft YaHei"/>
                <a:cs typeface="Microsoft YaHei"/>
              </a:rPr>
              <a:t>：</a:t>
            </a:r>
            <a:r>
              <a:rPr lang="en-US" altLang="zh-CN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/>
                <a:ea typeface="Microsoft YaHei"/>
                <a:cs typeface="Microsoft YaHei"/>
              </a:rPr>
              <a:t>1</a:t>
            </a:r>
            <a:r>
              <a:rPr lang="zh-CN" altLang="en-US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/>
                <a:ea typeface="Microsoft YaHei"/>
                <a:cs typeface="Microsoft YaHei"/>
              </a:rPr>
              <a:t>个月</a:t>
            </a:r>
            <a:r>
              <a:rPr lang="en-US" altLang="zh-CN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/>
                <a:ea typeface="Microsoft YaHei"/>
                <a:cs typeface="Microsoft YaHei"/>
              </a:rPr>
              <a:t>&lt;</a:t>
            </a:r>
            <a:r>
              <a:rPr lang="zh-CN" altLang="en-US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/>
                <a:ea typeface="Microsoft YaHei"/>
                <a:cs typeface="Microsoft YaHei"/>
              </a:rPr>
              <a:t>最近金融</a:t>
            </a:r>
            <a:r>
              <a:rPr lang="en-US" altLang="zh-CN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/>
                <a:ea typeface="Microsoft YaHei"/>
                <a:cs typeface="Microsoft YaHei"/>
              </a:rPr>
              <a:t>app</a:t>
            </a:r>
            <a:r>
              <a:rPr lang="zh-CN" altLang="en-US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/>
                <a:ea typeface="Microsoft YaHei"/>
                <a:cs typeface="Microsoft YaHei"/>
              </a:rPr>
              <a:t>登录或支付行为</a:t>
            </a:r>
            <a:r>
              <a:rPr lang="en-US" altLang="zh-CN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/>
                <a:ea typeface="Microsoft YaHei"/>
                <a:cs typeface="Microsoft YaHei"/>
              </a:rPr>
              <a:t>&lt;=2</a:t>
            </a:r>
            <a:r>
              <a:rPr lang="zh-CN" altLang="en-US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/>
                <a:ea typeface="Microsoft YaHei"/>
                <a:cs typeface="Microsoft YaHei"/>
              </a:rPr>
              <a:t>个月</a:t>
            </a:r>
            <a:endParaRPr lang="en-US" altLang="zh-CN" sz="1000" dirty="0" smtClean="0">
              <a:solidFill>
                <a:schemeClr val="tx1">
                  <a:lumMod val="95000"/>
                  <a:lumOff val="5000"/>
                </a:schemeClr>
              </a:solidFill>
              <a:latin typeface="Microsoft YaHei"/>
              <a:ea typeface="Microsoft YaHei"/>
              <a:cs typeface="Microsoft YaHei"/>
            </a:endParaRPr>
          </a:p>
          <a:p>
            <a:pPr>
              <a:lnSpc>
                <a:spcPct val="150000"/>
              </a:lnSpc>
            </a:pPr>
            <a:r>
              <a:rPr lang="en-US" altLang="zh-CN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/>
                <a:ea typeface="Microsoft YaHei"/>
                <a:cs typeface="Microsoft YaHei"/>
              </a:rPr>
              <a:t>A2_3</a:t>
            </a:r>
            <a:r>
              <a:rPr lang="zh-CN" altLang="en-US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/>
                <a:ea typeface="Microsoft YaHei"/>
                <a:cs typeface="Microsoft YaHei"/>
              </a:rPr>
              <a:t>：</a:t>
            </a:r>
            <a:r>
              <a:rPr lang="en-US" altLang="zh-CN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/>
                <a:ea typeface="Microsoft YaHei"/>
                <a:cs typeface="Microsoft YaHei"/>
              </a:rPr>
              <a:t>2</a:t>
            </a:r>
            <a:r>
              <a:rPr lang="zh-CN" altLang="en-US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/>
                <a:ea typeface="Microsoft YaHei"/>
                <a:cs typeface="Microsoft YaHei"/>
              </a:rPr>
              <a:t>个月</a:t>
            </a:r>
            <a:r>
              <a:rPr lang="en-US" altLang="zh-CN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/>
                <a:ea typeface="Microsoft YaHei"/>
                <a:cs typeface="Microsoft YaHei"/>
              </a:rPr>
              <a:t>&lt;</a:t>
            </a:r>
            <a:r>
              <a:rPr lang="zh-CN" altLang="en-US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/>
                <a:ea typeface="Microsoft YaHei"/>
                <a:cs typeface="Microsoft YaHei"/>
              </a:rPr>
              <a:t>最近金融</a:t>
            </a:r>
            <a:r>
              <a:rPr lang="en-US" altLang="zh-CN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/>
                <a:ea typeface="Microsoft YaHei"/>
                <a:cs typeface="Microsoft YaHei"/>
              </a:rPr>
              <a:t>app</a:t>
            </a:r>
            <a:r>
              <a:rPr lang="zh-CN" altLang="en-US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/>
                <a:ea typeface="Microsoft YaHei"/>
                <a:cs typeface="Microsoft YaHei"/>
              </a:rPr>
              <a:t>登录或支付行为</a:t>
            </a:r>
            <a:r>
              <a:rPr lang="en-US" altLang="zh-CN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/>
                <a:ea typeface="Microsoft YaHei"/>
                <a:cs typeface="Microsoft YaHei"/>
              </a:rPr>
              <a:t>&lt;=3</a:t>
            </a:r>
            <a:r>
              <a:rPr lang="zh-CN" altLang="en-US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/>
                <a:ea typeface="Microsoft YaHei"/>
                <a:cs typeface="Microsoft YaHei"/>
              </a:rPr>
              <a:t>个月</a:t>
            </a:r>
            <a:endParaRPr lang="en-US" altLang="zh-CN" sz="1000" dirty="0" smtClean="0">
              <a:solidFill>
                <a:schemeClr val="tx1">
                  <a:lumMod val="95000"/>
                  <a:lumOff val="5000"/>
                </a:schemeClr>
              </a:solidFill>
              <a:latin typeface="Microsoft YaHei"/>
              <a:ea typeface="Microsoft YaHei"/>
              <a:cs typeface="Microsoft YaHei"/>
            </a:endParaRPr>
          </a:p>
          <a:p>
            <a:pPr>
              <a:lnSpc>
                <a:spcPct val="150000"/>
              </a:lnSpc>
            </a:pPr>
            <a:r>
              <a:rPr lang="en-US" altLang="zh-CN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/>
                <a:ea typeface="Microsoft YaHei"/>
                <a:cs typeface="Microsoft YaHei"/>
              </a:rPr>
              <a:t>A3_6</a:t>
            </a:r>
            <a:r>
              <a:rPr lang="zh-CN" altLang="en-US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/>
                <a:ea typeface="Microsoft YaHei"/>
                <a:cs typeface="Microsoft YaHei"/>
              </a:rPr>
              <a:t>：</a:t>
            </a:r>
            <a:r>
              <a:rPr lang="en-US" altLang="zh-CN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/>
                <a:ea typeface="Microsoft YaHei"/>
                <a:cs typeface="Microsoft YaHei"/>
              </a:rPr>
              <a:t>3</a:t>
            </a:r>
            <a:r>
              <a:rPr lang="zh-CN" altLang="en-US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/>
                <a:ea typeface="Microsoft YaHei"/>
                <a:cs typeface="Microsoft YaHei"/>
              </a:rPr>
              <a:t>个月</a:t>
            </a:r>
            <a:r>
              <a:rPr lang="en-US" altLang="zh-CN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/>
                <a:ea typeface="Microsoft YaHei"/>
                <a:cs typeface="Microsoft YaHei"/>
              </a:rPr>
              <a:t>&lt;</a:t>
            </a:r>
            <a:r>
              <a:rPr lang="zh-CN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/>
                <a:ea typeface="Microsoft YaHei"/>
                <a:cs typeface="Microsoft YaHei"/>
              </a:rPr>
              <a:t>最近金融</a:t>
            </a:r>
            <a:r>
              <a:rPr lang="en-US" altLang="zh-CN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/>
                <a:ea typeface="Microsoft YaHei"/>
                <a:cs typeface="Microsoft YaHei"/>
              </a:rPr>
              <a:t>app</a:t>
            </a:r>
            <a:r>
              <a:rPr lang="zh-CN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/>
                <a:ea typeface="Microsoft YaHei"/>
                <a:cs typeface="Microsoft YaHei"/>
              </a:rPr>
              <a:t>登录或支付行为</a:t>
            </a:r>
            <a:r>
              <a:rPr lang="en-US" altLang="zh-CN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/>
                <a:ea typeface="Microsoft YaHei"/>
                <a:cs typeface="Microsoft YaHei"/>
              </a:rPr>
              <a:t>&lt;=6</a:t>
            </a:r>
            <a:r>
              <a:rPr lang="zh-CN" altLang="en-US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/>
                <a:ea typeface="Microsoft YaHei"/>
                <a:cs typeface="Microsoft YaHei"/>
              </a:rPr>
              <a:t>个月</a:t>
            </a:r>
            <a:r>
              <a:rPr lang="en-US" altLang="zh-CN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/>
                <a:ea typeface="Microsoft YaHei"/>
                <a:cs typeface="Microsoft YaHei"/>
              </a:rPr>
              <a:t>A6_9</a:t>
            </a:r>
            <a:r>
              <a:rPr lang="zh-CN" altLang="en-US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/>
                <a:ea typeface="Microsoft YaHei"/>
                <a:cs typeface="Microsoft YaHei"/>
              </a:rPr>
              <a:t>：</a:t>
            </a:r>
            <a:r>
              <a:rPr lang="en-US" altLang="zh-CN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/>
                <a:ea typeface="Microsoft YaHei"/>
                <a:cs typeface="Microsoft YaHei"/>
              </a:rPr>
              <a:t>6</a:t>
            </a:r>
            <a:r>
              <a:rPr lang="zh-CN" altLang="en-US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/>
                <a:ea typeface="Microsoft YaHei"/>
                <a:cs typeface="Microsoft YaHei"/>
              </a:rPr>
              <a:t>个</a:t>
            </a:r>
            <a:r>
              <a:rPr lang="zh-CN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/>
                <a:ea typeface="Microsoft YaHei"/>
                <a:cs typeface="Microsoft YaHei"/>
              </a:rPr>
              <a:t>月</a:t>
            </a:r>
            <a:r>
              <a:rPr lang="en-US" altLang="zh-CN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/>
                <a:ea typeface="Microsoft YaHei"/>
                <a:cs typeface="Microsoft YaHei"/>
              </a:rPr>
              <a:t>&lt;</a:t>
            </a:r>
            <a:r>
              <a:rPr lang="zh-CN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/>
                <a:ea typeface="Microsoft YaHei"/>
                <a:cs typeface="Microsoft YaHei"/>
              </a:rPr>
              <a:t>最近金融</a:t>
            </a:r>
            <a:r>
              <a:rPr lang="en-US" altLang="zh-CN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/>
                <a:ea typeface="Microsoft YaHei"/>
                <a:cs typeface="Microsoft YaHei"/>
              </a:rPr>
              <a:t>app</a:t>
            </a:r>
            <a:r>
              <a:rPr lang="zh-CN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/>
                <a:ea typeface="Microsoft YaHei"/>
                <a:cs typeface="Microsoft YaHei"/>
              </a:rPr>
              <a:t>登录或支付行为</a:t>
            </a:r>
            <a:r>
              <a:rPr lang="en-US" altLang="zh-CN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/>
                <a:ea typeface="Microsoft YaHei"/>
                <a:cs typeface="Microsoft YaHei"/>
              </a:rPr>
              <a:t>&lt;=9</a:t>
            </a:r>
            <a:r>
              <a:rPr lang="zh-CN" altLang="en-US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/>
                <a:ea typeface="Microsoft YaHei"/>
                <a:cs typeface="Microsoft YaHei"/>
              </a:rPr>
              <a:t>个月</a:t>
            </a:r>
            <a:endParaRPr lang="en-US" altLang="zh-CN" sz="1000" dirty="0" smtClean="0">
              <a:solidFill>
                <a:schemeClr val="tx1">
                  <a:lumMod val="95000"/>
                  <a:lumOff val="5000"/>
                </a:schemeClr>
              </a:solidFill>
              <a:latin typeface="Microsoft YaHei"/>
              <a:ea typeface="Microsoft YaHei"/>
              <a:cs typeface="Microsoft YaHei"/>
            </a:endParaRPr>
          </a:p>
          <a:p>
            <a:pPr>
              <a:lnSpc>
                <a:spcPct val="150000"/>
              </a:lnSpc>
            </a:pPr>
            <a:r>
              <a:rPr lang="en-US" altLang="zh-CN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/>
                <a:ea typeface="Microsoft YaHei"/>
                <a:cs typeface="Microsoft YaHei"/>
              </a:rPr>
              <a:t>A9_12</a:t>
            </a:r>
            <a:r>
              <a:rPr lang="zh-CN" altLang="en-US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/>
                <a:ea typeface="Microsoft YaHei"/>
                <a:cs typeface="Microsoft YaHei"/>
              </a:rPr>
              <a:t>：</a:t>
            </a:r>
            <a:r>
              <a:rPr lang="en-US" altLang="zh-CN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/>
                <a:ea typeface="Microsoft YaHei"/>
                <a:cs typeface="Microsoft YaHei"/>
              </a:rPr>
              <a:t>9</a:t>
            </a:r>
            <a:r>
              <a:rPr lang="zh-CN" altLang="en-US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/>
                <a:ea typeface="Microsoft YaHei"/>
                <a:cs typeface="Microsoft YaHei"/>
              </a:rPr>
              <a:t>个</a:t>
            </a:r>
            <a:r>
              <a:rPr lang="zh-CN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/>
                <a:ea typeface="Microsoft YaHei"/>
                <a:cs typeface="Microsoft YaHei"/>
              </a:rPr>
              <a:t>月</a:t>
            </a:r>
            <a:r>
              <a:rPr lang="en-US" altLang="zh-CN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/>
                <a:ea typeface="Microsoft YaHei"/>
                <a:cs typeface="Microsoft YaHei"/>
              </a:rPr>
              <a:t>&lt;</a:t>
            </a:r>
            <a:r>
              <a:rPr lang="zh-CN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/>
                <a:ea typeface="Microsoft YaHei"/>
                <a:cs typeface="Microsoft YaHei"/>
              </a:rPr>
              <a:t>最近金融</a:t>
            </a:r>
            <a:r>
              <a:rPr lang="en-US" altLang="zh-CN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/>
                <a:ea typeface="Microsoft YaHei"/>
                <a:cs typeface="Microsoft YaHei"/>
              </a:rPr>
              <a:t>app</a:t>
            </a:r>
            <a:r>
              <a:rPr lang="zh-CN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/>
                <a:ea typeface="Microsoft YaHei"/>
                <a:cs typeface="Microsoft YaHei"/>
              </a:rPr>
              <a:t>登录或支付行为</a:t>
            </a:r>
            <a:r>
              <a:rPr lang="en-US" altLang="zh-CN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/>
                <a:ea typeface="Microsoft YaHei"/>
                <a:cs typeface="Microsoft YaHei"/>
              </a:rPr>
              <a:t>&lt;=12</a:t>
            </a:r>
            <a:r>
              <a:rPr lang="zh-CN" altLang="en-US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/>
                <a:ea typeface="Microsoft YaHei"/>
                <a:cs typeface="Microsoft YaHei"/>
              </a:rPr>
              <a:t>个月</a:t>
            </a:r>
            <a:endParaRPr lang="en-US" altLang="zh-CN" sz="1000" dirty="0" smtClean="0">
              <a:solidFill>
                <a:schemeClr val="tx1">
                  <a:lumMod val="95000"/>
                  <a:lumOff val="5000"/>
                </a:schemeClr>
              </a:solidFill>
              <a:latin typeface="Microsoft YaHei"/>
              <a:ea typeface="Microsoft YaHei"/>
              <a:cs typeface="Microsoft YaHei"/>
            </a:endParaRPr>
          </a:p>
          <a:p>
            <a:pPr>
              <a:lnSpc>
                <a:spcPct val="150000"/>
              </a:lnSpc>
            </a:pPr>
            <a:r>
              <a:rPr lang="en-US" altLang="zh-CN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/>
                <a:ea typeface="Microsoft YaHei"/>
                <a:cs typeface="Microsoft YaHei"/>
              </a:rPr>
              <a:t>A0     </a:t>
            </a:r>
            <a:r>
              <a:rPr lang="zh-CN" altLang="en-US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/>
                <a:ea typeface="Microsoft YaHei"/>
                <a:cs typeface="Microsoft YaHei"/>
              </a:rPr>
              <a:t>：最近</a:t>
            </a:r>
            <a:r>
              <a:rPr lang="zh-CN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/>
                <a:ea typeface="Microsoft YaHei"/>
                <a:cs typeface="Microsoft YaHei"/>
              </a:rPr>
              <a:t>金融</a:t>
            </a:r>
            <a:r>
              <a:rPr lang="en-US" altLang="zh-CN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/>
                <a:ea typeface="Microsoft YaHei"/>
                <a:cs typeface="Microsoft YaHei"/>
              </a:rPr>
              <a:t>app</a:t>
            </a:r>
            <a:r>
              <a:rPr lang="zh-CN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/>
                <a:ea typeface="Microsoft YaHei"/>
                <a:cs typeface="Microsoft YaHei"/>
              </a:rPr>
              <a:t>登录或支付</a:t>
            </a:r>
            <a:r>
              <a:rPr lang="zh-CN" altLang="en-US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/>
                <a:ea typeface="Microsoft YaHei"/>
                <a:cs typeface="Microsoft YaHei"/>
              </a:rPr>
              <a:t>行为</a:t>
            </a:r>
            <a:r>
              <a:rPr lang="en-US" altLang="zh-CN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/>
                <a:ea typeface="Microsoft YaHei"/>
                <a:cs typeface="Microsoft YaHei"/>
              </a:rPr>
              <a:t>&gt;12</a:t>
            </a:r>
            <a:r>
              <a:rPr lang="zh-CN" altLang="en-US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/>
                <a:ea typeface="Microsoft YaHei"/>
                <a:cs typeface="Microsoft YaHei"/>
              </a:rPr>
              <a:t>个月</a:t>
            </a:r>
            <a:endParaRPr lang="en-US" altLang="zh-CN" sz="1000" dirty="0">
              <a:solidFill>
                <a:schemeClr val="tx1">
                  <a:lumMod val="95000"/>
                  <a:lumOff val="5000"/>
                </a:schemeClr>
              </a:solidFill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14" name="TextBox 5"/>
          <p:cNvSpPr txBox="1"/>
          <p:nvPr/>
        </p:nvSpPr>
        <p:spPr>
          <a:xfrm>
            <a:off x="5292080" y="1564867"/>
            <a:ext cx="35266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/>
                <a:ea typeface="Microsoft YaHei"/>
                <a:cs typeface="Microsoft YaHei"/>
              </a:rPr>
              <a:t>从</a:t>
            </a:r>
            <a:r>
              <a:rPr lang="zh-CN" alt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/>
                <a:ea typeface="Microsoft YaHei"/>
                <a:cs typeface="Microsoft YaHei"/>
              </a:rPr>
              <a:t>各个活跃度下的开通客户占比</a:t>
            </a:r>
            <a:r>
              <a:rPr lang="zh-CN" alt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/>
                <a:ea typeface="Microsoft YaHei"/>
                <a:cs typeface="Microsoft YaHei"/>
              </a:rPr>
              <a:t>来看</a:t>
            </a:r>
            <a:r>
              <a:rPr lang="zh-CN" alt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/>
                <a:ea typeface="Microsoft YaHei"/>
                <a:cs typeface="Microsoft YaHei"/>
              </a:rPr>
              <a:t>：</a:t>
            </a:r>
            <a:endParaRPr lang="en-US" altLang="zh-CN" sz="1200" dirty="0" smtClean="0">
              <a:solidFill>
                <a:schemeClr val="tx1">
                  <a:lumMod val="95000"/>
                  <a:lumOff val="5000"/>
                </a:schemeClr>
              </a:solidFill>
              <a:latin typeface="Microsoft YaHei"/>
              <a:ea typeface="Microsoft YaHei"/>
              <a:cs typeface="Microsoft YaHei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/>
                <a:ea typeface="Microsoft YaHei"/>
                <a:cs typeface="Microsoft YaHei"/>
              </a:rPr>
              <a:t>近</a:t>
            </a:r>
            <a:r>
              <a:rPr lang="en-US" altLang="zh-CN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/>
                <a:ea typeface="Microsoft YaHei"/>
                <a:cs typeface="Microsoft YaHei"/>
              </a:rPr>
              <a:t>1</a:t>
            </a:r>
            <a:r>
              <a:rPr lang="zh-CN" alt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/>
                <a:ea typeface="Microsoft YaHei"/>
                <a:cs typeface="Microsoft YaHei"/>
              </a:rPr>
              <a:t>月活跃用户开通占比最高</a:t>
            </a:r>
            <a:endParaRPr lang="en-US" altLang="zh-CN" sz="1200" dirty="0" smtClean="0">
              <a:solidFill>
                <a:schemeClr val="tx1">
                  <a:lumMod val="95000"/>
                  <a:lumOff val="5000"/>
                </a:schemeClr>
              </a:solidFill>
              <a:latin typeface="Microsoft YaHei"/>
              <a:ea typeface="Microsoft YaHei"/>
              <a:cs typeface="Microsoft YaHei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/>
                <a:ea typeface="Microsoft YaHei"/>
                <a:cs typeface="Microsoft YaHei"/>
              </a:rPr>
              <a:t>随着活跃时间间隔增加，申请开通比例降低</a:t>
            </a:r>
            <a:endParaRPr lang="zh-CN" altLang="en-US" sz="1200" dirty="0">
              <a:solidFill>
                <a:schemeClr val="tx1">
                  <a:lumMod val="95000"/>
                  <a:lumOff val="5000"/>
                </a:schemeClr>
              </a:solidFill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79512" y="4928056"/>
            <a:ext cx="25266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注</a:t>
            </a:r>
            <a:r>
              <a:rPr lang="zh-CN" altLang="en-US" sz="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：分析个贷开通前用户金融</a:t>
            </a:r>
            <a:r>
              <a:rPr lang="en-US" altLang="zh-CN" sz="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sz="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登录或者支付行为</a:t>
            </a:r>
            <a:endParaRPr lang="zh-CN" altLang="en-US" sz="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2276604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324544" y="207404"/>
            <a:ext cx="8495928" cy="6516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b="1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2.2.6 </a:t>
            </a:r>
            <a:r>
              <a:rPr lang="zh-CN" altLang="en-US" b="1" dirty="0" smtClean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 需求偏好：申请用户</a:t>
            </a:r>
            <a:r>
              <a:rPr lang="zh-CN" altLang="en-US" b="1" dirty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金</a:t>
            </a:r>
            <a:r>
              <a:rPr lang="zh-CN" altLang="en-US" b="1" dirty="0" smtClean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服</a:t>
            </a:r>
            <a:r>
              <a:rPr lang="en-US" altLang="zh-CN" b="1" dirty="0" smtClean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APP</a:t>
            </a:r>
            <a:r>
              <a:rPr lang="zh-CN" altLang="en-US" b="1" dirty="0" smtClean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登录分析及绑卡（信用卡）情况分析</a:t>
            </a:r>
            <a:endParaRPr lang="zh-CN" altLang="en-US" b="1" dirty="0">
              <a:solidFill>
                <a:srgbClr val="FFFFFF"/>
              </a:solidFill>
              <a:latin typeface="微软雅黑"/>
              <a:ea typeface="微软雅黑"/>
              <a:cs typeface="微软雅黑"/>
            </a:endParaRPr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902015"/>
            <a:ext cx="3476625" cy="2343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4"/>
          <p:cNvSpPr txBox="1"/>
          <p:nvPr/>
        </p:nvSpPr>
        <p:spPr>
          <a:xfrm>
            <a:off x="395185" y="3435846"/>
            <a:ext cx="407753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1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/>
                <a:ea typeface="Microsoft YaHei"/>
                <a:cs typeface="Microsoft YaHei"/>
              </a:rPr>
              <a:t>限制申请额度会员在申请前</a:t>
            </a:r>
            <a:r>
              <a:rPr lang="en-US" altLang="zh-CN" sz="11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/>
                <a:ea typeface="Microsoft YaHei"/>
                <a:cs typeface="Microsoft YaHei"/>
              </a:rPr>
              <a:t>30</a:t>
            </a:r>
            <a:r>
              <a:rPr lang="zh-CN" altLang="en-US" sz="11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/>
                <a:ea typeface="Microsoft YaHei"/>
                <a:cs typeface="Microsoft YaHei"/>
              </a:rPr>
              <a:t>天的</a:t>
            </a:r>
            <a:r>
              <a:rPr lang="en-US" altLang="zh-CN" sz="11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/>
                <a:ea typeface="Microsoft YaHei"/>
                <a:cs typeface="Microsoft YaHei"/>
              </a:rPr>
              <a:t>app</a:t>
            </a:r>
            <a:r>
              <a:rPr lang="zh-CN" altLang="en-US" sz="11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/>
                <a:ea typeface="Microsoft YaHei"/>
                <a:cs typeface="Microsoft YaHei"/>
              </a:rPr>
              <a:t>登录情况，并限制了停留时长</a:t>
            </a:r>
            <a:r>
              <a:rPr lang="en-US" altLang="zh-CN" sz="11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/>
                <a:ea typeface="Microsoft YaHei"/>
                <a:cs typeface="Microsoft YaHei"/>
              </a:rPr>
              <a:t>&gt;10s</a:t>
            </a:r>
            <a:r>
              <a:rPr lang="zh-CN" altLang="en-US" sz="11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/>
                <a:ea typeface="Microsoft YaHei"/>
                <a:cs typeface="Microsoft YaHei"/>
              </a:rPr>
              <a:t>。由统计结果可见，大部分客户在进行申请操作前会发生频繁的登录行为，占比排其次的为日均登录</a:t>
            </a:r>
            <a:r>
              <a:rPr lang="en-US" altLang="zh-CN" sz="11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/>
                <a:ea typeface="Microsoft YaHei"/>
                <a:cs typeface="Microsoft YaHei"/>
              </a:rPr>
              <a:t>1-2</a:t>
            </a:r>
            <a:r>
              <a:rPr lang="zh-CN" altLang="en-US" sz="11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/>
                <a:ea typeface="Microsoft YaHei"/>
                <a:cs typeface="Microsoft YaHei"/>
              </a:rPr>
              <a:t>次的客户。</a:t>
            </a:r>
            <a:endParaRPr lang="en-US" altLang="zh-CN" sz="1100" dirty="0" smtClean="0">
              <a:solidFill>
                <a:schemeClr val="tx1">
                  <a:lumMod val="95000"/>
                  <a:lumOff val="5000"/>
                </a:schemeClr>
              </a:solidFill>
              <a:latin typeface="Microsoft YaHei"/>
              <a:ea typeface="Microsoft YaHei"/>
              <a:cs typeface="Microsoft YaHei"/>
            </a:endParaRPr>
          </a:p>
          <a:p>
            <a:pPr>
              <a:lnSpc>
                <a:spcPct val="150000"/>
              </a:lnSpc>
            </a:pPr>
            <a:r>
              <a:rPr lang="zh-CN" altLang="en-US" sz="11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/>
                <a:ea typeface="Microsoft YaHei"/>
                <a:cs typeface="Microsoft YaHei"/>
              </a:rPr>
              <a:t>申请前密集登录，需求迫切度高</a:t>
            </a:r>
            <a:endParaRPr lang="zh-CN" altLang="en-US" sz="1100" b="1" dirty="0">
              <a:solidFill>
                <a:schemeClr val="tx1">
                  <a:lumMod val="95000"/>
                  <a:lumOff val="5000"/>
                </a:schemeClr>
              </a:solidFill>
              <a:latin typeface="Microsoft YaHei"/>
              <a:ea typeface="Microsoft YaHei"/>
              <a:cs typeface="Microsoft YaHei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0038" y="874958"/>
            <a:ext cx="3686658" cy="22388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Box 3"/>
          <p:cNvSpPr txBox="1"/>
          <p:nvPr/>
        </p:nvSpPr>
        <p:spPr>
          <a:xfrm>
            <a:off x="4837587" y="3435846"/>
            <a:ext cx="3982885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1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/>
                <a:ea typeface="Microsoft YaHei"/>
                <a:cs typeface="Microsoft YaHei"/>
              </a:rPr>
              <a:t>开通任性贷的客户中绑定过信用卡的客群占比达到</a:t>
            </a:r>
            <a:r>
              <a:rPr lang="en-US" altLang="zh-CN" sz="11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/>
                <a:ea typeface="Microsoft YaHei"/>
                <a:cs typeface="Microsoft YaHei"/>
              </a:rPr>
              <a:t>22%</a:t>
            </a:r>
            <a:r>
              <a:rPr lang="zh-CN" altLang="en-US" sz="11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/>
                <a:ea typeface="Microsoft YaHei"/>
                <a:cs typeface="Microsoft YaHei"/>
              </a:rPr>
              <a:t>左右，申请任性贷的客户多为未在金融绑定过信用卡的会员。</a:t>
            </a:r>
            <a:r>
              <a:rPr lang="zh-CN" altLang="en-US" sz="11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/>
                <a:ea typeface="Microsoft YaHei"/>
                <a:cs typeface="Microsoft YaHei"/>
              </a:rPr>
              <a:t>推测信用卡绑卡使用率不高</a:t>
            </a:r>
            <a:endParaRPr lang="zh-CN" altLang="en-US" sz="1100" b="1" dirty="0">
              <a:solidFill>
                <a:schemeClr val="tx1">
                  <a:lumMod val="95000"/>
                  <a:lumOff val="5000"/>
                </a:schemeClr>
              </a:solidFill>
              <a:latin typeface="Microsoft YaHei"/>
              <a:ea typeface="Microsoft YaHei"/>
              <a:cs typeface="Microsoft YaHei"/>
            </a:endParaRPr>
          </a:p>
        </p:txBody>
      </p:sp>
    </p:spTree>
    <p:extLst>
      <p:ext uri="{BB962C8B-B14F-4D97-AF65-F5344CB8AC3E}">
        <p14:creationId xmlns:p14="http://schemas.microsoft.com/office/powerpoint/2010/main" val="90447233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5"/>
          <p:cNvSpPr txBox="1">
            <a:spLocks noChangeArrowheads="1"/>
          </p:cNvSpPr>
          <p:nvPr/>
        </p:nvSpPr>
        <p:spPr>
          <a:xfrm>
            <a:off x="323528" y="249492"/>
            <a:ext cx="6465739" cy="525825"/>
          </a:xfrm>
          <a:prstGeom prst="rect">
            <a:avLst/>
          </a:prstGeo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1800" b="1" dirty="0" smtClean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2.2.7 </a:t>
            </a:r>
            <a:r>
              <a:rPr lang="zh-CN" altLang="en-US" sz="1800" b="1" dirty="0" smtClean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触点场景：申请渠道以金融、易购和华为端为主</a:t>
            </a:r>
            <a:endParaRPr lang="zh-CN" altLang="en-US" sz="1800" b="1" dirty="0">
              <a:solidFill>
                <a:srgbClr val="FFFFFF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43608" y="3426364"/>
            <a:ext cx="6413978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/>
                <a:ea typeface="Microsoft YaHei"/>
                <a:cs typeface="Microsoft YaHei"/>
              </a:rPr>
              <a:t>2018</a:t>
            </a:r>
            <a:r>
              <a:rPr lang="zh-CN" altLang="en-US" sz="1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/>
                <a:ea typeface="Microsoft YaHei"/>
                <a:cs typeface="Microsoft YaHei"/>
              </a:rPr>
              <a:t>年</a:t>
            </a:r>
            <a:r>
              <a:rPr lang="en-US" altLang="zh-CN" sz="1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/>
                <a:ea typeface="Microsoft YaHei"/>
                <a:cs typeface="Microsoft YaHei"/>
              </a:rPr>
              <a:t>7</a:t>
            </a:r>
            <a:r>
              <a:rPr lang="zh-CN" altLang="en-US" sz="1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/>
                <a:ea typeface="Microsoft YaHei"/>
                <a:cs typeface="Microsoft YaHei"/>
              </a:rPr>
              <a:t>月</a:t>
            </a:r>
            <a:r>
              <a:rPr lang="en-US" altLang="zh-CN" sz="1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/>
                <a:ea typeface="Microsoft YaHei"/>
                <a:cs typeface="Microsoft YaHei"/>
              </a:rPr>
              <a:t>20</a:t>
            </a:r>
            <a:r>
              <a:rPr lang="zh-CN" altLang="en-US" sz="1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/>
                <a:ea typeface="Microsoft YaHei"/>
                <a:cs typeface="Microsoft YaHei"/>
              </a:rPr>
              <a:t>日任性贷新增了易购的申请渠道，以上统计结果为</a:t>
            </a:r>
            <a:r>
              <a:rPr lang="en-US" altLang="zh-CN" sz="1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/>
                <a:ea typeface="Microsoft YaHei"/>
                <a:cs typeface="Microsoft YaHei"/>
              </a:rPr>
              <a:t>7</a:t>
            </a:r>
            <a:r>
              <a:rPr lang="zh-CN" altLang="en-US" sz="1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/>
                <a:ea typeface="Microsoft YaHei"/>
                <a:cs typeface="Microsoft YaHei"/>
              </a:rPr>
              <a:t>月</a:t>
            </a:r>
            <a:r>
              <a:rPr lang="en-US" altLang="zh-CN" sz="1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/>
                <a:ea typeface="Microsoft YaHei"/>
                <a:cs typeface="Microsoft YaHei"/>
              </a:rPr>
              <a:t>20</a:t>
            </a:r>
            <a:r>
              <a:rPr lang="zh-CN" altLang="en-US" sz="1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/>
                <a:ea typeface="Microsoft YaHei"/>
                <a:cs typeface="Microsoft YaHei"/>
              </a:rPr>
              <a:t>日之后的会员渠道申请分布。当前会员现金贷申请主要通过金融</a:t>
            </a:r>
            <a:r>
              <a:rPr lang="en-US" altLang="zh-CN" sz="1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/>
                <a:ea typeface="Microsoft YaHei"/>
                <a:cs typeface="Microsoft YaHei"/>
              </a:rPr>
              <a:t>app</a:t>
            </a:r>
            <a:r>
              <a:rPr lang="zh-CN" altLang="en-US" sz="1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/>
                <a:ea typeface="Microsoft YaHei"/>
                <a:cs typeface="Microsoft YaHei"/>
              </a:rPr>
              <a:t>、易购端和华为端，从</a:t>
            </a:r>
            <a:r>
              <a:rPr lang="en-US" altLang="zh-CN" sz="1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/>
                <a:ea typeface="Microsoft YaHei"/>
                <a:cs typeface="Microsoft YaHei"/>
              </a:rPr>
              <a:t>20</a:t>
            </a:r>
            <a:r>
              <a:rPr lang="zh-CN" altLang="en-US" sz="1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/>
                <a:ea typeface="Microsoft YaHei"/>
                <a:cs typeface="Microsoft YaHei"/>
              </a:rPr>
              <a:t>号之后的渠道占比来看，仍以</a:t>
            </a:r>
            <a:r>
              <a:rPr lang="zh-CN" altLang="en-US" sz="1400" b="1" dirty="0" smtClean="0">
                <a:solidFill>
                  <a:srgbClr val="0070C0"/>
                </a:solidFill>
                <a:latin typeface="Microsoft YaHei"/>
                <a:ea typeface="Microsoft YaHei"/>
                <a:cs typeface="Microsoft YaHei"/>
              </a:rPr>
              <a:t>金融端</a:t>
            </a:r>
            <a:r>
              <a:rPr lang="zh-CN" altLang="en-US" sz="1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/>
                <a:ea typeface="Microsoft YaHei"/>
                <a:cs typeface="Microsoft YaHei"/>
              </a:rPr>
              <a:t>为重要渠道。</a:t>
            </a:r>
            <a:endParaRPr lang="zh-CN" altLang="en-US" sz="1400" dirty="0">
              <a:solidFill>
                <a:schemeClr val="tx1">
                  <a:lumMod val="95000"/>
                  <a:lumOff val="5000"/>
                </a:schemeClr>
              </a:solidFill>
              <a:latin typeface="Microsoft YaHei"/>
              <a:ea typeface="Microsoft YaHei"/>
              <a:cs typeface="Microsoft YaHei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1275606"/>
            <a:ext cx="3905250" cy="1850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1163514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324544" y="207404"/>
            <a:ext cx="8495928" cy="6516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b="1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2.2.8 </a:t>
            </a:r>
            <a:r>
              <a:rPr lang="zh-CN" altLang="en-US" b="1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触点场景：小店用户和线下扫码付用户个贷渗透高</a:t>
            </a:r>
            <a:endParaRPr lang="zh-CN" altLang="en-US" b="1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" name="TextBox 41"/>
          <p:cNvSpPr txBox="1"/>
          <p:nvPr/>
        </p:nvSpPr>
        <p:spPr>
          <a:xfrm>
            <a:off x="683568" y="1203598"/>
            <a:ext cx="7337254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/>
                <a:ea typeface="Microsoft YaHei"/>
                <a:cs typeface="Microsoft YaHei"/>
              </a:rPr>
              <a:t>线下扫码付用户、苏宁小店用户个贷转化率高</a:t>
            </a:r>
            <a:endParaRPr lang="en-US" altLang="zh-CN" sz="1300" dirty="0" smtClean="0">
              <a:solidFill>
                <a:schemeClr val="tx1">
                  <a:lumMod val="95000"/>
                  <a:lumOff val="5000"/>
                </a:schemeClr>
              </a:solidFill>
              <a:latin typeface="Microsoft YaHei"/>
              <a:ea typeface="Microsoft YaHei"/>
              <a:cs typeface="Microsoft YaHei"/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294110"/>
              </p:ext>
            </p:extLst>
          </p:nvPr>
        </p:nvGraphicFramePr>
        <p:xfrm>
          <a:off x="827584" y="1952622"/>
          <a:ext cx="7416823" cy="241932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557749"/>
                <a:gridCol w="1311333"/>
                <a:gridCol w="1207466"/>
                <a:gridCol w="1181498"/>
                <a:gridCol w="1158777"/>
              </a:tblGrid>
              <a:tr h="345618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触点场景</a:t>
                      </a:r>
                      <a:endParaRPr lang="zh-CN" alt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非个贷用户</a:t>
                      </a:r>
                      <a:endParaRPr lang="zh-CN" alt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u="none" strike="noStrike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个贷用户</a:t>
                      </a:r>
                      <a:endParaRPr lang="zh-CN" altLang="en-US" sz="1200" b="1" i="0" u="none" strike="noStrike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u="none" strike="noStrike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会员用户数</a:t>
                      </a:r>
                      <a:endParaRPr lang="zh-CN" altLang="en-US" sz="1200" b="1" i="0" u="none" strike="noStrike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个贷转化率</a:t>
                      </a:r>
                      <a:endParaRPr lang="zh-CN" alt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</a:tr>
              <a:tr h="345618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其它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43995040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289704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44284744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0.7%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</a:tr>
              <a:tr h="345618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红孩子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315066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1148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316214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0.4%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</a:tr>
              <a:tr h="345618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u="none" strike="noStrike" dirty="0">
                          <a:solidFill>
                            <a:srgbClr val="C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线下扫码付</a:t>
                      </a:r>
                      <a:endParaRPr lang="zh-CN" altLang="en-US" sz="1200" b="0" i="0" u="none" strike="noStrike" dirty="0">
                        <a:solidFill>
                          <a:srgbClr val="C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464005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160108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624113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u="none" strike="noStrike" dirty="0">
                          <a:solidFill>
                            <a:srgbClr val="C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25.7%</a:t>
                      </a:r>
                      <a:endParaRPr lang="en-US" altLang="zh-CN" sz="1200" b="0" i="0" u="none" strike="noStrike" dirty="0">
                        <a:solidFill>
                          <a:srgbClr val="C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</a:tr>
              <a:tr h="345618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u="none" strike="noStrike" dirty="0">
                          <a:solidFill>
                            <a:srgbClr val="C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小店线下用户</a:t>
                      </a:r>
                      <a:endParaRPr lang="zh-CN" altLang="en-US" sz="1200" b="0" i="0" u="none" strike="noStrike" dirty="0">
                        <a:solidFill>
                          <a:srgbClr val="C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15650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697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16347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u="none" strike="noStrike" dirty="0">
                          <a:solidFill>
                            <a:srgbClr val="C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4.3%</a:t>
                      </a:r>
                      <a:endParaRPr lang="en-US" altLang="zh-CN" sz="1200" b="0" i="0" u="none" strike="noStrike" dirty="0">
                        <a:solidFill>
                          <a:srgbClr val="C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</a:tr>
              <a:tr h="345618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小店线上用户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372449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3083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375532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0.8%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</a:tr>
              <a:tr h="345618"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zh-CN" altLang="en-US" sz="12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全量会员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1.00%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4666143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标题 1"/>
          <p:cNvSpPr txBox="1">
            <a:spLocks/>
          </p:cNvSpPr>
          <p:nvPr/>
        </p:nvSpPr>
        <p:spPr>
          <a:xfrm>
            <a:off x="504490" y="285397"/>
            <a:ext cx="8171966" cy="43204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2000" b="1" spc="300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1.1 </a:t>
            </a:r>
            <a:r>
              <a:rPr lang="zh-CN" altLang="en-US" sz="2000" b="1" spc="300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有效绑卡会员达到</a:t>
            </a:r>
            <a:r>
              <a:rPr lang="en-US" altLang="zh-CN" sz="2000" b="1" spc="300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5517</a:t>
            </a:r>
            <a:r>
              <a:rPr lang="zh-CN" altLang="en-US" sz="2000" b="1" spc="300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万，金服交易会员达到</a:t>
            </a:r>
            <a:r>
              <a:rPr lang="en-US" altLang="zh-CN" sz="2000" b="1" spc="300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262</a:t>
            </a:r>
            <a:r>
              <a:rPr lang="zh-CN" altLang="en-US" sz="2000" b="1" spc="300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万</a:t>
            </a:r>
            <a:endParaRPr lang="zh-CN" altLang="en-US" sz="2000" b="1" spc="30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179512" y="4928056"/>
            <a:ext cx="124906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注：数据截止</a:t>
            </a:r>
            <a:r>
              <a:rPr lang="en-US" altLang="zh-CN" sz="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11</a:t>
            </a:r>
            <a:r>
              <a:rPr lang="zh-CN" altLang="en-US" sz="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30</a:t>
            </a:r>
            <a:r>
              <a:rPr lang="zh-CN" altLang="en-US" sz="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日</a:t>
            </a:r>
            <a:endParaRPr lang="zh-CN" altLang="en-US" sz="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TextBox 20"/>
          <p:cNvSpPr txBox="1"/>
          <p:nvPr/>
        </p:nvSpPr>
        <p:spPr>
          <a:xfrm>
            <a:off x="683568" y="3414903"/>
            <a:ext cx="7888808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9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金服交易会员</a:t>
            </a:r>
            <a:r>
              <a:rPr lang="zh-CN" altLang="en-US" sz="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9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指历史上有保险</a:t>
            </a:r>
            <a:r>
              <a:rPr lang="zh-CN" altLang="en-US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交易</a:t>
            </a:r>
            <a:r>
              <a:rPr lang="zh-CN" altLang="en-US" sz="9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行为或者有任性</a:t>
            </a:r>
            <a:r>
              <a:rPr lang="zh-CN" altLang="en-US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贷用信</a:t>
            </a:r>
            <a:r>
              <a:rPr lang="zh-CN" altLang="en-US" sz="9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行为或者有</a:t>
            </a:r>
            <a:r>
              <a:rPr lang="zh-CN" altLang="en-US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理财交易</a:t>
            </a:r>
            <a:r>
              <a:rPr lang="zh-CN" altLang="en-US" sz="9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行为的会员</a:t>
            </a:r>
            <a:endParaRPr lang="zh-CN" altLang="en-US" sz="9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9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无效会员：</a:t>
            </a:r>
            <a:r>
              <a:rPr lang="zh-CN" altLang="en-US" sz="9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指黑名单或者黄牛名单或者冻结名单或者垃圾</a:t>
            </a:r>
            <a:r>
              <a:rPr lang="zh-CN" altLang="en-US" sz="9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渠道</a:t>
            </a:r>
            <a:r>
              <a:rPr lang="zh-CN" altLang="en-US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会员</a:t>
            </a:r>
            <a:r>
              <a:rPr lang="zh-CN" altLang="en-US" sz="9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sz="9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其中</a:t>
            </a:r>
            <a:endParaRPr lang="en-US" altLang="zh-CN" sz="9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9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黑名单：</a:t>
            </a:r>
            <a:r>
              <a:rPr lang="zh-CN" altLang="en-US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征信、金融、区块链、任性付黑名单</a:t>
            </a:r>
            <a:endParaRPr lang="en-US" altLang="zh-CN" sz="9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9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黄牛名单：根据</a:t>
            </a:r>
            <a:r>
              <a:rPr lang="zh-CN" altLang="en-US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蚁盾、闪电狗、</a:t>
            </a:r>
            <a:r>
              <a:rPr lang="en-US" altLang="zh-CN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B2C</a:t>
            </a:r>
            <a:r>
              <a:rPr lang="zh-CN" altLang="en-US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购物黑名单等统计出</a:t>
            </a:r>
            <a:r>
              <a:rPr lang="zh-CN" altLang="en-US" sz="9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黄牛</a:t>
            </a:r>
            <a:r>
              <a:rPr lang="zh-CN" altLang="en-US" sz="9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会员用户</a:t>
            </a:r>
            <a:endParaRPr lang="en-US" altLang="zh-CN" sz="9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9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冻结名单：易</a:t>
            </a:r>
            <a:r>
              <a:rPr lang="zh-CN" altLang="en-US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付宝帐号是否冻结</a:t>
            </a:r>
            <a:endParaRPr lang="en-US" altLang="zh-CN" sz="9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9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垃圾渠道发展：</a:t>
            </a:r>
            <a:r>
              <a:rPr lang="zh-CN" altLang="en-US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垃圾渠道：实名渠道来自草莱或者升</a:t>
            </a:r>
            <a:r>
              <a:rPr lang="zh-CN" altLang="en-US" sz="9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沃</a:t>
            </a:r>
            <a:endParaRPr lang="zh-CN" altLang="en-US" sz="9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727061" y="843558"/>
            <a:ext cx="7609705" cy="2376264"/>
            <a:chOff x="706711" y="915716"/>
            <a:chExt cx="7609705" cy="3609062"/>
          </a:xfrm>
        </p:grpSpPr>
        <p:sp>
          <p:nvSpPr>
            <p:cNvPr id="34" name="Rectangle 25"/>
            <p:cNvSpPr/>
            <p:nvPr/>
          </p:nvSpPr>
          <p:spPr bwMode="gray">
            <a:xfrm>
              <a:off x="706711" y="2897648"/>
              <a:ext cx="1207051" cy="471410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172173" tIns="129130" rIns="172173" bIns="17217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877825"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200" b="1" kern="0" dirty="0" smtClean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实名会员</a:t>
              </a:r>
              <a:endParaRPr lang="en-US" sz="1200" b="1" kern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" name="Rectangle 25"/>
            <p:cNvSpPr/>
            <p:nvPr/>
          </p:nvSpPr>
          <p:spPr bwMode="gray">
            <a:xfrm>
              <a:off x="2265412" y="2064140"/>
              <a:ext cx="1308726" cy="471410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172173" tIns="129130" rIns="172173" bIns="17217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877825"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200" b="1" kern="0" dirty="0" smtClean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无效会员数</a:t>
              </a:r>
              <a:endParaRPr lang="en-US" sz="1200" b="1" kern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36" name="肘形连接符 35"/>
            <p:cNvCxnSpPr>
              <a:stCxn id="34" idx="3"/>
              <a:endCxn id="35" idx="1"/>
            </p:cNvCxnSpPr>
            <p:nvPr/>
          </p:nvCxnSpPr>
          <p:spPr bwMode="auto">
            <a:xfrm flipV="1">
              <a:off x="1913762" y="2299845"/>
              <a:ext cx="351650" cy="833508"/>
            </a:xfrm>
            <a:prstGeom prst="bentConnector3">
              <a:avLst>
                <a:gd name="adj1" fmla="val 50000"/>
              </a:avLst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dist="17961" dir="2700000" algn="ctr" rotWithShape="0">
                <a:schemeClr val="tx1">
                  <a:gamma/>
                  <a:shade val="60000"/>
                  <a:invGamma/>
                </a:schemeClr>
              </a:outerShdw>
            </a:effectLst>
          </p:spPr>
        </p:cxnSp>
        <p:cxnSp>
          <p:nvCxnSpPr>
            <p:cNvPr id="37" name="肘形连接符 36"/>
            <p:cNvCxnSpPr>
              <a:stCxn id="41" idx="3"/>
              <a:endCxn id="49" idx="1"/>
            </p:cNvCxnSpPr>
            <p:nvPr/>
          </p:nvCxnSpPr>
          <p:spPr bwMode="auto">
            <a:xfrm flipV="1">
              <a:off x="3574138" y="3632813"/>
              <a:ext cx="403484" cy="241819"/>
            </a:xfrm>
            <a:prstGeom prst="bentConnector3">
              <a:avLst>
                <a:gd name="adj1" fmla="val 50000"/>
              </a:avLst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dist="17961" dir="2700000" algn="ctr" rotWithShape="0">
                <a:schemeClr val="tx1">
                  <a:gamma/>
                  <a:shade val="60000"/>
                  <a:invGamma/>
                </a:schemeClr>
              </a:outerShdw>
            </a:effectLst>
          </p:spPr>
        </p:cxnSp>
        <p:cxnSp>
          <p:nvCxnSpPr>
            <p:cNvPr id="38" name="肘形连接符 37"/>
            <p:cNvCxnSpPr>
              <a:stCxn id="34" idx="3"/>
              <a:endCxn id="41" idx="1"/>
            </p:cNvCxnSpPr>
            <p:nvPr/>
          </p:nvCxnSpPr>
          <p:spPr bwMode="auto">
            <a:xfrm>
              <a:off x="1913762" y="3133352"/>
              <a:ext cx="351650" cy="741279"/>
            </a:xfrm>
            <a:prstGeom prst="bentConnector3">
              <a:avLst>
                <a:gd name="adj1" fmla="val 50000"/>
              </a:avLst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dist="17961" dir="2700000" algn="ctr" rotWithShape="0">
                <a:schemeClr val="tx1">
                  <a:gamma/>
                  <a:shade val="60000"/>
                  <a:invGamma/>
                </a:schemeClr>
              </a:outerShdw>
            </a:effectLst>
          </p:spPr>
        </p:cxnSp>
        <p:cxnSp>
          <p:nvCxnSpPr>
            <p:cNvPr id="39" name="肘形连接符 38"/>
            <p:cNvCxnSpPr>
              <a:stCxn id="35" idx="3"/>
              <a:endCxn id="43" idx="1"/>
            </p:cNvCxnSpPr>
            <p:nvPr/>
          </p:nvCxnSpPr>
          <p:spPr bwMode="auto">
            <a:xfrm flipV="1">
              <a:off x="3574138" y="1617400"/>
              <a:ext cx="403484" cy="682445"/>
            </a:xfrm>
            <a:prstGeom prst="bentConnector3">
              <a:avLst>
                <a:gd name="adj1" fmla="val 50000"/>
              </a:avLst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dist="17961" dir="2700000" algn="ctr" rotWithShape="0">
                <a:schemeClr val="tx1">
                  <a:gamma/>
                  <a:shade val="60000"/>
                  <a:invGamma/>
                </a:schemeClr>
              </a:outerShdw>
            </a:effectLst>
          </p:spPr>
        </p:cxnSp>
        <p:cxnSp>
          <p:nvCxnSpPr>
            <p:cNvPr id="40" name="肘形连接符 39"/>
            <p:cNvCxnSpPr>
              <a:stCxn id="35" idx="3"/>
              <a:endCxn id="46" idx="1"/>
            </p:cNvCxnSpPr>
            <p:nvPr/>
          </p:nvCxnSpPr>
          <p:spPr bwMode="auto">
            <a:xfrm>
              <a:off x="3574138" y="2299845"/>
              <a:ext cx="403484" cy="688960"/>
            </a:xfrm>
            <a:prstGeom prst="bentConnector3">
              <a:avLst>
                <a:gd name="adj1" fmla="val 50000"/>
              </a:avLst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dist="17961" dir="2700000" algn="ctr" rotWithShape="0">
                <a:schemeClr val="tx1">
                  <a:gamma/>
                  <a:shade val="60000"/>
                  <a:invGamma/>
                </a:schemeClr>
              </a:outerShdw>
            </a:effectLst>
          </p:spPr>
        </p:cxnSp>
        <p:sp>
          <p:nvSpPr>
            <p:cNvPr id="41" name="Rectangle 25"/>
            <p:cNvSpPr/>
            <p:nvPr/>
          </p:nvSpPr>
          <p:spPr bwMode="gray">
            <a:xfrm>
              <a:off x="2265412" y="3638927"/>
              <a:ext cx="1308726" cy="471410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172173" tIns="129130" rIns="172173" bIns="17217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877825"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200" b="1" kern="0" dirty="0" smtClean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有效会员数</a:t>
              </a:r>
              <a:endParaRPr lang="en-US" sz="1200" b="1" kern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42" name="肘形连接符 41"/>
            <p:cNvCxnSpPr>
              <a:stCxn id="41" idx="3"/>
              <a:endCxn id="50" idx="1"/>
            </p:cNvCxnSpPr>
            <p:nvPr/>
          </p:nvCxnSpPr>
          <p:spPr bwMode="auto">
            <a:xfrm>
              <a:off x="3574138" y="3874632"/>
              <a:ext cx="403484" cy="277732"/>
            </a:xfrm>
            <a:prstGeom prst="bentConnector3">
              <a:avLst>
                <a:gd name="adj1" fmla="val 50000"/>
              </a:avLst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dist="17961" dir="2700000" algn="ctr" rotWithShape="0">
                <a:schemeClr val="tx1">
                  <a:gamma/>
                  <a:shade val="60000"/>
                  <a:invGamma/>
                </a:schemeClr>
              </a:outerShdw>
            </a:effectLst>
          </p:spPr>
        </p:cxnSp>
        <p:sp>
          <p:nvSpPr>
            <p:cNvPr id="43" name="Rectangle 25"/>
            <p:cNvSpPr/>
            <p:nvPr/>
          </p:nvSpPr>
          <p:spPr bwMode="gray">
            <a:xfrm>
              <a:off x="3977622" y="1428076"/>
              <a:ext cx="1260000" cy="378648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172173" tIns="129130" rIns="172173" bIns="17217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877825"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200" b="1" kern="0" dirty="0" smtClean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黑名单</a:t>
              </a:r>
              <a:endParaRPr lang="en-US" sz="1200" b="1" kern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4" name="Rectangle 25"/>
            <p:cNvSpPr/>
            <p:nvPr/>
          </p:nvSpPr>
          <p:spPr bwMode="gray">
            <a:xfrm>
              <a:off x="3977622" y="1881509"/>
              <a:ext cx="1260000" cy="378648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172173" tIns="129130" rIns="172173" bIns="17217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877825"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200" b="1" kern="0" dirty="0" smtClean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黄牛名单</a:t>
              </a:r>
              <a:endParaRPr lang="en-US" sz="1200" b="1" kern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5" name="Rectangle 25"/>
            <p:cNvSpPr/>
            <p:nvPr/>
          </p:nvSpPr>
          <p:spPr bwMode="gray">
            <a:xfrm>
              <a:off x="3977622" y="2346048"/>
              <a:ext cx="1260000" cy="378648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172173" tIns="129130" rIns="172173" bIns="17217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877825"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200" b="1" kern="0" dirty="0" smtClean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冻结名单</a:t>
              </a:r>
              <a:endParaRPr lang="en-US" sz="1200" b="1" kern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6" name="Rectangle 25"/>
            <p:cNvSpPr/>
            <p:nvPr/>
          </p:nvSpPr>
          <p:spPr bwMode="gray">
            <a:xfrm>
              <a:off x="3977622" y="2799481"/>
              <a:ext cx="1260000" cy="378648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172173" tIns="129130" rIns="172173" bIns="17217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877825"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200" b="1" kern="0" dirty="0" smtClean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垃圾渠道</a:t>
              </a:r>
              <a:endParaRPr lang="en-US" sz="1200" b="1" kern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47" name="肘形连接符 46"/>
            <p:cNvCxnSpPr>
              <a:stCxn id="35" idx="3"/>
              <a:endCxn id="44" idx="1"/>
            </p:cNvCxnSpPr>
            <p:nvPr/>
          </p:nvCxnSpPr>
          <p:spPr bwMode="auto">
            <a:xfrm flipV="1">
              <a:off x="3574138" y="2070833"/>
              <a:ext cx="403484" cy="229012"/>
            </a:xfrm>
            <a:prstGeom prst="bentConnector3">
              <a:avLst>
                <a:gd name="adj1" fmla="val 50000"/>
              </a:avLst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dist="17961" dir="2700000" algn="ctr" rotWithShape="0">
                <a:schemeClr val="tx1">
                  <a:gamma/>
                  <a:shade val="60000"/>
                  <a:invGamma/>
                </a:schemeClr>
              </a:outerShdw>
            </a:effectLst>
          </p:spPr>
        </p:cxnSp>
        <p:cxnSp>
          <p:nvCxnSpPr>
            <p:cNvPr id="48" name="肘形连接符 47"/>
            <p:cNvCxnSpPr>
              <a:stCxn id="35" idx="3"/>
              <a:endCxn id="45" idx="1"/>
            </p:cNvCxnSpPr>
            <p:nvPr/>
          </p:nvCxnSpPr>
          <p:spPr bwMode="auto">
            <a:xfrm>
              <a:off x="3574138" y="2299845"/>
              <a:ext cx="403484" cy="235527"/>
            </a:xfrm>
            <a:prstGeom prst="bentConnector3">
              <a:avLst>
                <a:gd name="adj1" fmla="val 50000"/>
              </a:avLst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dist="17961" dir="2700000" algn="ctr" rotWithShape="0">
                <a:schemeClr val="tx1">
                  <a:gamma/>
                  <a:shade val="60000"/>
                  <a:invGamma/>
                </a:schemeClr>
              </a:outerShdw>
            </a:effectLst>
          </p:spPr>
        </p:cxnSp>
        <p:sp>
          <p:nvSpPr>
            <p:cNvPr id="49" name="Rectangle 25"/>
            <p:cNvSpPr/>
            <p:nvPr/>
          </p:nvSpPr>
          <p:spPr bwMode="gray">
            <a:xfrm>
              <a:off x="3977622" y="3443489"/>
              <a:ext cx="1260000" cy="378648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172173" tIns="129130" rIns="172173" bIns="17217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877825"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200" b="1" kern="0" dirty="0" smtClean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金服交易</a:t>
              </a:r>
              <a:endParaRPr lang="en-US" sz="1200" b="1" kern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0" name="Rectangle 25"/>
            <p:cNvSpPr/>
            <p:nvPr/>
          </p:nvSpPr>
          <p:spPr bwMode="gray">
            <a:xfrm>
              <a:off x="3977622" y="3963040"/>
              <a:ext cx="1260000" cy="378648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172173" tIns="129130" rIns="172173" bIns="17217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877825"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200" b="1" kern="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无</a:t>
              </a:r>
              <a:r>
                <a:rPr lang="zh-CN" altLang="en-US" sz="1200" b="1" kern="0" dirty="0" smtClean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金服交易</a:t>
              </a:r>
              <a:endParaRPr lang="en-US" sz="1200" b="1" kern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" name="Rectangle 84"/>
            <p:cNvSpPr/>
            <p:nvPr/>
          </p:nvSpPr>
          <p:spPr bwMode="gray">
            <a:xfrm>
              <a:off x="5671807" y="3443489"/>
              <a:ext cx="1260000" cy="37864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6350">
              <a:solidFill>
                <a:srgbClr val="778888">
                  <a:lumMod val="20000"/>
                  <a:lumOff val="80000"/>
                </a:srgbClr>
              </a:solidFill>
              <a:miter lim="800000"/>
              <a:headEnd/>
              <a:tailEnd/>
            </a:ln>
            <a:effectLst/>
          </p:spPr>
          <p:txBody>
            <a:bodyPr vert="horz" wrap="square" lIns="72000" tIns="72000" rIns="72000" bIns="720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base">
                <a:spcAft>
                  <a:spcPts val="300"/>
                </a:spcAft>
              </a:pPr>
              <a:r>
                <a:rPr lang="en-US" altLang="zh-CN" sz="1400" kern="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itchFamily="34" charset="0"/>
                </a:rPr>
                <a:t>2621138</a:t>
              </a:r>
            </a:p>
          </p:txBody>
        </p:sp>
        <p:sp>
          <p:nvSpPr>
            <p:cNvPr id="52" name="Rectangle 84"/>
            <p:cNvSpPr/>
            <p:nvPr/>
          </p:nvSpPr>
          <p:spPr bwMode="gray">
            <a:xfrm>
              <a:off x="7056416" y="3442974"/>
              <a:ext cx="1260000" cy="37864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6350">
              <a:solidFill>
                <a:srgbClr val="778888">
                  <a:lumMod val="20000"/>
                  <a:lumOff val="80000"/>
                </a:srgbClr>
              </a:solidFill>
              <a:miter lim="800000"/>
              <a:headEnd/>
              <a:tailEnd/>
            </a:ln>
            <a:effectLst/>
          </p:spPr>
          <p:txBody>
            <a:bodyPr vert="horz" wrap="square" lIns="72000" tIns="72000" rIns="72000" bIns="720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base">
                <a:spcAft>
                  <a:spcPts val="300"/>
                </a:spcAft>
              </a:pPr>
              <a:r>
                <a:rPr lang="en-US" altLang="zh-CN" sz="1200" kern="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itchFamily="34" charset="0"/>
                </a:rPr>
                <a:t>4.75%</a:t>
              </a:r>
            </a:p>
          </p:txBody>
        </p:sp>
        <p:sp>
          <p:nvSpPr>
            <p:cNvPr id="53" name="TextBox 20"/>
            <p:cNvSpPr txBox="1"/>
            <p:nvPr/>
          </p:nvSpPr>
          <p:spPr>
            <a:xfrm>
              <a:off x="716858" y="3440947"/>
              <a:ext cx="1186867" cy="397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实名绑卡</a:t>
              </a:r>
              <a:r>
                <a:rPr lang="en-US" altLang="zh-CN" sz="1100" dirty="0" smtClean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5517</a:t>
              </a:r>
              <a:r>
                <a:rPr lang="zh-CN" altLang="en-US" sz="10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万</a:t>
              </a:r>
              <a:endPara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4" name="TextBox 20"/>
            <p:cNvSpPr txBox="1"/>
            <p:nvPr/>
          </p:nvSpPr>
          <p:spPr>
            <a:xfrm>
              <a:off x="2301978" y="2570105"/>
              <a:ext cx="1186867" cy="3739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无效会员数</a:t>
              </a:r>
              <a:r>
                <a:rPr lang="en-US" altLang="zh-CN" sz="10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334</a:t>
              </a:r>
              <a:r>
                <a:rPr lang="zh-CN" altLang="en-US" sz="10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万</a:t>
              </a:r>
              <a:endPara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5" name="TextBox 20"/>
            <p:cNvSpPr txBox="1"/>
            <p:nvPr/>
          </p:nvSpPr>
          <p:spPr>
            <a:xfrm>
              <a:off x="2265413" y="4057327"/>
              <a:ext cx="1279814" cy="4674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有效会员</a:t>
              </a:r>
              <a:r>
                <a:rPr lang="en-US" altLang="zh-CN" sz="1400" dirty="0" smtClean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5183</a:t>
              </a:r>
              <a:r>
                <a:rPr lang="zh-CN" altLang="en-US" sz="10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万</a:t>
              </a:r>
              <a:endPara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6" name="Rectangle 84"/>
            <p:cNvSpPr/>
            <p:nvPr/>
          </p:nvSpPr>
          <p:spPr bwMode="gray">
            <a:xfrm>
              <a:off x="5671807" y="3958538"/>
              <a:ext cx="1260000" cy="37864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6350">
              <a:solidFill>
                <a:srgbClr val="778888">
                  <a:lumMod val="20000"/>
                  <a:lumOff val="80000"/>
                </a:srgbClr>
              </a:solidFill>
              <a:miter lim="800000"/>
              <a:headEnd/>
              <a:tailEnd/>
            </a:ln>
            <a:effectLst/>
          </p:spPr>
          <p:txBody>
            <a:bodyPr vert="horz" wrap="square" lIns="72000" tIns="72000" rIns="72000" bIns="720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base">
                <a:spcAft>
                  <a:spcPts val="300"/>
                </a:spcAft>
              </a:pPr>
              <a:r>
                <a:rPr lang="en-US" altLang="zh-CN" sz="1200" kern="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itchFamily="34" charset="0"/>
                </a:rPr>
                <a:t>49208005</a:t>
              </a:r>
            </a:p>
          </p:txBody>
        </p:sp>
        <p:sp>
          <p:nvSpPr>
            <p:cNvPr id="57" name="Rectangle 84"/>
            <p:cNvSpPr/>
            <p:nvPr/>
          </p:nvSpPr>
          <p:spPr bwMode="gray">
            <a:xfrm>
              <a:off x="7056416" y="3958023"/>
              <a:ext cx="1260000" cy="37864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6350">
              <a:solidFill>
                <a:srgbClr val="778888">
                  <a:lumMod val="20000"/>
                  <a:lumOff val="80000"/>
                </a:srgbClr>
              </a:solidFill>
              <a:miter lim="800000"/>
              <a:headEnd/>
              <a:tailEnd/>
            </a:ln>
            <a:effectLst/>
          </p:spPr>
          <p:txBody>
            <a:bodyPr vert="horz" wrap="square" lIns="72000" tIns="72000" rIns="72000" bIns="720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base">
                <a:spcAft>
                  <a:spcPts val="300"/>
                </a:spcAft>
              </a:pPr>
              <a:r>
                <a:rPr lang="en-US" altLang="zh-CN" sz="1200" kern="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itchFamily="34" charset="0"/>
                </a:rPr>
                <a:t>89.19%</a:t>
              </a:r>
            </a:p>
          </p:txBody>
        </p:sp>
        <p:sp>
          <p:nvSpPr>
            <p:cNvPr id="58" name="Rectangle 84"/>
            <p:cNvSpPr/>
            <p:nvPr/>
          </p:nvSpPr>
          <p:spPr bwMode="gray">
            <a:xfrm>
              <a:off x="5671807" y="1412776"/>
              <a:ext cx="1260000" cy="37864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6350">
              <a:solidFill>
                <a:srgbClr val="778888">
                  <a:lumMod val="20000"/>
                  <a:lumOff val="80000"/>
                </a:srgbClr>
              </a:solidFill>
              <a:miter lim="800000"/>
              <a:headEnd/>
              <a:tailEnd/>
            </a:ln>
            <a:effectLst/>
          </p:spPr>
          <p:txBody>
            <a:bodyPr vert="horz" wrap="square" lIns="72000" tIns="72000" rIns="72000" bIns="720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base">
                <a:spcAft>
                  <a:spcPts val="300"/>
                </a:spcAft>
              </a:pPr>
              <a:r>
                <a:rPr lang="en-US" altLang="zh-CN" sz="1200" kern="0" dirty="0" smtClean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itchFamily="34" charset="0"/>
                </a:rPr>
                <a:t>1347604</a:t>
              </a:r>
              <a:endParaRPr lang="en-US" altLang="zh-CN" sz="12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endParaRPr>
            </a:p>
          </p:txBody>
        </p:sp>
        <p:sp>
          <p:nvSpPr>
            <p:cNvPr id="59" name="Rectangle 84"/>
            <p:cNvSpPr/>
            <p:nvPr/>
          </p:nvSpPr>
          <p:spPr bwMode="gray">
            <a:xfrm>
              <a:off x="5671807" y="1880142"/>
              <a:ext cx="1260000" cy="37864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6350">
              <a:solidFill>
                <a:srgbClr val="778888">
                  <a:lumMod val="20000"/>
                  <a:lumOff val="80000"/>
                </a:srgbClr>
              </a:solidFill>
              <a:miter lim="800000"/>
              <a:headEnd/>
              <a:tailEnd/>
            </a:ln>
            <a:effectLst/>
          </p:spPr>
          <p:txBody>
            <a:bodyPr vert="horz" wrap="square" lIns="72000" tIns="72000" rIns="72000" bIns="720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base">
                <a:spcAft>
                  <a:spcPts val="300"/>
                </a:spcAft>
              </a:pPr>
              <a:r>
                <a:rPr lang="en-US" altLang="zh-CN" sz="1200" kern="0" dirty="0" smtClean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itchFamily="34" charset="0"/>
                </a:rPr>
                <a:t>1946101</a:t>
              </a:r>
              <a:endParaRPr lang="en-US" altLang="zh-CN" sz="12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endParaRPr>
            </a:p>
          </p:txBody>
        </p:sp>
        <p:sp>
          <p:nvSpPr>
            <p:cNvPr id="60" name="Rectangle 84"/>
            <p:cNvSpPr/>
            <p:nvPr/>
          </p:nvSpPr>
          <p:spPr bwMode="gray">
            <a:xfrm>
              <a:off x="5671807" y="2331535"/>
              <a:ext cx="1260000" cy="37864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6350">
              <a:solidFill>
                <a:srgbClr val="778888">
                  <a:lumMod val="20000"/>
                  <a:lumOff val="80000"/>
                </a:srgbClr>
              </a:solidFill>
              <a:miter lim="800000"/>
              <a:headEnd/>
              <a:tailEnd/>
            </a:ln>
            <a:effectLst/>
          </p:spPr>
          <p:txBody>
            <a:bodyPr vert="horz" wrap="square" lIns="72000" tIns="72000" rIns="72000" bIns="720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base">
                <a:spcAft>
                  <a:spcPts val="300"/>
                </a:spcAft>
              </a:pPr>
              <a:r>
                <a:rPr lang="en-US" altLang="zh-CN" sz="1200" kern="0" dirty="0" smtClean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itchFamily="34" charset="0"/>
                </a:rPr>
                <a:t>35196</a:t>
              </a:r>
              <a:endParaRPr lang="en-US" altLang="zh-CN" sz="12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endParaRPr>
            </a:p>
          </p:txBody>
        </p:sp>
        <p:sp>
          <p:nvSpPr>
            <p:cNvPr id="61" name="Rectangle 84"/>
            <p:cNvSpPr/>
            <p:nvPr/>
          </p:nvSpPr>
          <p:spPr bwMode="gray">
            <a:xfrm>
              <a:off x="5671807" y="2799481"/>
              <a:ext cx="1260000" cy="37864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6350">
              <a:solidFill>
                <a:srgbClr val="778888">
                  <a:lumMod val="20000"/>
                  <a:lumOff val="80000"/>
                </a:srgbClr>
              </a:solidFill>
              <a:miter lim="800000"/>
              <a:headEnd/>
              <a:tailEnd/>
            </a:ln>
            <a:effectLst/>
          </p:spPr>
          <p:txBody>
            <a:bodyPr vert="horz" wrap="square" lIns="72000" tIns="72000" rIns="72000" bIns="720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base">
                <a:spcAft>
                  <a:spcPts val="300"/>
                </a:spcAft>
              </a:pPr>
              <a:r>
                <a:rPr lang="en-US" altLang="zh-CN" sz="1200" kern="0" dirty="0" smtClean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itchFamily="34" charset="0"/>
                </a:rPr>
                <a:t>292447</a:t>
              </a:r>
              <a:endParaRPr lang="en-US" altLang="zh-CN" sz="12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endParaRPr>
            </a:p>
          </p:txBody>
        </p:sp>
        <p:sp>
          <p:nvSpPr>
            <p:cNvPr id="62" name="TextBox 80"/>
            <p:cNvSpPr txBox="1"/>
            <p:nvPr/>
          </p:nvSpPr>
          <p:spPr>
            <a:xfrm>
              <a:off x="5702590" y="915716"/>
              <a:ext cx="1169894" cy="288148"/>
            </a:xfrm>
            <a:prstGeom prst="rect">
              <a:avLst/>
            </a:prstGeom>
            <a:noFill/>
          </p:spPr>
          <p:txBody>
            <a:bodyPr wrap="square" lIns="36000" tIns="36000" rIns="36000" bIns="36000" rtlCol="0">
              <a:spAutoFit/>
            </a:bodyPr>
            <a:lstStyle>
              <a:defPPr>
                <a:defRPr lang="zh-CN"/>
              </a:defPPr>
              <a:lvl1pPr algn="ctr">
                <a:defRPr sz="1400" b="1" u="sng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dirty="0" smtClean="0">
                  <a:solidFill>
                    <a:srgbClr val="215968"/>
                  </a:solidFill>
                </a:rPr>
                <a:t>会员数</a:t>
              </a:r>
              <a:endParaRPr lang="zh-CN" altLang="en-US" dirty="0">
                <a:solidFill>
                  <a:srgbClr val="215968"/>
                </a:solidFill>
              </a:endParaRPr>
            </a:p>
          </p:txBody>
        </p:sp>
        <p:sp>
          <p:nvSpPr>
            <p:cNvPr id="63" name="Rectangle 84"/>
            <p:cNvSpPr/>
            <p:nvPr/>
          </p:nvSpPr>
          <p:spPr bwMode="gray">
            <a:xfrm>
              <a:off x="7056416" y="1428075"/>
              <a:ext cx="1260000" cy="175005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6350">
              <a:solidFill>
                <a:srgbClr val="778888">
                  <a:lumMod val="20000"/>
                  <a:lumOff val="80000"/>
                </a:srgbClr>
              </a:solidFill>
              <a:miter lim="800000"/>
              <a:headEnd/>
              <a:tailEnd/>
            </a:ln>
            <a:effectLst/>
          </p:spPr>
          <p:txBody>
            <a:bodyPr vert="horz" wrap="square" lIns="72000" tIns="72000" rIns="72000" bIns="720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base">
                <a:spcAft>
                  <a:spcPts val="300"/>
                </a:spcAft>
              </a:pPr>
              <a:r>
                <a:rPr lang="en-US" altLang="zh-CN" sz="1200" kern="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itchFamily="34" charset="0"/>
                </a:rPr>
                <a:t>6.06%</a:t>
              </a:r>
            </a:p>
          </p:txBody>
        </p:sp>
        <p:sp>
          <p:nvSpPr>
            <p:cNvPr id="64" name="TextBox 80"/>
            <p:cNvSpPr txBox="1"/>
            <p:nvPr/>
          </p:nvSpPr>
          <p:spPr>
            <a:xfrm>
              <a:off x="7101469" y="915716"/>
              <a:ext cx="1169894" cy="288148"/>
            </a:xfrm>
            <a:prstGeom prst="rect">
              <a:avLst/>
            </a:prstGeom>
            <a:noFill/>
          </p:spPr>
          <p:txBody>
            <a:bodyPr wrap="square" lIns="36000" tIns="36000" rIns="36000" bIns="36000" rtlCol="0">
              <a:spAutoFit/>
            </a:bodyPr>
            <a:lstStyle>
              <a:defPPr>
                <a:defRPr lang="zh-CN"/>
              </a:defPPr>
              <a:lvl1pPr algn="ctr">
                <a:defRPr sz="1400" b="1" u="sng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dirty="0" smtClean="0">
                  <a:solidFill>
                    <a:srgbClr val="215968"/>
                  </a:solidFill>
                </a:rPr>
                <a:t>占比</a:t>
              </a:r>
              <a:endParaRPr lang="zh-CN" altLang="en-US" dirty="0">
                <a:solidFill>
                  <a:srgbClr val="215968"/>
                </a:solidFill>
              </a:endParaRPr>
            </a:p>
          </p:txBody>
        </p:sp>
      </p:grpSp>
      <p:sp>
        <p:nvSpPr>
          <p:cNvPr id="65" name="矩形 64"/>
          <p:cNvSpPr/>
          <p:nvPr/>
        </p:nvSpPr>
        <p:spPr>
          <a:xfrm>
            <a:off x="2185631" y="2468596"/>
            <a:ext cx="6275309" cy="718380"/>
          </a:xfrm>
          <a:prstGeom prst="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409526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6337" y="357504"/>
            <a:ext cx="1088763" cy="324036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320042" y="907345"/>
            <a:ext cx="44679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/>
                <a:ea typeface="Microsoft YaHei"/>
                <a:cs typeface="Microsoft YaHei"/>
              </a:rPr>
              <a:t>任性</a:t>
            </a:r>
            <a:r>
              <a:rPr lang="zh-CN" alt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/>
                <a:ea typeface="Microsoft YaHei"/>
                <a:cs typeface="Microsoft YaHei"/>
              </a:rPr>
              <a:t>贷申请客户群</a:t>
            </a:r>
            <a:r>
              <a:rPr lang="en-US" altLang="zh-CN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/>
                <a:ea typeface="Microsoft YaHei"/>
                <a:cs typeface="Microsoft YaHei"/>
              </a:rPr>
              <a:t>292</a:t>
            </a:r>
            <a:r>
              <a:rPr lang="zh-CN" alt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/>
                <a:ea typeface="Microsoft YaHei"/>
                <a:cs typeface="Microsoft YaHei"/>
              </a:rPr>
              <a:t>万，男性用户达到</a:t>
            </a:r>
            <a:r>
              <a:rPr lang="en-US" altLang="zh-CN" sz="1200" dirty="0" smtClean="0">
                <a:solidFill>
                  <a:srgbClr val="C00000"/>
                </a:solidFill>
                <a:latin typeface="Microsoft YaHei"/>
                <a:ea typeface="Microsoft YaHei"/>
                <a:cs typeface="Microsoft YaHei"/>
              </a:rPr>
              <a:t>229</a:t>
            </a:r>
            <a:r>
              <a:rPr lang="zh-CN" alt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/>
                <a:ea typeface="Microsoft YaHei"/>
                <a:cs typeface="Microsoft YaHei"/>
              </a:rPr>
              <a:t>万，达到</a:t>
            </a:r>
            <a:r>
              <a:rPr lang="en-US" altLang="zh-CN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/>
                <a:ea typeface="Microsoft YaHei"/>
                <a:cs typeface="Microsoft YaHei"/>
              </a:rPr>
              <a:t>78%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/>
                <a:ea typeface="Microsoft YaHei"/>
                <a:cs typeface="Microsoft YaHei"/>
              </a:rPr>
              <a:t>男性用户中</a:t>
            </a:r>
            <a:r>
              <a:rPr lang="en-US" altLang="zh-CN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/>
                <a:ea typeface="Microsoft YaHei"/>
                <a:cs typeface="Microsoft YaHei"/>
              </a:rPr>
              <a:t>22-30</a:t>
            </a:r>
            <a:r>
              <a:rPr lang="zh-CN" alt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/>
                <a:ea typeface="Microsoft YaHei"/>
                <a:cs typeface="Microsoft YaHei"/>
              </a:rPr>
              <a:t>岁区间用户中，</a:t>
            </a:r>
            <a:r>
              <a:rPr lang="zh-CN" altLang="en-US" sz="1200" dirty="0" smtClean="0">
                <a:solidFill>
                  <a:srgbClr val="C00000"/>
                </a:solidFill>
                <a:latin typeface="Microsoft YaHei"/>
                <a:ea typeface="Microsoft YaHei"/>
                <a:cs typeface="Microsoft YaHei"/>
              </a:rPr>
              <a:t>每</a:t>
            </a:r>
            <a:r>
              <a:rPr lang="en-US" altLang="zh-CN" sz="1200" dirty="0" smtClean="0">
                <a:solidFill>
                  <a:srgbClr val="C00000"/>
                </a:solidFill>
                <a:latin typeface="Microsoft YaHei"/>
                <a:ea typeface="Microsoft YaHei"/>
                <a:cs typeface="Microsoft YaHei"/>
              </a:rPr>
              <a:t>10</a:t>
            </a:r>
            <a:r>
              <a:rPr lang="zh-CN" altLang="en-US" sz="1200" dirty="0" smtClean="0">
                <a:solidFill>
                  <a:srgbClr val="C00000"/>
                </a:solidFill>
                <a:latin typeface="Microsoft YaHei"/>
                <a:ea typeface="Microsoft YaHei"/>
                <a:cs typeface="Microsoft YaHei"/>
              </a:rPr>
              <a:t>人就有</a:t>
            </a:r>
            <a:r>
              <a:rPr lang="en-US" altLang="zh-CN" sz="1200" dirty="0" smtClean="0">
                <a:solidFill>
                  <a:srgbClr val="C00000"/>
                </a:solidFill>
                <a:latin typeface="Microsoft YaHei"/>
                <a:ea typeface="Microsoft YaHei"/>
                <a:cs typeface="Microsoft YaHei"/>
              </a:rPr>
              <a:t>1</a:t>
            </a:r>
            <a:r>
              <a:rPr lang="zh-CN" altLang="en-US" sz="1200" dirty="0" smtClean="0">
                <a:solidFill>
                  <a:srgbClr val="C00000"/>
                </a:solidFill>
                <a:latin typeface="Microsoft YaHei"/>
                <a:ea typeface="Microsoft YaHei"/>
                <a:cs typeface="Microsoft YaHei"/>
              </a:rPr>
              <a:t>人提出申请</a:t>
            </a:r>
            <a:endParaRPr lang="en-US" altLang="zh-CN" sz="1200" dirty="0" smtClean="0">
              <a:solidFill>
                <a:srgbClr val="C00000"/>
              </a:solidFill>
              <a:latin typeface="Microsoft YaHei"/>
              <a:ea typeface="Microsoft YaHei"/>
              <a:cs typeface="Microsoft YaHei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/>
                <a:ea typeface="Microsoft YaHei"/>
                <a:cs typeface="Microsoft YaHei"/>
              </a:rPr>
              <a:t>男性</a:t>
            </a:r>
            <a:r>
              <a:rPr lang="en-US" altLang="zh-CN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/>
                <a:ea typeface="Microsoft YaHei"/>
                <a:cs typeface="Microsoft YaHei"/>
              </a:rPr>
              <a:t>22</a:t>
            </a:r>
            <a:r>
              <a:rPr lang="zh-CN" alt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/>
                <a:ea typeface="Microsoft YaHei"/>
                <a:cs typeface="Microsoft YaHei"/>
              </a:rPr>
              <a:t>岁</a:t>
            </a:r>
            <a:r>
              <a:rPr lang="en-US" altLang="zh-CN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/>
                <a:ea typeface="Microsoft YaHei"/>
                <a:cs typeface="Microsoft YaHei"/>
              </a:rPr>
              <a:t>-35</a:t>
            </a:r>
            <a:r>
              <a:rPr lang="zh-CN" alt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/>
                <a:ea typeface="Microsoft YaHei"/>
                <a:cs typeface="Microsoft YaHei"/>
              </a:rPr>
              <a:t>岁用户占到所有申请用户的</a:t>
            </a:r>
            <a:r>
              <a:rPr lang="en-US" altLang="zh-CN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/>
                <a:ea typeface="Microsoft YaHei"/>
                <a:cs typeface="Microsoft YaHei"/>
              </a:rPr>
              <a:t>71%</a:t>
            </a:r>
          </a:p>
        </p:txBody>
      </p:sp>
      <p:sp>
        <p:nvSpPr>
          <p:cNvPr id="43" name="矩形 42"/>
          <p:cNvSpPr/>
          <p:nvPr/>
        </p:nvSpPr>
        <p:spPr>
          <a:xfrm>
            <a:off x="324544" y="135795"/>
            <a:ext cx="7271793" cy="7715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b="1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附申请用户特征：年龄在</a:t>
            </a:r>
            <a:r>
              <a:rPr lang="en-US" altLang="zh-CN" b="1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22-35</a:t>
            </a:r>
            <a:r>
              <a:rPr lang="zh-CN" altLang="en-US" b="1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岁的男性用户每</a:t>
            </a:r>
            <a:r>
              <a:rPr lang="en-US" altLang="zh-CN" b="1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10</a:t>
            </a:r>
            <a:r>
              <a:rPr lang="zh-CN" altLang="en-US" b="1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人就有</a:t>
            </a:r>
            <a:r>
              <a:rPr lang="en-US" altLang="zh-CN" b="1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b="1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人申请；工艺品和珠宝购买用户申请比例高</a:t>
            </a:r>
            <a:endParaRPr lang="zh-CN" altLang="en-US" b="1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8807936"/>
              </p:ext>
            </p:extLst>
          </p:nvPr>
        </p:nvGraphicFramePr>
        <p:xfrm>
          <a:off x="353653" y="2152271"/>
          <a:ext cx="4247455" cy="24288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59448"/>
                <a:gridCol w="691751"/>
                <a:gridCol w="650924"/>
                <a:gridCol w="720080"/>
                <a:gridCol w="664944"/>
                <a:gridCol w="660308"/>
              </a:tblGrid>
              <a:tr h="136545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年龄</a:t>
                      </a:r>
                      <a:endParaRPr lang="zh-CN" alt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未申请</a:t>
                      </a:r>
                      <a:endParaRPr lang="zh-CN" alt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申请会员</a:t>
                      </a:r>
                      <a:endParaRPr lang="zh-CN" alt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合计</a:t>
                      </a:r>
                      <a:endParaRPr lang="zh-CN" alt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u="none" strike="noStrike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申请率</a:t>
                      </a:r>
                      <a:endParaRPr lang="zh-CN" altLang="en-US" sz="1000" b="1" i="0" u="none" strike="noStrike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会员占比</a:t>
                      </a:r>
                      <a:endParaRPr lang="zh-CN" alt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00B0F0"/>
                    </a:solidFill>
                  </a:tcPr>
                </a:tc>
              </a:tr>
              <a:tr h="136545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0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&lt;18</a:t>
                      </a:r>
                      <a:r>
                        <a:rPr lang="zh-CN" altLang="en-US" sz="10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岁</a:t>
                      </a:r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5717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544054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3014</a:t>
                      </a:r>
                      <a:endParaRPr lang="en-US" altLang="zh-CN" sz="10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547068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0.6%</a:t>
                      </a:r>
                      <a:endParaRPr lang="en-US" altLang="zh-CN" sz="10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0%</a:t>
                      </a:r>
                      <a:endParaRPr lang="en-US" altLang="zh-CN" sz="10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</a:tr>
              <a:tr h="136545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0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18-22</a:t>
                      </a:r>
                      <a:r>
                        <a:rPr lang="zh-CN" altLang="en-US" sz="10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岁</a:t>
                      </a:r>
                      <a:endParaRPr lang="zh-CN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5717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3835336</a:t>
                      </a:r>
                      <a:endParaRPr lang="en-US" altLang="zh-CN" sz="10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236072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4071408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5.8%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10%</a:t>
                      </a:r>
                      <a:endParaRPr lang="en-US" altLang="zh-CN" sz="10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</a:tr>
              <a:tr h="136545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0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22-25</a:t>
                      </a:r>
                      <a:r>
                        <a:rPr lang="zh-CN" altLang="en-US" sz="10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岁</a:t>
                      </a:r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5717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3184361</a:t>
                      </a:r>
                      <a:endParaRPr lang="en-US" altLang="zh-CN" sz="10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383448</a:t>
                      </a:r>
                      <a:endParaRPr lang="en-US" altLang="zh-CN" sz="10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3567809</a:t>
                      </a:r>
                      <a:endParaRPr lang="en-US" altLang="zh-CN" sz="10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u="none" strike="noStrike" dirty="0">
                          <a:solidFill>
                            <a:srgbClr val="C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10.7%</a:t>
                      </a:r>
                      <a:endParaRPr lang="en-US" altLang="zh-CN" sz="1000" b="0" i="0" u="none" strike="noStrike" dirty="0">
                        <a:solidFill>
                          <a:srgbClr val="C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u="none" strike="noStrike" dirty="0">
                          <a:solidFill>
                            <a:srgbClr val="C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17%</a:t>
                      </a:r>
                      <a:endParaRPr lang="en-US" altLang="zh-CN" sz="1000" b="0" i="0" u="none" strike="noStrike" dirty="0">
                        <a:solidFill>
                          <a:srgbClr val="C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</a:tr>
              <a:tr h="136545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0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25-30</a:t>
                      </a:r>
                      <a:r>
                        <a:rPr lang="zh-CN" altLang="en-US" sz="10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岁</a:t>
                      </a:r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5717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6189423</a:t>
                      </a:r>
                      <a:endParaRPr lang="en-US" altLang="zh-CN" sz="10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716960</a:t>
                      </a:r>
                      <a:endParaRPr lang="en-US" altLang="zh-CN" sz="10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6906383</a:t>
                      </a:r>
                      <a:endParaRPr lang="en-US" altLang="zh-CN" sz="10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u="none" strike="noStrike" dirty="0">
                          <a:solidFill>
                            <a:srgbClr val="C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10.4%</a:t>
                      </a:r>
                      <a:endParaRPr lang="en-US" altLang="zh-CN" sz="1000" b="0" i="0" u="none" strike="noStrike" dirty="0">
                        <a:solidFill>
                          <a:srgbClr val="C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u="none" strike="noStrike" dirty="0">
                          <a:solidFill>
                            <a:srgbClr val="C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31%</a:t>
                      </a:r>
                      <a:endParaRPr lang="en-US" altLang="zh-CN" sz="1000" b="0" i="0" u="none" strike="noStrike" dirty="0">
                        <a:solidFill>
                          <a:srgbClr val="C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</a:tr>
              <a:tr h="136545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0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30-35</a:t>
                      </a:r>
                      <a:r>
                        <a:rPr lang="zh-CN" altLang="en-US" sz="10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岁</a:t>
                      </a:r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5717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5499370</a:t>
                      </a:r>
                      <a:endParaRPr lang="en-US" altLang="zh-CN" sz="10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517348</a:t>
                      </a:r>
                      <a:endParaRPr lang="en-US" altLang="zh-CN" sz="10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6016718</a:t>
                      </a:r>
                      <a:endParaRPr lang="en-US" altLang="zh-CN" sz="10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u="none" strike="noStrike" dirty="0">
                          <a:solidFill>
                            <a:srgbClr val="C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8.6%</a:t>
                      </a:r>
                      <a:endParaRPr lang="en-US" altLang="zh-CN" sz="1000" b="0" i="0" u="none" strike="noStrike" dirty="0">
                        <a:solidFill>
                          <a:srgbClr val="C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u="none" strike="noStrike" dirty="0">
                          <a:solidFill>
                            <a:srgbClr val="C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23%</a:t>
                      </a:r>
                      <a:endParaRPr lang="en-US" altLang="zh-CN" sz="1000" b="0" i="0" u="none" strike="noStrike" dirty="0">
                        <a:solidFill>
                          <a:srgbClr val="C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</a:tr>
              <a:tr h="136545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0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35-40</a:t>
                      </a:r>
                      <a:r>
                        <a:rPr lang="zh-CN" altLang="en-US" sz="10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岁</a:t>
                      </a:r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5717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3455446</a:t>
                      </a:r>
                      <a:endParaRPr lang="en-US" altLang="zh-CN" sz="10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253498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3708944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6.8%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11%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</a:tr>
              <a:tr h="136545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0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40-45</a:t>
                      </a:r>
                      <a:r>
                        <a:rPr lang="zh-CN" altLang="en-US" sz="10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岁</a:t>
                      </a:r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5717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1969268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103791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2073059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5.0%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5%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</a:tr>
              <a:tr h="136545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0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45-50</a:t>
                      </a:r>
                      <a:r>
                        <a:rPr lang="zh-CN" altLang="en-US" sz="10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岁</a:t>
                      </a:r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5717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1412799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54765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1467564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3.7%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2%</a:t>
                      </a:r>
                      <a:endParaRPr lang="en-US" altLang="zh-CN" sz="10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</a:tr>
              <a:tr h="136545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0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50-55</a:t>
                      </a:r>
                      <a:r>
                        <a:rPr lang="zh-CN" altLang="en-US" sz="10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岁</a:t>
                      </a:r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5717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717754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19237</a:t>
                      </a:r>
                      <a:endParaRPr lang="en-US" altLang="zh-CN" sz="10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736991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2.6%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1%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</a:tr>
              <a:tr h="136545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0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55-60</a:t>
                      </a:r>
                      <a:r>
                        <a:rPr lang="zh-CN" altLang="en-US" sz="10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岁</a:t>
                      </a:r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5717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360291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5369</a:t>
                      </a:r>
                      <a:endParaRPr lang="en-US" altLang="zh-CN" sz="10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365660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1.5%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0%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</a:tr>
              <a:tr h="136545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0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&gt;=60</a:t>
                      </a:r>
                      <a:r>
                        <a:rPr lang="zh-CN" altLang="en-US" sz="10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岁</a:t>
                      </a:r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5717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514634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1351</a:t>
                      </a:r>
                      <a:endParaRPr lang="en-US" altLang="zh-CN" sz="10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515985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0.3%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0%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</a:tr>
              <a:tr h="136545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未知</a:t>
                      </a:r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5717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250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33</a:t>
                      </a:r>
                      <a:endParaRPr lang="en-US" altLang="zh-CN" sz="10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283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11.7%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0%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</a:tr>
              <a:tr h="136545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男性合计</a:t>
                      </a:r>
                      <a:endParaRPr lang="zh-CN" altLang="en-US" sz="1000" b="1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27682986</a:t>
                      </a:r>
                      <a:endParaRPr lang="en-US" altLang="zh-CN" sz="1000" b="1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2294886</a:t>
                      </a:r>
                      <a:endParaRPr lang="en-US" altLang="zh-CN" sz="10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29977872</a:t>
                      </a:r>
                      <a:endParaRPr lang="en-US" altLang="zh-CN" sz="1000" b="1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u="none" strike="noStrike" dirty="0">
                          <a:solidFill>
                            <a:srgbClr val="C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7.7%</a:t>
                      </a:r>
                      <a:endParaRPr lang="en-US" altLang="zh-CN" sz="1000" b="0" i="0" u="none" strike="noStrike" dirty="0">
                        <a:solidFill>
                          <a:srgbClr val="C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100%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</a:tr>
              <a:tr h="136545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全量会员</a:t>
                      </a:r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5717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51911295</a:t>
                      </a:r>
                      <a:endParaRPr lang="en-US" altLang="zh-CN" sz="1000" b="1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2928506</a:t>
                      </a:r>
                      <a:endParaRPr lang="en-US" altLang="zh-CN" sz="10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54839801</a:t>
                      </a:r>
                      <a:endParaRPr lang="en-US" altLang="zh-CN" sz="1000" b="1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u="none" strike="noStrike" dirty="0">
                          <a:solidFill>
                            <a:srgbClr val="C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5.3%</a:t>
                      </a:r>
                      <a:endParaRPr lang="en-US" altLang="zh-CN" sz="1000" b="0" i="0" u="none" strike="noStrike" dirty="0">
                        <a:solidFill>
                          <a:srgbClr val="C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  <a:endParaRPr lang="zh-CN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  <p:graphicFrame>
        <p:nvGraphicFramePr>
          <p:cNvPr id="9" name="表格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4428261"/>
              </p:ext>
            </p:extLst>
          </p:nvPr>
        </p:nvGraphicFramePr>
        <p:xfrm>
          <a:off x="4860031" y="2152270"/>
          <a:ext cx="3825069" cy="242887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24137"/>
                <a:gridCol w="720080"/>
                <a:gridCol w="648072"/>
                <a:gridCol w="627262"/>
                <a:gridCol w="605518"/>
              </a:tblGrid>
              <a:tr h="368197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商品品类</a:t>
                      </a:r>
                      <a:endParaRPr lang="zh-CN" alt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未申请用户</a:t>
                      </a:r>
                      <a:endParaRPr lang="zh-CN" alt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申请用户</a:t>
                      </a:r>
                      <a:endParaRPr lang="zh-CN" alt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合计</a:t>
                      </a:r>
                      <a:endParaRPr lang="zh-CN" alt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申请转化率</a:t>
                      </a:r>
                      <a:endParaRPr lang="zh-CN" alt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00B0F0"/>
                    </a:solidFill>
                  </a:tcPr>
                </a:tc>
              </a:tr>
              <a:tr h="189184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工艺品</a:t>
                      </a:r>
                      <a:endParaRPr lang="zh-CN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2498</a:t>
                      </a:r>
                      <a:endParaRPr lang="en-US" altLang="zh-CN" sz="10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1796</a:t>
                      </a:r>
                      <a:endParaRPr lang="en-US" altLang="zh-CN" sz="10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4294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u="none" strike="noStrike" dirty="0">
                          <a:solidFill>
                            <a:srgbClr val="C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41.8%</a:t>
                      </a:r>
                      <a:endParaRPr lang="en-US" altLang="zh-CN" sz="1000" b="0" i="0" u="none" strike="noStrike" dirty="0">
                        <a:solidFill>
                          <a:srgbClr val="C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</a:tr>
              <a:tr h="189184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珠宝</a:t>
                      </a:r>
                      <a:r>
                        <a:rPr lang="en-US" altLang="zh-CN" sz="10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</a:t>
                      </a:r>
                      <a:r>
                        <a:rPr lang="zh-CN" altLang="en-US" sz="10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黄金</a:t>
                      </a:r>
                      <a:r>
                        <a:rPr lang="en-US" altLang="zh-CN" sz="10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</a:t>
                      </a:r>
                      <a:r>
                        <a:rPr lang="zh-CN" altLang="en-US" sz="10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钻石</a:t>
                      </a:r>
                      <a:r>
                        <a:rPr lang="en-US" altLang="zh-CN" sz="10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</a:t>
                      </a:r>
                      <a:r>
                        <a:rPr lang="zh-CN" altLang="en-US" sz="10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翡翠</a:t>
                      </a:r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6469</a:t>
                      </a:r>
                      <a:endParaRPr lang="en-US" altLang="zh-CN" sz="10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1765</a:t>
                      </a:r>
                      <a:endParaRPr lang="en-US" altLang="zh-CN" sz="10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8234</a:t>
                      </a:r>
                      <a:endParaRPr lang="en-US" altLang="zh-CN" sz="10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u="none" strike="noStrike" dirty="0">
                          <a:solidFill>
                            <a:srgbClr val="C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21.4%</a:t>
                      </a:r>
                      <a:endParaRPr lang="en-US" altLang="zh-CN" sz="1000" b="0" i="0" u="none" strike="noStrike" dirty="0">
                        <a:solidFill>
                          <a:srgbClr val="C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</a:tr>
              <a:tr h="189184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二手商品</a:t>
                      </a:r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15227</a:t>
                      </a:r>
                      <a:endParaRPr lang="en-US" altLang="zh-CN" sz="10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3421</a:t>
                      </a:r>
                      <a:endParaRPr lang="en-US" altLang="zh-CN" sz="10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18648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u="none" strike="noStrike" dirty="0">
                          <a:solidFill>
                            <a:srgbClr val="C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18.3%</a:t>
                      </a:r>
                      <a:endParaRPr lang="en-US" altLang="zh-CN" sz="1000" b="0" i="0" u="none" strike="noStrike" dirty="0">
                        <a:solidFill>
                          <a:srgbClr val="C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</a:tr>
              <a:tr h="189184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本地生活</a:t>
                      </a:r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3867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723</a:t>
                      </a:r>
                      <a:endParaRPr lang="en-US" altLang="zh-CN" sz="10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4590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15.8%</a:t>
                      </a:r>
                      <a:endParaRPr lang="en-US" altLang="zh-CN" sz="10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</a:tr>
              <a:tr h="189184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整车</a:t>
                      </a:r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3064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484</a:t>
                      </a:r>
                      <a:endParaRPr lang="en-US" altLang="zh-CN" sz="10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3548</a:t>
                      </a:r>
                      <a:endParaRPr lang="en-US" altLang="zh-CN" sz="10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13.6%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</a:tr>
              <a:tr h="189184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生活电器延保</a:t>
                      </a:r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904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116</a:t>
                      </a:r>
                      <a:endParaRPr lang="en-US" altLang="zh-CN" sz="10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1020</a:t>
                      </a:r>
                      <a:endParaRPr lang="en-US" altLang="zh-CN" sz="10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11.4%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</a:tr>
              <a:tr h="368197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手机</a:t>
                      </a:r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1295582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153009</a:t>
                      </a:r>
                      <a:endParaRPr lang="en-US" altLang="zh-CN" sz="10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1448591</a:t>
                      </a:r>
                      <a:endParaRPr lang="en-US" altLang="zh-CN" sz="10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10.6%</a:t>
                      </a:r>
                      <a:endParaRPr lang="en-US" altLang="zh-CN" sz="10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</a:tr>
              <a:tr h="189184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钟表</a:t>
                      </a:r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24881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2736</a:t>
                      </a:r>
                      <a:endParaRPr lang="en-US" altLang="zh-CN" sz="10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27617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9.9%</a:t>
                      </a:r>
                      <a:endParaRPr lang="en-US" altLang="zh-CN" sz="10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</a:tr>
              <a:tr h="368197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样本全量</a:t>
                      </a:r>
                      <a:endParaRPr lang="zh-CN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14873154</a:t>
                      </a:r>
                      <a:endParaRPr lang="en-US" altLang="zh-CN" sz="1000" b="1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1617756</a:t>
                      </a:r>
                      <a:endParaRPr lang="en-US" altLang="zh-CN" sz="10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16490910</a:t>
                      </a:r>
                      <a:endParaRPr lang="en-US" altLang="zh-CN" sz="10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9.8%</a:t>
                      </a:r>
                      <a:endParaRPr lang="en-US" altLang="zh-CN" sz="10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</a:tr>
            </a:tbl>
          </a:graphicData>
        </a:graphic>
      </p:graphicFrame>
      <p:sp>
        <p:nvSpPr>
          <p:cNvPr id="10" name="TextBox 41"/>
          <p:cNvSpPr txBox="1"/>
          <p:nvPr/>
        </p:nvSpPr>
        <p:spPr>
          <a:xfrm>
            <a:off x="4788024" y="967036"/>
            <a:ext cx="37444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en-US" altLang="zh-CN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/>
                <a:ea typeface="Microsoft YaHei"/>
                <a:cs typeface="Microsoft YaHei"/>
              </a:rPr>
              <a:t>22</a:t>
            </a:r>
            <a:r>
              <a:rPr lang="zh-CN" alt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/>
                <a:ea typeface="Microsoft YaHei"/>
                <a:cs typeface="Microsoft YaHei"/>
              </a:rPr>
              <a:t>岁到</a:t>
            </a:r>
            <a:r>
              <a:rPr lang="en-US" altLang="zh-CN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/>
                <a:ea typeface="Microsoft YaHei"/>
                <a:cs typeface="Microsoft YaHei"/>
              </a:rPr>
              <a:t>35</a:t>
            </a:r>
            <a:r>
              <a:rPr lang="zh-CN" alt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/>
                <a:ea typeface="Microsoft YaHei"/>
                <a:cs typeface="Microsoft YaHei"/>
              </a:rPr>
              <a:t>岁申请个贷用户中，购买工艺品、珠宝、二手商品用户其个贷申请的转化率较高</a:t>
            </a:r>
            <a:endParaRPr lang="en-US" altLang="zh-CN" sz="1200" dirty="0" smtClean="0">
              <a:solidFill>
                <a:schemeClr val="tx1">
                  <a:lumMod val="95000"/>
                  <a:lumOff val="5000"/>
                </a:schemeClr>
              </a:solidFill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8" name="TextBox 41"/>
          <p:cNvSpPr txBox="1"/>
          <p:nvPr/>
        </p:nvSpPr>
        <p:spPr>
          <a:xfrm>
            <a:off x="4788024" y="1795265"/>
            <a:ext cx="331186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000" dirty="0" smtClean="0">
                <a:latin typeface="Microsoft YaHei"/>
                <a:ea typeface="Microsoft YaHei"/>
                <a:cs typeface="Microsoft YaHei"/>
              </a:rPr>
              <a:t>22</a:t>
            </a:r>
            <a:r>
              <a:rPr lang="zh-CN" altLang="en-US" sz="1000" dirty="0" smtClean="0">
                <a:latin typeface="Microsoft YaHei"/>
                <a:ea typeface="Microsoft YaHei"/>
                <a:cs typeface="Microsoft YaHei"/>
              </a:rPr>
              <a:t>到</a:t>
            </a:r>
            <a:r>
              <a:rPr lang="en-US" altLang="zh-CN" sz="1000" dirty="0" smtClean="0">
                <a:latin typeface="Microsoft YaHei"/>
                <a:ea typeface="Microsoft YaHei"/>
                <a:cs typeface="Microsoft YaHei"/>
              </a:rPr>
              <a:t>35</a:t>
            </a:r>
            <a:r>
              <a:rPr lang="zh-CN" altLang="en-US" sz="1000" dirty="0" smtClean="0">
                <a:latin typeface="Microsoft YaHei"/>
                <a:ea typeface="Microsoft YaHei"/>
                <a:cs typeface="Microsoft YaHei"/>
              </a:rPr>
              <a:t>岁会员申请个贷用户易购购买品类偏好分析</a:t>
            </a:r>
            <a:endParaRPr lang="en-US" altLang="zh-CN" sz="1000" dirty="0" smtClean="0"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11" name="TextBox 41"/>
          <p:cNvSpPr txBox="1"/>
          <p:nvPr/>
        </p:nvSpPr>
        <p:spPr>
          <a:xfrm>
            <a:off x="320042" y="1795265"/>
            <a:ext cx="331186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000" dirty="0" smtClean="0">
                <a:latin typeface="Microsoft YaHei"/>
                <a:ea typeface="Microsoft YaHei"/>
                <a:cs typeface="Microsoft YaHei"/>
              </a:rPr>
              <a:t>不同年龄段的男性会员申请个贷比例分析</a:t>
            </a:r>
            <a:endParaRPr lang="en-US" altLang="zh-CN" sz="1000" dirty="0" smtClean="0">
              <a:latin typeface="Microsoft YaHei"/>
              <a:ea typeface="Microsoft YaHei"/>
              <a:cs typeface="Microsoft YaHei"/>
            </a:endParaRPr>
          </a:p>
        </p:txBody>
      </p:sp>
    </p:spTree>
    <p:extLst>
      <p:ext uri="{BB962C8B-B14F-4D97-AF65-F5344CB8AC3E}">
        <p14:creationId xmlns:p14="http://schemas.microsoft.com/office/powerpoint/2010/main" val="268932573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标题 1"/>
          <p:cNvSpPr txBox="1">
            <a:spLocks/>
          </p:cNvSpPr>
          <p:nvPr/>
        </p:nvSpPr>
        <p:spPr>
          <a:xfrm>
            <a:off x="504490" y="285397"/>
            <a:ext cx="7883934" cy="43204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spc="300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存量任性贷会员</a:t>
            </a:r>
            <a:r>
              <a:rPr lang="zh-CN" altLang="en-US" sz="1800" b="1" spc="30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客户细分及经营</a:t>
            </a:r>
            <a:r>
              <a:rPr lang="zh-CN" altLang="en-US" sz="1800" b="1" spc="30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路径（优先建设拉、提、拓、保经营类标签）</a:t>
            </a:r>
            <a:endParaRPr lang="zh-CN" altLang="en-US" sz="1800" b="1" spc="30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6" name="TextBox 22"/>
          <p:cNvSpPr txBox="1"/>
          <p:nvPr/>
        </p:nvSpPr>
        <p:spPr>
          <a:xfrm>
            <a:off x="4884588" y="1060802"/>
            <a:ext cx="401775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     建设</a:t>
            </a:r>
            <a:r>
              <a:rPr lang="en-US" altLang="zh-CN" sz="1400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sz="1400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防、</a:t>
            </a:r>
            <a:r>
              <a:rPr lang="en-US" altLang="zh-CN" sz="1400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4</a:t>
            </a:r>
            <a:r>
              <a:rPr lang="zh-CN" altLang="en-US" sz="1400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升、</a:t>
            </a:r>
            <a:r>
              <a:rPr lang="en-US" altLang="zh-CN" sz="1400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5</a:t>
            </a:r>
            <a:r>
              <a:rPr lang="zh-CN" altLang="en-US" sz="1400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要素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的分析模型支撑体系，支撑个贷会员</a:t>
            </a:r>
            <a:r>
              <a:rPr lang="zh-CN" altLang="en-US" sz="1400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拉、提、保</a:t>
            </a:r>
            <a:endParaRPr lang="en-US" altLang="zh-CN" sz="1400" dirty="0" smtClean="0"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zh-CN" sz="1600" b="1" dirty="0" smtClean="0">
                <a:latin typeface="微软雅黑" pitchFamily="34" charset="-122"/>
                <a:ea typeface="微软雅黑" pitchFamily="34" charset="-122"/>
              </a:rPr>
              <a:t>4</a:t>
            </a:r>
            <a:r>
              <a:rPr lang="zh-CN" altLang="en-US" sz="1600" b="1" dirty="0" smtClean="0">
                <a:latin typeface="微软雅黑" pitchFamily="34" charset="-122"/>
                <a:ea typeface="微软雅黑" pitchFamily="34" charset="-122"/>
              </a:rPr>
              <a:t>升：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四条通道描绘客户教育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历程</a:t>
            </a:r>
            <a:endParaRPr lang="en-US" altLang="zh-CN" sz="1400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     升       </a:t>
            </a:r>
            <a:r>
              <a:rPr lang="zh-CN" altLang="en-US" sz="14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拉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新：预授信激活、主动申请</a:t>
            </a:r>
            <a:endParaRPr lang="en-US" altLang="zh-CN" sz="1400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     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升       </a:t>
            </a:r>
            <a:r>
              <a:rPr lang="zh-CN" altLang="en-US" sz="14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提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质：申请会员预授信</a:t>
            </a:r>
            <a:endParaRPr lang="en-US" altLang="zh-CN" sz="1400" dirty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     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升      </a:t>
            </a:r>
            <a:r>
              <a:rPr lang="zh-CN" altLang="en-US" sz="14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 提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质：开通用户转用信</a:t>
            </a:r>
            <a:endParaRPr lang="en-US" altLang="zh-CN" sz="1400" dirty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     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升       复购：引导重复用信</a:t>
            </a:r>
            <a:endParaRPr lang="en-US" altLang="zh-CN" sz="1400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b="1" dirty="0" smtClean="0"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sz="1600" b="1" dirty="0" smtClean="0">
                <a:latin typeface="微软雅黑" pitchFamily="34" charset="-122"/>
                <a:ea typeface="微软雅黑" pitchFamily="34" charset="-122"/>
              </a:rPr>
              <a:t>防：</a:t>
            </a: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条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路径代表不同消费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心理</a:t>
            </a:r>
            <a:endParaRPr lang="en-US" altLang="zh-CN" sz="1400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     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转       ：防转化，做</a:t>
            </a:r>
            <a:r>
              <a:rPr lang="zh-CN" altLang="en-US" sz="14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保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有 </a:t>
            </a:r>
            <a:endParaRPr lang="en-US" altLang="zh-CN" sz="1400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    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转       ：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防转化，做</a:t>
            </a:r>
            <a:r>
              <a:rPr lang="zh-CN" altLang="en-US" sz="14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保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有</a:t>
            </a:r>
            <a:endParaRPr lang="zh-CN" altLang="en-US" dirty="0"/>
          </a:p>
        </p:txBody>
      </p:sp>
      <p:sp>
        <p:nvSpPr>
          <p:cNvPr id="88" name="椭圆 87"/>
          <p:cNvSpPr/>
          <p:nvPr/>
        </p:nvSpPr>
        <p:spPr>
          <a:xfrm>
            <a:off x="4958166" y="2134479"/>
            <a:ext cx="253637" cy="244173"/>
          </a:xfrm>
          <a:prstGeom prst="ellipse">
            <a:avLst/>
          </a:prstGeom>
          <a:solidFill>
            <a:srgbClr val="A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b="1" dirty="0" smtClean="0">
                <a:latin typeface="微软雅黑" pitchFamily="34" charset="-122"/>
                <a:ea typeface="微软雅黑" pitchFamily="34" charset="-122"/>
              </a:rPr>
              <a:t>1</a:t>
            </a:r>
            <a:endParaRPr lang="zh-CN" altLang="en-US" sz="11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9" name="椭圆 88"/>
          <p:cNvSpPr/>
          <p:nvPr/>
        </p:nvSpPr>
        <p:spPr>
          <a:xfrm>
            <a:off x="5460649" y="2157987"/>
            <a:ext cx="254429" cy="244837"/>
          </a:xfrm>
          <a:prstGeom prst="ellipse">
            <a:avLst/>
          </a:prstGeom>
          <a:solidFill>
            <a:srgbClr val="A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b="1" dirty="0" smtClean="0">
                <a:latin typeface="微软雅黑" pitchFamily="34" charset="-122"/>
                <a:ea typeface="微软雅黑" pitchFamily="34" charset="-122"/>
              </a:rPr>
              <a:t>2</a:t>
            </a:r>
            <a:endParaRPr lang="zh-CN" altLang="en-US" sz="1100" b="1" dirty="0" smtClean="0"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350529" y="974284"/>
            <a:ext cx="4522250" cy="3768117"/>
            <a:chOff x="323528" y="1027073"/>
            <a:chExt cx="4810282" cy="3768117"/>
          </a:xfrm>
        </p:grpSpPr>
        <p:sp>
          <p:nvSpPr>
            <p:cNvPr id="65" name="圆角矩形 64"/>
            <p:cNvSpPr/>
            <p:nvPr/>
          </p:nvSpPr>
          <p:spPr>
            <a:xfrm>
              <a:off x="323528" y="1027073"/>
              <a:ext cx="4810282" cy="3768117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  <a:alpha val="50000"/>
              </a:schemeClr>
            </a:solidFill>
            <a:ln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3" name="椭圆 72"/>
            <p:cNvSpPr/>
            <p:nvPr/>
          </p:nvSpPr>
          <p:spPr>
            <a:xfrm>
              <a:off x="811528" y="1295417"/>
              <a:ext cx="3753369" cy="342139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 w="158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4" name="TextBox 7"/>
            <p:cNvSpPr txBox="1"/>
            <p:nvPr/>
          </p:nvSpPr>
          <p:spPr>
            <a:xfrm>
              <a:off x="950956" y="1171524"/>
              <a:ext cx="124584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1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实名会员</a:t>
              </a:r>
              <a:r>
                <a:rPr lang="en-US" altLang="zh-CN" sz="11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48775441</a:t>
              </a:r>
              <a:endParaRPr lang="zh-CN" altLang="en-US" sz="11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5" name="TextBox 8"/>
            <p:cNvSpPr txBox="1"/>
            <p:nvPr/>
          </p:nvSpPr>
          <p:spPr>
            <a:xfrm>
              <a:off x="2136098" y="1574040"/>
              <a:ext cx="142353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1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申请</a:t>
              </a:r>
              <a:r>
                <a:rPr lang="en-US" altLang="zh-CN" sz="11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3370078</a:t>
              </a:r>
              <a:endParaRPr lang="zh-CN" altLang="en-US" sz="11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6" name="椭圆 75"/>
            <p:cNvSpPr/>
            <p:nvPr/>
          </p:nvSpPr>
          <p:spPr>
            <a:xfrm>
              <a:off x="1229813" y="1867244"/>
              <a:ext cx="2905775" cy="2782476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50000"/>
              </a:schemeClr>
            </a:solidFill>
            <a:ln w="158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7" name="TextBox 10"/>
            <p:cNvSpPr txBox="1"/>
            <p:nvPr/>
          </p:nvSpPr>
          <p:spPr>
            <a:xfrm>
              <a:off x="2345241" y="2033364"/>
              <a:ext cx="111542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1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授信</a:t>
              </a:r>
              <a:r>
                <a:rPr lang="en-US" altLang="zh-CN" sz="11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979671</a:t>
              </a:r>
              <a:endParaRPr lang="zh-CN" altLang="en-US" sz="11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8" name="椭圆 77"/>
            <p:cNvSpPr/>
            <p:nvPr/>
          </p:nvSpPr>
          <p:spPr>
            <a:xfrm>
              <a:off x="1648098" y="2301707"/>
              <a:ext cx="2033445" cy="1660152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ln w="158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9" name="椭圆 78"/>
            <p:cNvSpPr/>
            <p:nvPr/>
          </p:nvSpPr>
          <p:spPr>
            <a:xfrm>
              <a:off x="741813" y="1181275"/>
              <a:ext cx="253637" cy="244173"/>
            </a:xfrm>
            <a:prstGeom prst="ellipse">
              <a:avLst/>
            </a:prstGeom>
            <a:solidFill>
              <a:srgbClr val="A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b="1" dirty="0" smtClean="0">
                  <a:latin typeface="微软雅黑" pitchFamily="34" charset="-122"/>
                  <a:ea typeface="微软雅黑" pitchFamily="34" charset="-122"/>
                </a:rPr>
                <a:t>1</a:t>
              </a:r>
              <a:endParaRPr lang="zh-CN" altLang="en-US" sz="1100" b="1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0" name="椭圆 79"/>
            <p:cNvSpPr/>
            <p:nvPr/>
          </p:nvSpPr>
          <p:spPr>
            <a:xfrm>
              <a:off x="1862768" y="1623950"/>
              <a:ext cx="273330" cy="208156"/>
            </a:xfrm>
            <a:prstGeom prst="ellipse">
              <a:avLst/>
            </a:prstGeom>
            <a:solidFill>
              <a:srgbClr val="A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b="1" dirty="0" smtClean="0">
                  <a:latin typeface="微软雅黑" pitchFamily="34" charset="-122"/>
                  <a:ea typeface="微软雅黑" pitchFamily="34" charset="-122"/>
                </a:rPr>
                <a:t>2</a:t>
              </a:r>
              <a:endParaRPr lang="zh-CN" altLang="en-US" sz="1100" b="1" dirty="0" smtClean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1" name="椭圆 80"/>
            <p:cNvSpPr/>
            <p:nvPr/>
          </p:nvSpPr>
          <p:spPr>
            <a:xfrm>
              <a:off x="2275527" y="2520009"/>
              <a:ext cx="293822" cy="256103"/>
            </a:xfrm>
            <a:prstGeom prst="ellipse">
              <a:avLst/>
            </a:prstGeom>
            <a:solidFill>
              <a:srgbClr val="A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b="1" dirty="0" smtClean="0">
                  <a:latin typeface="微软雅黑" pitchFamily="34" charset="-122"/>
                  <a:ea typeface="微软雅黑" pitchFamily="34" charset="-122"/>
                </a:rPr>
                <a:t>4</a:t>
              </a:r>
              <a:endParaRPr lang="zh-CN" altLang="en-US" sz="1100" b="1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2" name="TextBox 17"/>
            <p:cNvSpPr txBox="1"/>
            <p:nvPr/>
          </p:nvSpPr>
          <p:spPr>
            <a:xfrm>
              <a:off x="2536782" y="2520254"/>
              <a:ext cx="114476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1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用</a:t>
              </a:r>
              <a:r>
                <a:rPr lang="zh-CN" altLang="en-US" sz="11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信</a:t>
              </a:r>
              <a:r>
                <a:rPr lang="en-US" altLang="zh-CN" sz="11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485561</a:t>
              </a:r>
              <a:endParaRPr lang="zh-CN" altLang="en-US" sz="11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3" name="椭圆 82"/>
            <p:cNvSpPr/>
            <p:nvPr/>
          </p:nvSpPr>
          <p:spPr>
            <a:xfrm>
              <a:off x="1897705" y="2859102"/>
              <a:ext cx="1562964" cy="1119758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158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4" name="椭圆 83"/>
            <p:cNvSpPr/>
            <p:nvPr/>
          </p:nvSpPr>
          <p:spPr>
            <a:xfrm>
              <a:off x="2350828" y="3193924"/>
              <a:ext cx="482412" cy="315334"/>
            </a:xfrm>
            <a:prstGeom prst="ellipse">
              <a:avLst/>
            </a:prstGeom>
            <a:solidFill>
              <a:srgbClr val="A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b="1" dirty="0">
                  <a:latin typeface="微软雅黑" pitchFamily="34" charset="-122"/>
                  <a:ea typeface="微软雅黑" pitchFamily="34" charset="-122"/>
                </a:rPr>
                <a:t>4</a:t>
              </a:r>
              <a:r>
                <a:rPr lang="en-US" altLang="zh-CN" sz="1100" b="1" dirty="0" smtClean="0">
                  <a:latin typeface="微软雅黑" pitchFamily="34" charset="-122"/>
                  <a:ea typeface="微软雅黑" pitchFamily="34" charset="-122"/>
                </a:rPr>
                <a:t>+</a:t>
              </a:r>
              <a:endParaRPr lang="zh-CN" altLang="en-US" sz="1100" b="1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5" name="TextBox 20"/>
            <p:cNvSpPr txBox="1"/>
            <p:nvPr/>
          </p:nvSpPr>
          <p:spPr>
            <a:xfrm>
              <a:off x="2083841" y="3592335"/>
              <a:ext cx="152804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1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多次用信</a:t>
              </a:r>
              <a:r>
                <a:rPr lang="en-US" altLang="zh-CN" sz="11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270387</a:t>
              </a:r>
              <a:endParaRPr lang="zh-CN" altLang="en-US" sz="11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7" name="椭圆 86"/>
            <p:cNvSpPr/>
            <p:nvPr/>
          </p:nvSpPr>
          <p:spPr>
            <a:xfrm>
              <a:off x="2066384" y="2033364"/>
              <a:ext cx="259427" cy="249998"/>
            </a:xfrm>
            <a:prstGeom prst="ellipse">
              <a:avLst/>
            </a:prstGeom>
            <a:solidFill>
              <a:srgbClr val="A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b="1" dirty="0" smtClean="0">
                  <a:latin typeface="微软雅黑" pitchFamily="34" charset="-122"/>
                  <a:ea typeface="微软雅黑" pitchFamily="34" charset="-122"/>
                </a:rPr>
                <a:t>3</a:t>
              </a:r>
              <a:endParaRPr lang="zh-CN" altLang="en-US" sz="1100" b="1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0" name="椭圆 89"/>
            <p:cNvSpPr/>
            <p:nvPr/>
          </p:nvSpPr>
          <p:spPr>
            <a:xfrm>
              <a:off x="1857241" y="4045946"/>
              <a:ext cx="1702392" cy="402516"/>
            </a:xfrm>
            <a:prstGeom prst="ellipse">
              <a:avLst/>
            </a:prstGeom>
            <a:solidFill>
              <a:schemeClr val="accent1">
                <a:alpha val="5000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b="1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沉默客户</a:t>
              </a:r>
              <a:r>
                <a:rPr lang="en-US" altLang="zh-CN" sz="1100" b="1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494110</a:t>
              </a:r>
              <a:endParaRPr lang="zh-CN" altLang="en-US" sz="11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1" name="椭圆 90"/>
            <p:cNvSpPr/>
            <p:nvPr/>
          </p:nvSpPr>
          <p:spPr>
            <a:xfrm>
              <a:off x="2066384" y="4119152"/>
              <a:ext cx="293822" cy="256103"/>
            </a:xfrm>
            <a:prstGeom prst="ellipse">
              <a:avLst/>
            </a:prstGeom>
            <a:solidFill>
              <a:srgbClr val="A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b="1" dirty="0" smtClean="0">
                  <a:latin typeface="微软雅黑" pitchFamily="34" charset="-122"/>
                  <a:ea typeface="微软雅黑" pitchFamily="34" charset="-122"/>
                </a:rPr>
                <a:t>5</a:t>
              </a:r>
              <a:endParaRPr lang="zh-CN" altLang="en-US" sz="1100" b="1" dirty="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92" name="椭圆 91"/>
          <p:cNvSpPr/>
          <p:nvPr/>
        </p:nvSpPr>
        <p:spPr>
          <a:xfrm>
            <a:off x="4946741" y="2827883"/>
            <a:ext cx="254429" cy="244837"/>
          </a:xfrm>
          <a:prstGeom prst="ellipse">
            <a:avLst/>
          </a:prstGeom>
          <a:solidFill>
            <a:srgbClr val="A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b="1" dirty="0" smtClean="0">
                <a:latin typeface="微软雅黑" pitchFamily="34" charset="-122"/>
                <a:ea typeface="微软雅黑" pitchFamily="34" charset="-122"/>
              </a:rPr>
              <a:t>3</a:t>
            </a:r>
            <a:endParaRPr lang="zh-CN" altLang="en-US" sz="11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3" name="椭圆 92"/>
          <p:cNvSpPr/>
          <p:nvPr/>
        </p:nvSpPr>
        <p:spPr>
          <a:xfrm>
            <a:off x="5480027" y="2827883"/>
            <a:ext cx="254429" cy="244837"/>
          </a:xfrm>
          <a:prstGeom prst="ellipse">
            <a:avLst/>
          </a:prstGeom>
          <a:solidFill>
            <a:srgbClr val="A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b="1" dirty="0">
                <a:latin typeface="微软雅黑" pitchFamily="34" charset="-122"/>
                <a:ea typeface="微软雅黑" pitchFamily="34" charset="-122"/>
              </a:rPr>
              <a:t>4</a:t>
            </a:r>
            <a:endParaRPr lang="zh-CN" altLang="en-US" sz="11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4" name="椭圆 93"/>
          <p:cNvSpPr/>
          <p:nvPr/>
        </p:nvSpPr>
        <p:spPr>
          <a:xfrm>
            <a:off x="4968007" y="3140267"/>
            <a:ext cx="254429" cy="244837"/>
          </a:xfrm>
          <a:prstGeom prst="ellipse">
            <a:avLst/>
          </a:prstGeom>
          <a:solidFill>
            <a:srgbClr val="A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b="1" dirty="0">
                <a:latin typeface="微软雅黑" pitchFamily="34" charset="-122"/>
                <a:ea typeface="微软雅黑" pitchFamily="34" charset="-122"/>
              </a:rPr>
              <a:t>4</a:t>
            </a:r>
            <a:endParaRPr lang="zh-CN" altLang="en-US" sz="11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5" name="椭圆 94"/>
          <p:cNvSpPr/>
          <p:nvPr/>
        </p:nvSpPr>
        <p:spPr>
          <a:xfrm>
            <a:off x="5471282" y="3140267"/>
            <a:ext cx="254429" cy="244837"/>
          </a:xfrm>
          <a:prstGeom prst="ellipse">
            <a:avLst/>
          </a:prstGeom>
          <a:solidFill>
            <a:srgbClr val="A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b="1" dirty="0" smtClean="0">
                <a:latin typeface="微软雅黑" pitchFamily="34" charset="-122"/>
                <a:ea typeface="微软雅黑" pitchFamily="34" charset="-122"/>
              </a:rPr>
              <a:t>+</a:t>
            </a:r>
            <a:endParaRPr lang="zh-CN" altLang="en-US" sz="11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6" name="椭圆 95"/>
          <p:cNvSpPr/>
          <p:nvPr/>
        </p:nvSpPr>
        <p:spPr>
          <a:xfrm>
            <a:off x="4978640" y="3795886"/>
            <a:ext cx="254429" cy="244837"/>
          </a:xfrm>
          <a:prstGeom prst="ellipse">
            <a:avLst/>
          </a:prstGeom>
          <a:solidFill>
            <a:srgbClr val="A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b="1" dirty="0" smtClean="0">
                <a:latin typeface="微软雅黑" pitchFamily="34" charset="-122"/>
                <a:ea typeface="微软雅黑" pitchFamily="34" charset="-122"/>
              </a:rPr>
              <a:t>3</a:t>
            </a:r>
            <a:endParaRPr lang="zh-CN" altLang="en-US" sz="11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7" name="椭圆 96"/>
          <p:cNvSpPr/>
          <p:nvPr/>
        </p:nvSpPr>
        <p:spPr>
          <a:xfrm>
            <a:off x="5491346" y="3795886"/>
            <a:ext cx="254429" cy="244837"/>
          </a:xfrm>
          <a:prstGeom prst="ellipse">
            <a:avLst/>
          </a:prstGeom>
          <a:solidFill>
            <a:srgbClr val="A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b="1" dirty="0" smtClean="0">
                <a:latin typeface="微软雅黑" pitchFamily="34" charset="-122"/>
                <a:ea typeface="微软雅黑" pitchFamily="34" charset="-122"/>
              </a:rPr>
              <a:t>5</a:t>
            </a:r>
            <a:endParaRPr lang="zh-CN" altLang="en-US" sz="11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8" name="椭圆 97"/>
          <p:cNvSpPr/>
          <p:nvPr/>
        </p:nvSpPr>
        <p:spPr>
          <a:xfrm>
            <a:off x="4978640" y="4198402"/>
            <a:ext cx="254429" cy="244837"/>
          </a:xfrm>
          <a:prstGeom prst="ellipse">
            <a:avLst/>
          </a:prstGeom>
          <a:solidFill>
            <a:srgbClr val="A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b="1" dirty="0" smtClean="0">
                <a:latin typeface="微软雅黑" pitchFamily="34" charset="-122"/>
                <a:ea typeface="微软雅黑" pitchFamily="34" charset="-122"/>
              </a:rPr>
              <a:t>4</a:t>
            </a:r>
            <a:endParaRPr lang="zh-CN" altLang="en-US" sz="11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9" name="椭圆 98"/>
          <p:cNvSpPr/>
          <p:nvPr/>
        </p:nvSpPr>
        <p:spPr>
          <a:xfrm>
            <a:off x="5511926" y="4198402"/>
            <a:ext cx="254429" cy="244837"/>
          </a:xfrm>
          <a:prstGeom prst="ellipse">
            <a:avLst/>
          </a:prstGeom>
          <a:solidFill>
            <a:srgbClr val="A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b="1" dirty="0" smtClean="0">
                <a:latin typeface="微软雅黑" pitchFamily="34" charset="-122"/>
                <a:ea typeface="微软雅黑" pitchFamily="34" charset="-122"/>
              </a:rPr>
              <a:t>5</a:t>
            </a:r>
            <a:endParaRPr lang="zh-CN" altLang="en-US" sz="11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0" name="椭圆 99"/>
          <p:cNvSpPr/>
          <p:nvPr/>
        </p:nvSpPr>
        <p:spPr>
          <a:xfrm>
            <a:off x="4944084" y="2494464"/>
            <a:ext cx="253637" cy="244173"/>
          </a:xfrm>
          <a:prstGeom prst="ellipse">
            <a:avLst/>
          </a:prstGeom>
          <a:solidFill>
            <a:srgbClr val="A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b="1" dirty="0" smtClean="0">
                <a:latin typeface="微软雅黑" pitchFamily="34" charset="-122"/>
                <a:ea typeface="微软雅黑" pitchFamily="34" charset="-122"/>
              </a:rPr>
              <a:t>2</a:t>
            </a:r>
            <a:endParaRPr lang="zh-CN" altLang="en-US" sz="11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1" name="椭圆 100"/>
          <p:cNvSpPr/>
          <p:nvPr/>
        </p:nvSpPr>
        <p:spPr>
          <a:xfrm>
            <a:off x="5477244" y="2494464"/>
            <a:ext cx="254429" cy="244837"/>
          </a:xfrm>
          <a:prstGeom prst="ellipse">
            <a:avLst/>
          </a:prstGeom>
          <a:solidFill>
            <a:srgbClr val="A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b="1" dirty="0" smtClean="0">
                <a:latin typeface="微软雅黑" pitchFamily="34" charset="-122"/>
                <a:ea typeface="微软雅黑" pitchFamily="34" charset="-122"/>
              </a:rPr>
              <a:t>3</a:t>
            </a:r>
            <a:endParaRPr lang="zh-CN" altLang="en-US" sz="1100" b="1" dirty="0" smtClean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4319445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324544" y="195486"/>
            <a:ext cx="8495928" cy="648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b="1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2.3 </a:t>
            </a:r>
            <a:r>
              <a:rPr lang="zh-CN" altLang="en-US" b="1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理财</a:t>
            </a:r>
            <a:r>
              <a:rPr lang="zh-CN" altLang="en-US" b="1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会员是谁？</a:t>
            </a:r>
            <a:endParaRPr altLang="en-US" b="1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539552" y="1132440"/>
            <a:ext cx="3671658" cy="3447599"/>
            <a:chOff x="539552" y="1132440"/>
            <a:chExt cx="3671658" cy="3447599"/>
          </a:xfrm>
        </p:grpSpPr>
        <p:grpSp>
          <p:nvGrpSpPr>
            <p:cNvPr id="24" name="Group 24"/>
            <p:cNvGrpSpPr>
              <a:grpSpLocks/>
            </p:cNvGrpSpPr>
            <p:nvPr/>
          </p:nvGrpSpPr>
          <p:grpSpPr bwMode="auto">
            <a:xfrm>
              <a:off x="539552" y="1132440"/>
              <a:ext cx="3671658" cy="3447599"/>
              <a:chOff x="2308226" y="1429762"/>
              <a:chExt cx="4376112" cy="4376112"/>
            </a:xfrm>
          </p:grpSpPr>
          <p:sp>
            <p:nvSpPr>
              <p:cNvPr id="39" name="Freeform 12"/>
              <p:cNvSpPr>
                <a:spLocks/>
              </p:cNvSpPr>
              <p:nvPr/>
            </p:nvSpPr>
            <p:spPr bwMode="auto">
              <a:xfrm>
                <a:off x="2807327" y="1429762"/>
                <a:ext cx="2471546" cy="790575"/>
              </a:xfrm>
              <a:custGeom>
                <a:avLst/>
                <a:gdLst>
                  <a:gd name="T0" fmla="*/ 0 w 262"/>
                  <a:gd name="T1" fmla="*/ 2147483647 h 84"/>
                  <a:gd name="T2" fmla="*/ 2147483647 w 262"/>
                  <a:gd name="T3" fmla="*/ 0 h 84"/>
                  <a:gd name="T4" fmla="*/ 2147483647 w 262"/>
                  <a:gd name="T5" fmla="*/ 2147483647 h 84"/>
                  <a:gd name="T6" fmla="*/ 0 60000 65536"/>
                  <a:gd name="T7" fmla="*/ 0 60000 65536"/>
                  <a:gd name="T8" fmla="*/ 0 60000 65536"/>
                  <a:gd name="T9" fmla="*/ 0 w 262"/>
                  <a:gd name="T10" fmla="*/ 0 h 84"/>
                  <a:gd name="T11" fmla="*/ 262 w 262"/>
                  <a:gd name="T12" fmla="*/ 84 h 8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62" h="84">
                    <a:moveTo>
                      <a:pt x="0" y="84"/>
                    </a:moveTo>
                    <a:cubicBezTo>
                      <a:pt x="43" y="33"/>
                      <a:pt x="107" y="0"/>
                      <a:pt x="179" y="0"/>
                    </a:cubicBezTo>
                    <a:cubicBezTo>
                      <a:pt x="208" y="0"/>
                      <a:pt x="236" y="5"/>
                      <a:pt x="262" y="15"/>
                    </a:cubicBezTo>
                  </a:path>
                </a:pathLst>
              </a:custGeom>
              <a:noFill/>
              <a:ln w="28575">
                <a:solidFill>
                  <a:schemeClr val="tx2">
                    <a:lumMod val="60000"/>
                    <a:lumOff val="40000"/>
                  </a:schemeClr>
                </a:solidFill>
                <a:prstDash val="sysDot"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 sz="14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0" name="Freeform 13"/>
              <p:cNvSpPr>
                <a:spLocks/>
              </p:cNvSpPr>
              <p:nvPr/>
            </p:nvSpPr>
            <p:spPr bwMode="auto">
              <a:xfrm>
                <a:off x="2308226" y="2220336"/>
                <a:ext cx="499102" cy="2615286"/>
              </a:xfrm>
              <a:custGeom>
                <a:avLst/>
                <a:gdLst>
                  <a:gd name="T0" fmla="*/ 2147483647 w 53"/>
                  <a:gd name="T1" fmla="*/ 2147483647 h 277"/>
                  <a:gd name="T2" fmla="*/ 0 w 53"/>
                  <a:gd name="T3" fmla="*/ 2147483647 h 277"/>
                  <a:gd name="T4" fmla="*/ 2147483647 w 53"/>
                  <a:gd name="T5" fmla="*/ 0 h 277"/>
                  <a:gd name="T6" fmla="*/ 0 60000 65536"/>
                  <a:gd name="T7" fmla="*/ 0 60000 65536"/>
                  <a:gd name="T8" fmla="*/ 0 60000 65536"/>
                  <a:gd name="T9" fmla="*/ 0 w 53"/>
                  <a:gd name="T10" fmla="*/ 0 h 277"/>
                  <a:gd name="T11" fmla="*/ 53 w 53"/>
                  <a:gd name="T12" fmla="*/ 277 h 27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53" h="277">
                    <a:moveTo>
                      <a:pt x="39" y="277"/>
                    </a:moveTo>
                    <a:cubicBezTo>
                      <a:pt x="14" y="240"/>
                      <a:pt x="0" y="196"/>
                      <a:pt x="0" y="148"/>
                    </a:cubicBezTo>
                    <a:cubicBezTo>
                      <a:pt x="0" y="92"/>
                      <a:pt x="20" y="40"/>
                      <a:pt x="53" y="0"/>
                    </a:cubicBezTo>
                  </a:path>
                </a:pathLst>
              </a:custGeom>
              <a:noFill/>
              <a:ln w="28575">
                <a:solidFill>
                  <a:schemeClr val="tx2">
                    <a:lumMod val="60000"/>
                    <a:lumOff val="40000"/>
                  </a:schemeClr>
                </a:solidFill>
                <a:prstDash val="sysDot"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 sz="14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1" name="Freeform 14"/>
              <p:cNvSpPr>
                <a:spLocks/>
              </p:cNvSpPr>
              <p:nvPr/>
            </p:nvSpPr>
            <p:spPr bwMode="auto">
              <a:xfrm>
                <a:off x="2675564" y="4835622"/>
                <a:ext cx="2443595" cy="970252"/>
              </a:xfrm>
              <a:custGeom>
                <a:avLst/>
                <a:gdLst>
                  <a:gd name="T0" fmla="*/ 2147483647 w 259"/>
                  <a:gd name="T1" fmla="*/ 2147483647 h 103"/>
                  <a:gd name="T2" fmla="*/ 2147483647 w 259"/>
                  <a:gd name="T3" fmla="*/ 2147483647 h 103"/>
                  <a:gd name="T4" fmla="*/ 0 w 259"/>
                  <a:gd name="T5" fmla="*/ 0 h 103"/>
                  <a:gd name="T6" fmla="*/ 0 60000 65536"/>
                  <a:gd name="T7" fmla="*/ 0 60000 65536"/>
                  <a:gd name="T8" fmla="*/ 0 60000 65536"/>
                  <a:gd name="T9" fmla="*/ 0 w 259"/>
                  <a:gd name="T10" fmla="*/ 0 h 103"/>
                  <a:gd name="T11" fmla="*/ 259 w 259"/>
                  <a:gd name="T12" fmla="*/ 103 h 103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59" h="103">
                    <a:moveTo>
                      <a:pt x="259" y="94"/>
                    </a:moveTo>
                    <a:cubicBezTo>
                      <a:pt x="238" y="100"/>
                      <a:pt x="216" y="103"/>
                      <a:pt x="193" y="103"/>
                    </a:cubicBezTo>
                    <a:cubicBezTo>
                      <a:pt x="112" y="103"/>
                      <a:pt x="42" y="62"/>
                      <a:pt x="0" y="0"/>
                    </a:cubicBezTo>
                  </a:path>
                </a:pathLst>
              </a:custGeom>
              <a:noFill/>
              <a:ln w="28575">
                <a:solidFill>
                  <a:schemeClr val="tx2">
                    <a:lumMod val="60000"/>
                    <a:lumOff val="40000"/>
                  </a:schemeClr>
                </a:solidFill>
                <a:prstDash val="sysDot"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 sz="14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2" name="Freeform 15"/>
              <p:cNvSpPr>
                <a:spLocks/>
              </p:cNvSpPr>
              <p:nvPr/>
            </p:nvSpPr>
            <p:spPr bwMode="auto">
              <a:xfrm>
                <a:off x="5119159" y="3645767"/>
                <a:ext cx="1565179" cy="2076256"/>
              </a:xfrm>
              <a:custGeom>
                <a:avLst/>
                <a:gdLst>
                  <a:gd name="T0" fmla="*/ 2147483647 w 166"/>
                  <a:gd name="T1" fmla="*/ 0 h 220"/>
                  <a:gd name="T2" fmla="*/ 0 w 166"/>
                  <a:gd name="T3" fmla="*/ 2147483647 h 220"/>
                  <a:gd name="T4" fmla="*/ 0 60000 65536"/>
                  <a:gd name="T5" fmla="*/ 0 60000 65536"/>
                  <a:gd name="T6" fmla="*/ 0 w 166"/>
                  <a:gd name="T7" fmla="*/ 0 h 220"/>
                  <a:gd name="T8" fmla="*/ 166 w 166"/>
                  <a:gd name="T9" fmla="*/ 220 h 220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166" h="220">
                    <a:moveTo>
                      <a:pt x="166" y="0"/>
                    </a:moveTo>
                    <a:cubicBezTo>
                      <a:pt x="165" y="104"/>
                      <a:pt x="95" y="191"/>
                      <a:pt x="0" y="220"/>
                    </a:cubicBezTo>
                  </a:path>
                </a:pathLst>
              </a:custGeom>
              <a:noFill/>
              <a:ln w="28575">
                <a:solidFill>
                  <a:schemeClr val="tx2">
                    <a:lumMod val="60000"/>
                    <a:lumOff val="40000"/>
                  </a:schemeClr>
                </a:solidFill>
                <a:prstDash val="sysDot"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 sz="14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3" name="Freeform 16"/>
              <p:cNvSpPr>
                <a:spLocks/>
              </p:cNvSpPr>
              <p:nvPr/>
            </p:nvSpPr>
            <p:spPr bwMode="auto">
              <a:xfrm>
                <a:off x="5278871" y="1569511"/>
                <a:ext cx="1405466" cy="2076256"/>
              </a:xfrm>
              <a:custGeom>
                <a:avLst/>
                <a:gdLst>
                  <a:gd name="T0" fmla="*/ 0 w 149"/>
                  <a:gd name="T1" fmla="*/ 0 h 220"/>
                  <a:gd name="T2" fmla="*/ 2147483647 w 149"/>
                  <a:gd name="T3" fmla="*/ 2147483647 h 220"/>
                  <a:gd name="T4" fmla="*/ 2147483647 w 149"/>
                  <a:gd name="T5" fmla="*/ 2147483647 h 220"/>
                  <a:gd name="T6" fmla="*/ 0 60000 65536"/>
                  <a:gd name="T7" fmla="*/ 0 60000 65536"/>
                  <a:gd name="T8" fmla="*/ 0 60000 65536"/>
                  <a:gd name="T9" fmla="*/ 0 w 149"/>
                  <a:gd name="T10" fmla="*/ 0 h 220"/>
                  <a:gd name="T11" fmla="*/ 149 w 149"/>
                  <a:gd name="T12" fmla="*/ 220 h 22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49" h="220">
                    <a:moveTo>
                      <a:pt x="0" y="0"/>
                    </a:moveTo>
                    <a:cubicBezTo>
                      <a:pt x="87" y="34"/>
                      <a:pt x="149" y="118"/>
                      <a:pt x="149" y="217"/>
                    </a:cubicBezTo>
                    <a:cubicBezTo>
                      <a:pt x="149" y="218"/>
                      <a:pt x="149" y="219"/>
                      <a:pt x="149" y="220"/>
                    </a:cubicBezTo>
                  </a:path>
                </a:pathLst>
              </a:custGeom>
              <a:noFill/>
              <a:ln w="28575">
                <a:solidFill>
                  <a:schemeClr val="tx2">
                    <a:lumMod val="60000"/>
                    <a:lumOff val="40000"/>
                  </a:schemeClr>
                </a:solidFill>
                <a:prstDash val="sysDot"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 sz="14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25" name="Rectangle 22"/>
            <p:cNvSpPr>
              <a:spLocks noChangeArrowheads="1"/>
            </p:cNvSpPr>
            <p:nvPr/>
          </p:nvSpPr>
          <p:spPr bwMode="auto">
            <a:xfrm>
              <a:off x="1681097" y="2441340"/>
              <a:ext cx="1329006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endParaRPr lang="en-US" sz="20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endParaRPr>
            </a:p>
          </p:txBody>
        </p:sp>
        <p:sp>
          <p:nvSpPr>
            <p:cNvPr id="26" name="Rectangle 18"/>
            <p:cNvSpPr>
              <a:spLocks noChangeArrowheads="1"/>
            </p:cNvSpPr>
            <p:nvPr/>
          </p:nvSpPr>
          <p:spPr bwMode="auto">
            <a:xfrm>
              <a:off x="2007281" y="1480034"/>
              <a:ext cx="764209" cy="2539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050" b="1" dirty="0" smtClean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itchFamily="34" charset="0"/>
                </a:rPr>
                <a:t>社会属性</a:t>
              </a:r>
              <a:endParaRPr lang="en-US" sz="105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endParaRPr>
            </a:p>
          </p:txBody>
        </p:sp>
        <p:sp>
          <p:nvSpPr>
            <p:cNvPr id="27" name="Rectangle 18"/>
            <p:cNvSpPr>
              <a:spLocks noChangeArrowheads="1"/>
            </p:cNvSpPr>
            <p:nvPr/>
          </p:nvSpPr>
          <p:spPr bwMode="auto">
            <a:xfrm>
              <a:off x="740302" y="2495066"/>
              <a:ext cx="764209" cy="2539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050" b="1" dirty="0" smtClean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itchFamily="34" charset="0"/>
                </a:rPr>
                <a:t>场景触达</a:t>
              </a:r>
              <a:endParaRPr lang="en-US" sz="105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endParaRPr>
            </a:p>
          </p:txBody>
        </p:sp>
        <p:sp>
          <p:nvSpPr>
            <p:cNvPr id="30" name="Rectangle 18"/>
            <p:cNvSpPr>
              <a:spLocks noChangeArrowheads="1"/>
            </p:cNvSpPr>
            <p:nvPr/>
          </p:nvSpPr>
          <p:spPr bwMode="auto">
            <a:xfrm>
              <a:off x="1256690" y="3835196"/>
              <a:ext cx="914563" cy="2539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050" b="1" dirty="0" smtClean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itchFamily="34" charset="0"/>
                </a:rPr>
                <a:t>需求</a:t>
              </a:r>
              <a:r>
                <a:rPr lang="zh-CN" altLang="en-US" sz="105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itchFamily="34" charset="0"/>
                </a:rPr>
                <a:t>偏好</a:t>
              </a:r>
              <a:endParaRPr lang="en-US" sz="105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endParaRPr>
            </a:p>
          </p:txBody>
        </p:sp>
        <p:sp>
          <p:nvSpPr>
            <p:cNvPr id="31" name="Rectangle 18"/>
            <p:cNvSpPr>
              <a:spLocks noChangeArrowheads="1"/>
            </p:cNvSpPr>
            <p:nvPr/>
          </p:nvSpPr>
          <p:spPr bwMode="auto">
            <a:xfrm>
              <a:off x="2782637" y="3753124"/>
              <a:ext cx="764209" cy="2539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050" b="1" dirty="0" smtClean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itchFamily="34" charset="0"/>
                </a:rPr>
                <a:t>财务能力</a:t>
              </a:r>
              <a:endParaRPr lang="en-US" sz="105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endParaRPr>
            </a:p>
          </p:txBody>
        </p:sp>
        <p:sp>
          <p:nvSpPr>
            <p:cNvPr id="32" name="Rectangle 18"/>
            <p:cNvSpPr>
              <a:spLocks noChangeArrowheads="1"/>
            </p:cNvSpPr>
            <p:nvPr/>
          </p:nvSpPr>
          <p:spPr bwMode="auto">
            <a:xfrm>
              <a:off x="3151817" y="2514437"/>
              <a:ext cx="939565" cy="2539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050" b="1" dirty="0" smtClean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itchFamily="34" charset="0"/>
                </a:rPr>
                <a:t>平台认知</a:t>
              </a:r>
              <a:endParaRPr lang="en-US" sz="105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endParaRPr>
            </a:p>
          </p:txBody>
        </p:sp>
        <p:cxnSp>
          <p:nvCxnSpPr>
            <p:cNvPr id="33" name="直接连接符 32"/>
            <p:cNvCxnSpPr>
              <a:stCxn id="25" idx="2"/>
            </p:cNvCxnSpPr>
            <p:nvPr/>
          </p:nvCxnSpPr>
          <p:spPr>
            <a:xfrm flipH="1" flipV="1">
              <a:off x="1189936" y="1570759"/>
              <a:ext cx="1155664" cy="127069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/>
          </p:nvCxnSpPr>
          <p:spPr>
            <a:xfrm flipV="1">
              <a:off x="2349997" y="1498772"/>
              <a:ext cx="1196849" cy="141165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/>
            <p:cNvCxnSpPr>
              <a:stCxn id="25" idx="2"/>
            </p:cNvCxnSpPr>
            <p:nvPr/>
          </p:nvCxnSpPr>
          <p:spPr>
            <a:xfrm>
              <a:off x="2345600" y="2841450"/>
              <a:ext cx="1780594" cy="50686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/>
            <p:cNvCxnSpPr/>
            <p:nvPr/>
          </p:nvCxnSpPr>
          <p:spPr>
            <a:xfrm>
              <a:off x="2349997" y="2841486"/>
              <a:ext cx="40300" cy="173855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/>
            <p:cNvCxnSpPr/>
            <p:nvPr/>
          </p:nvCxnSpPr>
          <p:spPr>
            <a:xfrm flipH="1">
              <a:off x="700970" y="2841486"/>
              <a:ext cx="1649026" cy="84500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8" name="Picture 6" descr="Green Man bubble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9359" y="2155482"/>
              <a:ext cx="1420055" cy="1438742"/>
            </a:xfrm>
            <a:prstGeom prst="rect">
              <a:avLst/>
            </a:prstGeom>
            <a:solidFill>
              <a:srgbClr val="33CCCC"/>
            </a:solidFill>
          </p:spPr>
        </p:pic>
      </p:grpSp>
      <p:sp>
        <p:nvSpPr>
          <p:cNvPr id="28" name="TextBox 20"/>
          <p:cNvSpPr txBox="1"/>
          <p:nvPr/>
        </p:nvSpPr>
        <p:spPr>
          <a:xfrm>
            <a:off x="4419282" y="1378164"/>
            <a:ext cx="427622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200" b="1" dirty="0" smtClean="0">
                <a:latin typeface="微软雅黑" pitchFamily="34" charset="-122"/>
                <a:ea typeface="微软雅黑" pitchFamily="34" charset="-122"/>
              </a:rPr>
              <a:t>社会属性：</a:t>
            </a:r>
            <a:r>
              <a:rPr lang="zh-CN" altLang="en-US" sz="1200" dirty="0">
                <a:latin typeface="微软雅黑" pitchFamily="34" charset="-122"/>
                <a:ea typeface="微软雅黑" pitchFamily="34" charset="-122"/>
              </a:rPr>
              <a:t>与全量会员相比，其年龄偏中年，</a:t>
            </a:r>
            <a:r>
              <a:rPr lang="en-US" altLang="zh-CN" sz="1200" dirty="0">
                <a:latin typeface="微软雅黑" pitchFamily="34" charset="-122"/>
                <a:ea typeface="微软雅黑" pitchFamily="34" charset="-122"/>
              </a:rPr>
              <a:t>30-35</a:t>
            </a:r>
            <a:r>
              <a:rPr lang="zh-CN" altLang="en-US" sz="1200" dirty="0">
                <a:latin typeface="微软雅黑" pitchFamily="34" charset="-122"/>
                <a:ea typeface="微软雅黑" pitchFamily="34" charset="-122"/>
              </a:rPr>
              <a:t>岁较多；性别无明显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差异；</a:t>
            </a:r>
            <a:r>
              <a:rPr lang="zh-CN" altLang="en-US" sz="1200" dirty="0">
                <a:latin typeface="微软雅黑" pitchFamily="34" charset="-122"/>
                <a:ea typeface="微软雅黑" pitchFamily="34" charset="-122"/>
              </a:rPr>
              <a:t>理财用户在经济发达省份转化率高；二线城市用户分布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高；</a:t>
            </a:r>
            <a:endParaRPr lang="en-US" altLang="zh-CN" sz="1200" dirty="0"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平台认知：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金服会员实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名时间久，易购会员等级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高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财务能力：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年龄偏中年，有一定财力更容易购买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需求偏好：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零钱宝用户分散，定期理财和基金集中在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南京；与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上海、北京相比，南京理财女性为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住</a:t>
            </a:r>
            <a:endParaRPr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场景触达：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线下扫码付用户、小店用户更容易转化；</a:t>
            </a:r>
            <a:endParaRPr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8337517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6337" y="357504"/>
            <a:ext cx="1088763" cy="324036"/>
          </a:xfrm>
          <a:prstGeom prst="rect">
            <a:avLst/>
          </a:prstGeom>
        </p:spPr>
      </p:pic>
      <p:sp>
        <p:nvSpPr>
          <p:cNvPr id="43" name="矩形 42"/>
          <p:cNvSpPr/>
          <p:nvPr/>
        </p:nvSpPr>
        <p:spPr>
          <a:xfrm>
            <a:off x="324544" y="72008"/>
            <a:ext cx="8495928" cy="7715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b="1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2.3.1</a:t>
            </a:r>
            <a:r>
              <a:rPr lang="zh-CN" altLang="en-US" b="1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 社会属性：理财会员年龄在</a:t>
            </a:r>
            <a:r>
              <a:rPr lang="en-US" altLang="zh-CN" b="1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30-35</a:t>
            </a:r>
            <a:r>
              <a:rPr lang="zh-CN" altLang="en-US" b="1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岁，性别分布无明显差异</a:t>
            </a:r>
            <a:endParaRPr lang="zh-CN" altLang="en-US" b="1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aphicFrame>
        <p:nvGraphicFramePr>
          <p:cNvPr id="7" name="图表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24547551"/>
              </p:ext>
            </p:extLst>
          </p:nvPr>
        </p:nvGraphicFramePr>
        <p:xfrm>
          <a:off x="324544" y="2015603"/>
          <a:ext cx="4175448" cy="25030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8" name="图表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73889474"/>
              </p:ext>
            </p:extLst>
          </p:nvPr>
        </p:nvGraphicFramePr>
        <p:xfrm>
          <a:off x="4759343" y="2015603"/>
          <a:ext cx="4061129" cy="25030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9" name="TextBox 41"/>
          <p:cNvSpPr txBox="1"/>
          <p:nvPr/>
        </p:nvSpPr>
        <p:spPr>
          <a:xfrm>
            <a:off x="467544" y="933291"/>
            <a:ext cx="805733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/>
                <a:ea typeface="Microsoft YaHei"/>
                <a:cs typeface="Microsoft YaHei"/>
              </a:rPr>
              <a:t>从年龄段来看，</a:t>
            </a:r>
            <a:r>
              <a:rPr lang="zh-CN" altLang="en-US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/>
                <a:ea typeface="Microsoft YaHei"/>
                <a:cs typeface="Microsoft YaHei"/>
              </a:rPr>
              <a:t>理财</a:t>
            </a:r>
            <a:r>
              <a:rPr lang="zh-CN" altLang="en-US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/>
                <a:ea typeface="Microsoft YaHei"/>
                <a:cs typeface="Microsoft YaHei"/>
              </a:rPr>
              <a:t>购买用户较全员用户</a:t>
            </a:r>
            <a:r>
              <a:rPr lang="zh-CN" altLang="en-US" sz="1300" b="1" dirty="0" smtClean="0">
                <a:solidFill>
                  <a:srgbClr val="C00000"/>
                </a:solidFill>
                <a:latin typeface="Microsoft YaHei"/>
                <a:ea typeface="Microsoft YaHei"/>
                <a:cs typeface="Microsoft YaHei"/>
              </a:rPr>
              <a:t>年龄偏</a:t>
            </a:r>
            <a:r>
              <a:rPr lang="zh-CN" altLang="en-US" sz="1300" b="1" dirty="0">
                <a:solidFill>
                  <a:srgbClr val="C00000"/>
                </a:solidFill>
                <a:latin typeface="Microsoft YaHei"/>
                <a:ea typeface="Microsoft YaHei"/>
                <a:cs typeface="Microsoft YaHei"/>
              </a:rPr>
              <a:t>大</a:t>
            </a:r>
            <a:r>
              <a:rPr lang="zh-CN" altLang="en-US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/>
                <a:ea typeface="Microsoft YaHei"/>
                <a:cs typeface="Microsoft YaHei"/>
              </a:rPr>
              <a:t>，</a:t>
            </a:r>
            <a:r>
              <a:rPr lang="zh-CN" altLang="en-US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/>
                <a:ea typeface="Microsoft YaHei"/>
                <a:cs typeface="Microsoft YaHei"/>
              </a:rPr>
              <a:t>购买用户年龄集中</a:t>
            </a:r>
            <a:r>
              <a:rPr lang="zh-CN" altLang="en-US" sz="1300" dirty="0" smtClean="0">
                <a:solidFill>
                  <a:srgbClr val="C00000"/>
                </a:solidFill>
                <a:latin typeface="Microsoft YaHei"/>
                <a:ea typeface="Microsoft YaHei"/>
                <a:cs typeface="Microsoft YaHei"/>
              </a:rPr>
              <a:t>在</a:t>
            </a:r>
            <a:r>
              <a:rPr lang="en-US" altLang="zh-CN" sz="1300" dirty="0" smtClean="0">
                <a:solidFill>
                  <a:srgbClr val="C00000"/>
                </a:solidFill>
                <a:latin typeface="Microsoft YaHei"/>
                <a:ea typeface="Microsoft YaHei"/>
                <a:cs typeface="Microsoft YaHei"/>
              </a:rPr>
              <a:t>30-35</a:t>
            </a:r>
            <a:r>
              <a:rPr lang="zh-CN" altLang="en-US" sz="1300" dirty="0" smtClean="0">
                <a:solidFill>
                  <a:srgbClr val="C00000"/>
                </a:solidFill>
                <a:latin typeface="Microsoft YaHei"/>
                <a:ea typeface="Microsoft YaHei"/>
                <a:cs typeface="Microsoft YaHei"/>
              </a:rPr>
              <a:t>岁</a:t>
            </a:r>
            <a:r>
              <a:rPr lang="zh-CN" altLang="en-US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/>
                <a:ea typeface="Microsoft YaHei"/>
                <a:cs typeface="Microsoft YaHei"/>
              </a:rPr>
              <a:t>，其次集中在</a:t>
            </a:r>
            <a:r>
              <a:rPr lang="en-US" altLang="zh-CN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/>
                <a:ea typeface="Microsoft YaHei"/>
                <a:cs typeface="Microsoft YaHei"/>
              </a:rPr>
              <a:t>25-30</a:t>
            </a:r>
            <a:r>
              <a:rPr lang="zh-CN" altLang="en-US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/>
                <a:ea typeface="Microsoft YaHei"/>
                <a:cs typeface="Microsoft YaHei"/>
              </a:rPr>
              <a:t>岁区间</a:t>
            </a:r>
            <a:endParaRPr lang="en-US" altLang="zh-CN" sz="1300" dirty="0" smtClean="0">
              <a:solidFill>
                <a:schemeClr val="tx1">
                  <a:lumMod val="95000"/>
                  <a:lumOff val="5000"/>
                </a:schemeClr>
              </a:solidFill>
              <a:latin typeface="Microsoft YaHei"/>
              <a:ea typeface="Microsoft YaHei"/>
              <a:cs typeface="Microsoft YaHei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/>
                <a:ea typeface="Microsoft YaHei"/>
                <a:cs typeface="Microsoft YaHei"/>
              </a:rPr>
              <a:t>从性别来看，与全量会员相比，</a:t>
            </a:r>
            <a:r>
              <a:rPr lang="zh-CN" altLang="en-US" sz="1400" dirty="0" smtClean="0">
                <a:latin typeface="Microsoft YaHei"/>
                <a:ea typeface="Microsoft YaHei"/>
                <a:cs typeface="Microsoft YaHei"/>
              </a:rPr>
              <a:t>性别分布</a:t>
            </a:r>
            <a:r>
              <a:rPr lang="zh-CN" altLang="en-US" sz="1300" dirty="0" smtClean="0">
                <a:latin typeface="Microsoft YaHei"/>
                <a:ea typeface="Microsoft YaHei"/>
                <a:cs typeface="Microsoft YaHei"/>
              </a:rPr>
              <a:t>无明显变动</a:t>
            </a:r>
            <a:endParaRPr lang="zh-CN" altLang="en-US" sz="1300" dirty="0">
              <a:solidFill>
                <a:schemeClr val="tx1">
                  <a:lumMod val="95000"/>
                  <a:lumOff val="5000"/>
                </a:schemeClr>
              </a:solidFill>
              <a:latin typeface="Microsoft YaHei"/>
              <a:ea typeface="Microsoft YaHei"/>
              <a:cs typeface="Microsoft YaHei"/>
            </a:endParaRPr>
          </a:p>
        </p:txBody>
      </p:sp>
    </p:spTree>
    <p:extLst>
      <p:ext uri="{BB962C8B-B14F-4D97-AF65-F5344CB8AC3E}">
        <p14:creationId xmlns:p14="http://schemas.microsoft.com/office/powerpoint/2010/main" val="254263188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324544" y="207404"/>
            <a:ext cx="8495928" cy="6516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b="1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2.3.2 </a:t>
            </a:r>
            <a:r>
              <a:rPr lang="zh-CN" altLang="en-US" b="1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社会属性：理财用户在经济发达省份转化率高；二线城市用户分布高</a:t>
            </a:r>
            <a:endParaRPr lang="zh-CN" altLang="en-US" b="1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TextBox 41"/>
          <p:cNvSpPr txBox="1"/>
          <p:nvPr/>
        </p:nvSpPr>
        <p:spPr>
          <a:xfrm>
            <a:off x="467544" y="1101800"/>
            <a:ext cx="8057334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/>
                <a:ea typeface="Microsoft YaHei"/>
                <a:cs typeface="Microsoft YaHei"/>
              </a:rPr>
              <a:t>江苏、安徽、上海作为辐射重点省份和经济发达省份，用户转化率相对较高；</a:t>
            </a:r>
            <a:endParaRPr lang="en-US" altLang="zh-CN" sz="1300" dirty="0" smtClean="0">
              <a:solidFill>
                <a:schemeClr val="tx1">
                  <a:lumMod val="95000"/>
                  <a:lumOff val="5000"/>
                </a:schemeClr>
              </a:solidFill>
              <a:latin typeface="Microsoft YaHei"/>
              <a:ea typeface="Microsoft YaHei"/>
              <a:cs typeface="Microsoft YaHei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/>
                <a:ea typeface="Microsoft YaHei"/>
                <a:cs typeface="Microsoft YaHei"/>
              </a:rPr>
              <a:t>二线城市理财会员分布相对全体会员占比高，未纳入城市等级划分城市理财用户占比明显下降</a:t>
            </a:r>
            <a:endParaRPr lang="zh-CN" altLang="en-US" sz="1300" dirty="0">
              <a:solidFill>
                <a:schemeClr val="tx1">
                  <a:lumMod val="95000"/>
                  <a:lumOff val="5000"/>
                </a:schemeClr>
              </a:solidFill>
              <a:latin typeface="Microsoft YaHei"/>
              <a:ea typeface="Microsoft YaHei"/>
              <a:cs typeface="Microsoft YaHei"/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2128796"/>
              </p:ext>
            </p:extLst>
          </p:nvPr>
        </p:nvGraphicFramePr>
        <p:xfrm>
          <a:off x="4932040" y="2037010"/>
          <a:ext cx="3672408" cy="247895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94374"/>
                <a:gridCol w="1126076"/>
                <a:gridCol w="1251958"/>
              </a:tblGrid>
              <a:tr h="214228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城市等级</a:t>
                      </a:r>
                      <a:endParaRPr lang="zh-CN" altLang="en-US" sz="1100" b="1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全体</a:t>
                      </a:r>
                      <a:r>
                        <a:rPr lang="zh-CN" altLang="en-US" sz="110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会员分布</a:t>
                      </a:r>
                      <a:endParaRPr lang="zh-CN" alt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理财会员分布</a:t>
                      </a:r>
                      <a:endParaRPr lang="zh-CN" alt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chemeClr val="tx2"/>
                    </a:solidFill>
                  </a:tcPr>
                </a:tc>
              </a:tr>
              <a:tr h="377455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一线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13%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14%</a:t>
                      </a:r>
                    </a:p>
                  </a:txBody>
                  <a:tcPr marL="9525" marR="9525" marT="9525" marB="0" anchor="ctr"/>
                </a:tc>
              </a:tr>
              <a:tr h="377455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二线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30%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34%</a:t>
                      </a:r>
                    </a:p>
                  </a:txBody>
                  <a:tcPr marL="9525" marR="9525" marT="9525" marB="0" anchor="ctr"/>
                </a:tc>
              </a:tr>
              <a:tr h="377455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三线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16%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17%</a:t>
                      </a:r>
                    </a:p>
                  </a:txBody>
                  <a:tcPr marL="9525" marR="9525" marT="9525" marB="0" anchor="ctr"/>
                </a:tc>
              </a:tr>
              <a:tr h="377455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四线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16%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15%</a:t>
                      </a:r>
                    </a:p>
                  </a:txBody>
                  <a:tcPr marL="9525" marR="9525" marT="9525" marB="0" anchor="ctr"/>
                </a:tc>
              </a:tr>
              <a:tr h="377455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五线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4%</a:t>
                      </a:r>
                    </a:p>
                  </a:txBody>
                  <a:tcPr marL="9525" marR="9525" marT="9525" marB="0" anchor="ctr"/>
                </a:tc>
              </a:tr>
              <a:tr h="377455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其他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16%</a:t>
                      </a: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  <p:sp>
        <p:nvSpPr>
          <p:cNvPr id="4" name="下箭头 3"/>
          <p:cNvSpPr/>
          <p:nvPr/>
        </p:nvSpPr>
        <p:spPr>
          <a:xfrm flipV="1">
            <a:off x="7820272" y="2715766"/>
            <a:ext cx="144016" cy="144016"/>
          </a:xfrm>
          <a:prstGeom prst="down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下箭头 10"/>
          <p:cNvSpPr/>
          <p:nvPr/>
        </p:nvSpPr>
        <p:spPr>
          <a:xfrm>
            <a:off x="7820272" y="4262692"/>
            <a:ext cx="144016" cy="144016"/>
          </a:xfrm>
          <a:prstGeom prst="downArrow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4877026"/>
              </p:ext>
            </p:extLst>
          </p:nvPr>
        </p:nvGraphicFramePr>
        <p:xfrm>
          <a:off x="618807" y="2037009"/>
          <a:ext cx="3521144" cy="2353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37629"/>
                <a:gridCol w="837629"/>
                <a:gridCol w="1008257"/>
                <a:gridCol w="837629"/>
              </a:tblGrid>
              <a:tr h="246709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省份</a:t>
                      </a:r>
                      <a:endParaRPr lang="zh-CN" altLang="en-US" sz="1100" b="1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理财会员数</a:t>
                      </a:r>
                      <a:endParaRPr lang="zh-CN" altLang="en-US" sz="1100" b="1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会员数</a:t>
                      </a:r>
                      <a:endParaRPr lang="zh-CN" altLang="en-US" sz="1100" b="1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转化率</a:t>
                      </a:r>
                      <a:endParaRPr lang="zh-CN" alt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chemeClr val="tx2"/>
                    </a:solidFill>
                  </a:tcPr>
                </a:tc>
              </a:tr>
              <a:tr h="191481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u="none" strike="noStrike" dirty="0">
                          <a:solidFill>
                            <a:srgbClr val="C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江苏</a:t>
                      </a:r>
                      <a:endParaRPr lang="zh-CN" altLang="en-US" sz="1100" b="0" i="0" u="none" strike="noStrike" dirty="0">
                        <a:solidFill>
                          <a:srgbClr val="C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328541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4417731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7.44%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</a:tr>
              <a:tr h="191481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u="none" strike="noStrike">
                          <a:solidFill>
                            <a:srgbClr val="C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上海</a:t>
                      </a:r>
                      <a:endParaRPr lang="zh-CN" altLang="en-US" sz="1100" b="0" i="0" u="none" strike="noStrike">
                        <a:solidFill>
                          <a:srgbClr val="C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79360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1482042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5.35%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</a:tr>
              <a:tr h="191481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u="none" strike="noStrike">
                          <a:solidFill>
                            <a:srgbClr val="C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安徽</a:t>
                      </a:r>
                      <a:endParaRPr lang="zh-CN" altLang="en-US" sz="1100" b="0" i="0" u="none" strike="noStrike">
                        <a:solidFill>
                          <a:srgbClr val="C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65783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1255331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5.24%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</a:tr>
              <a:tr h="191481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u="none" strike="noStrike" dirty="0">
                          <a:solidFill>
                            <a:srgbClr val="C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北京</a:t>
                      </a:r>
                      <a:endParaRPr lang="zh-CN" altLang="en-US" sz="1100" b="0" i="0" u="none" strike="noStrike" dirty="0">
                        <a:solidFill>
                          <a:srgbClr val="C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84618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1689965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5.01%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</a:tr>
              <a:tr h="191481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u="none" strike="noStrike" dirty="0">
                          <a:solidFill>
                            <a:srgbClr val="C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福建</a:t>
                      </a:r>
                      <a:endParaRPr lang="zh-CN" altLang="en-US" sz="1100" b="0" i="0" u="none" strike="noStrike" dirty="0">
                        <a:solidFill>
                          <a:srgbClr val="C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66609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1392310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4.78%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</a:tr>
              <a:tr h="191481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u="none" strike="noStrike" dirty="0">
                          <a:solidFill>
                            <a:srgbClr val="C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浙江</a:t>
                      </a:r>
                      <a:endParaRPr lang="zh-CN" altLang="en-US" sz="1100" b="0" i="0" u="none" strike="noStrike" dirty="0">
                        <a:solidFill>
                          <a:srgbClr val="C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88746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1900042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4.67%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</a:tr>
              <a:tr h="191481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全量</a:t>
                      </a:r>
                      <a:endParaRPr lang="zh-CN" altLang="en-US" sz="1100" b="1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2030223</a:t>
                      </a:r>
                      <a:endParaRPr lang="en-US" altLang="zh-CN" sz="1100" b="1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45617040</a:t>
                      </a:r>
                      <a:endParaRPr lang="en-US" altLang="zh-CN" sz="1100" b="1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4.45%</a:t>
                      </a:r>
                      <a:endParaRPr lang="en-US" altLang="zh-CN" sz="1100" b="0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00B0F0"/>
                    </a:solidFill>
                  </a:tcPr>
                </a:tc>
              </a:tr>
              <a:tr h="191481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天津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27875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629495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4.43%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</a:tr>
              <a:tr h="191481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湖北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63810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1441509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4.43%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</a:tr>
              <a:tr h="191481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重庆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37456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859976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4.36%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</a:tr>
              <a:tr h="191481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山东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101008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2357241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4.29%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1974311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324544" y="207404"/>
            <a:ext cx="8495928" cy="6516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b="1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2.3.3 </a:t>
            </a:r>
            <a:r>
              <a:rPr lang="zh-CN" altLang="en-US" b="1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平台认知：理财用户实名时间更久，老会员转化率高</a:t>
            </a:r>
            <a:endParaRPr lang="zh-CN" altLang="en-US" b="1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aphicFrame>
        <p:nvGraphicFramePr>
          <p:cNvPr id="11" name="图表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14282910"/>
              </p:ext>
            </p:extLst>
          </p:nvPr>
        </p:nvGraphicFramePr>
        <p:xfrm>
          <a:off x="467544" y="2043889"/>
          <a:ext cx="3888432" cy="24955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2" name="图表 1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20555413"/>
              </p:ext>
            </p:extLst>
          </p:nvPr>
        </p:nvGraphicFramePr>
        <p:xfrm>
          <a:off x="4572508" y="2052240"/>
          <a:ext cx="4038600" cy="24574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TextBox 41"/>
          <p:cNvSpPr txBox="1"/>
          <p:nvPr/>
        </p:nvSpPr>
        <p:spPr>
          <a:xfrm>
            <a:off x="467544" y="1017712"/>
            <a:ext cx="8057334" cy="9925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/>
                <a:ea typeface="Microsoft YaHei"/>
                <a:cs typeface="Microsoft YaHei"/>
              </a:rPr>
              <a:t>理财</a:t>
            </a:r>
            <a:r>
              <a:rPr lang="zh-CN" altLang="en-US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/>
                <a:ea typeface="Microsoft YaHei"/>
                <a:cs typeface="Microsoft YaHei"/>
              </a:rPr>
              <a:t>会员老用户占比高，</a:t>
            </a:r>
            <a:r>
              <a:rPr lang="en-US" altLang="zh-CN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/>
                <a:ea typeface="Microsoft YaHei"/>
                <a:cs typeface="Microsoft YaHei"/>
              </a:rPr>
              <a:t>1</a:t>
            </a:r>
            <a:r>
              <a:rPr lang="zh-CN" altLang="en-US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/>
                <a:ea typeface="Microsoft YaHei"/>
                <a:cs typeface="Microsoft YaHei"/>
              </a:rPr>
              <a:t>年以上老会员占比达到</a:t>
            </a:r>
            <a:r>
              <a:rPr lang="en-US" altLang="zh-CN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/>
                <a:ea typeface="Microsoft YaHei"/>
                <a:cs typeface="Microsoft YaHei"/>
              </a:rPr>
              <a:t>82.5%</a:t>
            </a:r>
            <a:r>
              <a:rPr lang="zh-CN" altLang="en-US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/>
                <a:ea typeface="Microsoft YaHei"/>
                <a:cs typeface="Microsoft YaHei"/>
              </a:rPr>
              <a:t>（</a:t>
            </a:r>
            <a:r>
              <a:rPr lang="en-US" altLang="zh-CN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/>
                <a:ea typeface="Microsoft YaHei"/>
                <a:cs typeface="Microsoft YaHei"/>
              </a:rPr>
              <a:t>VS</a:t>
            </a:r>
            <a:r>
              <a:rPr lang="zh-CN" altLang="en-US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/>
                <a:ea typeface="Microsoft YaHei"/>
                <a:cs typeface="Microsoft YaHei"/>
              </a:rPr>
              <a:t>全量会员的</a:t>
            </a:r>
            <a:r>
              <a:rPr lang="en-US" altLang="zh-CN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/>
                <a:ea typeface="Microsoft YaHei"/>
                <a:cs typeface="Microsoft YaHei"/>
              </a:rPr>
              <a:t>56.3%</a:t>
            </a:r>
            <a:r>
              <a:rPr lang="zh-CN" altLang="en-US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/>
                <a:ea typeface="Microsoft YaHei"/>
                <a:cs typeface="Microsoft YaHei"/>
              </a:rPr>
              <a:t>）</a:t>
            </a:r>
            <a:endParaRPr lang="en-US" altLang="zh-CN" sz="1300" dirty="0" smtClean="0">
              <a:solidFill>
                <a:schemeClr val="tx1">
                  <a:lumMod val="95000"/>
                  <a:lumOff val="5000"/>
                </a:schemeClr>
              </a:solidFill>
              <a:latin typeface="Microsoft YaHei"/>
              <a:ea typeface="Microsoft YaHei"/>
              <a:cs typeface="Microsoft YaHei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/>
                <a:ea typeface="Microsoft YaHei"/>
                <a:cs typeface="Microsoft YaHei"/>
              </a:rPr>
              <a:t>易购会员等级越高，理财转化率越高；</a:t>
            </a:r>
            <a:endParaRPr lang="en-US" altLang="zh-CN" sz="1300" dirty="0" smtClean="0">
              <a:solidFill>
                <a:schemeClr val="tx1">
                  <a:lumMod val="95000"/>
                  <a:lumOff val="5000"/>
                </a:schemeClr>
              </a:solidFill>
              <a:latin typeface="Microsoft YaHei"/>
              <a:ea typeface="Microsoft YaHei"/>
              <a:cs typeface="Microsoft YaHei"/>
            </a:endParaRPr>
          </a:p>
          <a:p>
            <a:pPr>
              <a:lnSpc>
                <a:spcPct val="150000"/>
              </a:lnSpc>
            </a:pPr>
            <a:r>
              <a:rPr lang="zh-CN" altLang="en-US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/>
                <a:ea typeface="Microsoft YaHei"/>
                <a:cs typeface="Microsoft YaHei"/>
              </a:rPr>
              <a:t>平台认可度越高，转化率越高</a:t>
            </a:r>
            <a:endParaRPr lang="en-US" altLang="zh-CN" sz="1300" dirty="0" smtClean="0">
              <a:solidFill>
                <a:schemeClr val="tx1">
                  <a:lumMod val="95000"/>
                  <a:lumOff val="5000"/>
                </a:schemeClr>
              </a:solidFill>
              <a:latin typeface="Microsoft YaHei"/>
              <a:ea typeface="Microsoft YaHei"/>
              <a:cs typeface="Microsoft YaHei"/>
            </a:endParaRPr>
          </a:p>
        </p:txBody>
      </p:sp>
    </p:spTree>
    <p:extLst>
      <p:ext uri="{BB962C8B-B14F-4D97-AF65-F5344CB8AC3E}">
        <p14:creationId xmlns:p14="http://schemas.microsoft.com/office/powerpoint/2010/main" val="304114004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324544" y="207404"/>
            <a:ext cx="8495928" cy="6516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b="1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2.3.4. </a:t>
            </a:r>
            <a:r>
              <a:rPr lang="zh-CN" altLang="en-US" b="1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需求偏好：大促贡献大，累计购买金额</a:t>
            </a:r>
            <a:r>
              <a:rPr lang="en-US" altLang="zh-CN" b="1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10</a:t>
            </a:r>
            <a:r>
              <a:rPr lang="zh-CN" altLang="en-US" b="1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万以上也达到</a:t>
            </a:r>
            <a:r>
              <a:rPr lang="en-US" altLang="zh-CN" b="1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36</a:t>
            </a:r>
            <a:r>
              <a:rPr lang="zh-CN" altLang="en-US" b="1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万</a:t>
            </a:r>
            <a:endParaRPr lang="zh-CN" altLang="en-US" b="1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aphicFrame>
        <p:nvGraphicFramePr>
          <p:cNvPr id="10" name="图表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6166803"/>
              </p:ext>
            </p:extLst>
          </p:nvPr>
        </p:nvGraphicFramePr>
        <p:xfrm>
          <a:off x="324544" y="2067694"/>
          <a:ext cx="3555198" cy="25350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TextBox 41"/>
          <p:cNvSpPr txBox="1"/>
          <p:nvPr/>
        </p:nvSpPr>
        <p:spPr>
          <a:xfrm>
            <a:off x="543841" y="1013247"/>
            <a:ext cx="8057334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/>
                <a:ea typeface="Microsoft YaHei"/>
                <a:cs typeface="Microsoft YaHei"/>
              </a:rPr>
              <a:t>大促对理财业务贡献大，占比达到</a:t>
            </a:r>
            <a:r>
              <a:rPr lang="en-US" altLang="zh-CN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/>
                <a:ea typeface="Microsoft YaHei"/>
                <a:cs typeface="Microsoft YaHei"/>
              </a:rPr>
              <a:t>23%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/>
                <a:ea typeface="Microsoft YaHei"/>
                <a:cs typeface="Microsoft YaHei"/>
              </a:rPr>
              <a:t>理财用户以低端为主，累计</a:t>
            </a:r>
            <a:r>
              <a:rPr lang="en-US" altLang="zh-CN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/>
                <a:ea typeface="Microsoft YaHei"/>
                <a:cs typeface="Microsoft YaHei"/>
              </a:rPr>
              <a:t>10</a:t>
            </a:r>
            <a:r>
              <a:rPr lang="zh-CN" altLang="en-US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/>
                <a:ea typeface="Microsoft YaHei"/>
                <a:cs typeface="Microsoft YaHei"/>
              </a:rPr>
              <a:t>万</a:t>
            </a:r>
            <a:r>
              <a:rPr lang="en-US" altLang="zh-CN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/>
                <a:ea typeface="Microsoft YaHei"/>
                <a:cs typeface="Microsoft YaHei"/>
              </a:rPr>
              <a:t>+</a:t>
            </a:r>
            <a:r>
              <a:rPr lang="zh-CN" altLang="en-US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/>
                <a:ea typeface="Microsoft YaHei"/>
                <a:cs typeface="Microsoft YaHei"/>
              </a:rPr>
              <a:t>用户达到</a:t>
            </a:r>
            <a:r>
              <a:rPr lang="en-US" altLang="zh-CN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/>
                <a:ea typeface="Microsoft YaHei"/>
                <a:cs typeface="Microsoft YaHei"/>
              </a:rPr>
              <a:t>18%</a:t>
            </a:r>
            <a:endParaRPr lang="zh-CN" altLang="en-US" sz="1300" dirty="0">
              <a:solidFill>
                <a:schemeClr val="tx1">
                  <a:lumMod val="95000"/>
                  <a:lumOff val="5000"/>
                </a:schemeClr>
              </a:solidFill>
              <a:latin typeface="Microsoft YaHei"/>
              <a:ea typeface="Microsoft YaHei"/>
              <a:cs typeface="Microsoft YaHei"/>
            </a:endParaRPr>
          </a:p>
        </p:txBody>
      </p:sp>
      <p:graphicFrame>
        <p:nvGraphicFramePr>
          <p:cNvPr id="9" name="图表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49794948"/>
              </p:ext>
            </p:extLst>
          </p:nvPr>
        </p:nvGraphicFramePr>
        <p:xfrm>
          <a:off x="4085250" y="2067694"/>
          <a:ext cx="4533231" cy="25350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44288231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8889560"/>
              </p:ext>
            </p:extLst>
          </p:nvPr>
        </p:nvGraphicFramePr>
        <p:xfrm>
          <a:off x="4572001" y="1859902"/>
          <a:ext cx="4196867" cy="257962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64193"/>
                <a:gridCol w="614378"/>
                <a:gridCol w="614378"/>
                <a:gridCol w="564564"/>
                <a:gridCol w="506447"/>
                <a:gridCol w="541732"/>
                <a:gridCol w="691175"/>
              </a:tblGrid>
              <a:tr h="288511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额度分布</a:t>
                      </a:r>
                      <a:endParaRPr lang="en-US" altLang="zh-CN" sz="1000" b="1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基金</a:t>
                      </a:r>
                      <a:endParaRPr lang="zh-CN" alt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零钱宝</a:t>
                      </a:r>
                      <a:endParaRPr lang="zh-CN" alt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定期理财</a:t>
                      </a:r>
                      <a:endParaRPr lang="zh-CN" alt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安心盈</a:t>
                      </a:r>
                      <a:endParaRPr lang="zh-CN" alt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添利盈</a:t>
                      </a:r>
                      <a:endParaRPr lang="zh-CN" alt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保险理财</a:t>
                      </a:r>
                      <a:endParaRPr lang="zh-CN" alt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</a:tr>
              <a:tr h="28851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0~10</a:t>
                      </a:r>
                      <a:endParaRPr lang="en-US" altLang="zh-CN" sz="9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10642</a:t>
                      </a:r>
                      <a:endParaRPr lang="en-US" altLang="zh-CN" sz="9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358144</a:t>
                      </a:r>
                      <a:endParaRPr lang="en-US" altLang="zh-CN" sz="9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14368</a:t>
                      </a:r>
                      <a:endParaRPr lang="en-US" altLang="zh-CN" sz="9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  <a:endParaRPr lang="en-US" altLang="zh-CN" sz="9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en-US" altLang="zh-CN" sz="9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  <a:endParaRPr lang="en-US" altLang="zh-CN" sz="9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</a:tr>
              <a:tr h="28851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10~100</a:t>
                      </a:r>
                      <a:endParaRPr lang="en-US" altLang="zh-CN" sz="9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78533</a:t>
                      </a:r>
                      <a:endParaRPr lang="en-US" altLang="zh-CN" sz="9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190857</a:t>
                      </a:r>
                      <a:endParaRPr lang="en-US" altLang="zh-CN" sz="9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25835</a:t>
                      </a:r>
                      <a:endParaRPr lang="en-US" altLang="zh-CN" sz="9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17</a:t>
                      </a:r>
                      <a:endParaRPr lang="en-US" altLang="zh-CN" sz="9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  <a:endParaRPr lang="en-US" altLang="zh-CN" sz="9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  <a:endParaRPr lang="en-US" altLang="zh-CN" sz="9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</a:tr>
              <a:tr h="28851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100~1000</a:t>
                      </a:r>
                      <a:endParaRPr lang="en-US" altLang="zh-CN" sz="9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41789</a:t>
                      </a:r>
                      <a:endParaRPr lang="en-US" altLang="zh-CN" sz="9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437274</a:t>
                      </a:r>
                      <a:endParaRPr lang="en-US" altLang="zh-CN" sz="9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34891</a:t>
                      </a:r>
                      <a:endParaRPr lang="en-US" altLang="zh-CN" sz="9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1811</a:t>
                      </a:r>
                      <a:endParaRPr lang="en-US" altLang="zh-CN" sz="9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22561</a:t>
                      </a:r>
                      <a:endParaRPr lang="en-US" altLang="zh-CN" sz="9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541</a:t>
                      </a:r>
                      <a:endParaRPr lang="en-US" altLang="zh-CN" sz="9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</a:tr>
              <a:tr h="28851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1000~1</a:t>
                      </a:r>
                      <a:r>
                        <a:rPr lang="zh-CN" altLang="en-US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万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49918</a:t>
                      </a:r>
                      <a:endParaRPr lang="en-US" altLang="zh-CN" sz="9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345703</a:t>
                      </a:r>
                      <a:endParaRPr lang="en-US" altLang="zh-CN" sz="9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106331</a:t>
                      </a:r>
                      <a:endParaRPr lang="en-US" altLang="zh-CN" sz="9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18053</a:t>
                      </a:r>
                      <a:endParaRPr lang="en-US" altLang="zh-CN" sz="9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44663</a:t>
                      </a:r>
                      <a:endParaRPr lang="en-US" altLang="zh-CN" sz="9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3637</a:t>
                      </a:r>
                      <a:endParaRPr lang="en-US" altLang="zh-CN" sz="9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</a:tr>
              <a:tr h="28851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r>
                        <a:rPr lang="zh-CN" altLang="en-US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万</a:t>
                      </a:r>
                      <a:r>
                        <a:rPr lang="en-US" altLang="zh-CN" sz="9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~10</a:t>
                      </a:r>
                      <a:r>
                        <a:rPr lang="zh-CN" altLang="en-US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万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55390</a:t>
                      </a:r>
                      <a:endParaRPr lang="en-US" altLang="zh-CN" sz="9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353703</a:t>
                      </a:r>
                      <a:endParaRPr lang="en-US" altLang="zh-CN" sz="9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155783</a:t>
                      </a:r>
                      <a:endParaRPr lang="en-US" altLang="zh-CN" sz="9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28559</a:t>
                      </a:r>
                      <a:endParaRPr lang="en-US" altLang="zh-CN" sz="9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45075</a:t>
                      </a:r>
                      <a:endParaRPr lang="en-US" altLang="zh-CN" sz="9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3743</a:t>
                      </a:r>
                      <a:endParaRPr lang="en-US" altLang="zh-CN" sz="9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</a:tr>
              <a:tr h="5600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</a:t>
                      </a:r>
                      <a:r>
                        <a:rPr lang="zh-CN" altLang="en-US" sz="9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万</a:t>
                      </a:r>
                      <a:r>
                        <a:rPr lang="en-US" altLang="zh-CN" sz="9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~100</a:t>
                      </a:r>
                      <a:r>
                        <a:rPr lang="zh-CN" altLang="en-US" sz="9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万</a:t>
                      </a:r>
                      <a:endParaRPr lang="zh-CN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26492</a:t>
                      </a:r>
                      <a:endParaRPr lang="en-US" altLang="zh-CN" sz="9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280922</a:t>
                      </a:r>
                      <a:endParaRPr lang="en-US" altLang="zh-CN" sz="9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125920</a:t>
                      </a:r>
                      <a:endParaRPr lang="en-US" altLang="zh-CN" sz="9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6181</a:t>
                      </a:r>
                      <a:endParaRPr lang="en-US" altLang="zh-CN" sz="9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16159</a:t>
                      </a:r>
                      <a:endParaRPr lang="en-US" altLang="zh-CN" sz="9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998</a:t>
                      </a:r>
                      <a:endParaRPr lang="en-US" altLang="zh-CN" sz="9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</a:tr>
              <a:tr h="28851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100</a:t>
                      </a:r>
                      <a:r>
                        <a:rPr lang="zh-CN" altLang="en-US" sz="9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万以上</a:t>
                      </a:r>
                      <a:endParaRPr lang="zh-CN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1010</a:t>
                      </a:r>
                      <a:endParaRPr lang="en-US" altLang="zh-CN" sz="9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58844</a:t>
                      </a:r>
                      <a:endParaRPr lang="en-US" altLang="zh-CN" sz="9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16105</a:t>
                      </a:r>
                      <a:endParaRPr lang="en-US" altLang="zh-CN" sz="9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135</a:t>
                      </a:r>
                      <a:endParaRPr lang="en-US" altLang="zh-CN" sz="9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663</a:t>
                      </a:r>
                      <a:endParaRPr lang="en-US" altLang="zh-CN" sz="9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17</a:t>
                      </a:r>
                      <a:endParaRPr lang="en-US" altLang="zh-CN" sz="9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  <p:sp>
        <p:nvSpPr>
          <p:cNvPr id="6" name="矩形 5"/>
          <p:cNvSpPr/>
          <p:nvPr/>
        </p:nvSpPr>
        <p:spPr>
          <a:xfrm>
            <a:off x="324544" y="207404"/>
            <a:ext cx="8495928" cy="6516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b="1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2.3.5. </a:t>
            </a:r>
            <a:r>
              <a:rPr lang="zh-CN" altLang="en-US" b="1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需求偏好：</a:t>
            </a:r>
            <a:r>
              <a:rPr lang="en-US" altLang="zh-CN" b="1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b="1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次以上订单忠诚及潜在忠诚用户达到</a:t>
            </a:r>
            <a:r>
              <a:rPr lang="en-US" altLang="zh-CN" b="1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67%</a:t>
            </a:r>
            <a:endParaRPr lang="zh-CN" altLang="en-US" b="1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TextBox 41"/>
          <p:cNvSpPr txBox="1"/>
          <p:nvPr/>
        </p:nvSpPr>
        <p:spPr>
          <a:xfrm>
            <a:off x="543841" y="1013247"/>
            <a:ext cx="8057334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/>
                <a:ea typeface="Microsoft YaHei"/>
                <a:cs typeface="Microsoft YaHei"/>
              </a:rPr>
              <a:t>历史上有</a:t>
            </a:r>
            <a:r>
              <a:rPr lang="en-US" altLang="zh-CN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/>
                <a:ea typeface="Microsoft YaHei"/>
                <a:cs typeface="Microsoft YaHei"/>
              </a:rPr>
              <a:t>2</a:t>
            </a:r>
            <a:r>
              <a:rPr lang="zh-CN" altLang="en-US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/>
                <a:ea typeface="Microsoft YaHei"/>
                <a:cs typeface="Microsoft YaHei"/>
              </a:rPr>
              <a:t>次及以上订单</a:t>
            </a:r>
            <a:r>
              <a:rPr lang="zh-CN" altLang="en-US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/>
                <a:ea typeface="Microsoft YaHei"/>
                <a:cs typeface="Microsoft YaHei"/>
              </a:rPr>
              <a:t>用户占</a:t>
            </a:r>
            <a:r>
              <a:rPr lang="zh-CN" altLang="en-US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/>
                <a:ea typeface="Microsoft YaHei"/>
                <a:cs typeface="Microsoft YaHei"/>
              </a:rPr>
              <a:t>比</a:t>
            </a:r>
            <a:r>
              <a:rPr lang="en-US" altLang="zh-CN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/>
                <a:ea typeface="Microsoft YaHei"/>
                <a:cs typeface="Microsoft YaHei"/>
              </a:rPr>
              <a:t>67%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/>
                <a:ea typeface="Microsoft YaHei"/>
                <a:cs typeface="Microsoft YaHei"/>
              </a:rPr>
              <a:t>累计理财购买金额达到</a:t>
            </a:r>
            <a:r>
              <a:rPr lang="en-US" altLang="zh-CN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/>
                <a:ea typeface="Microsoft YaHei"/>
                <a:cs typeface="Microsoft YaHei"/>
              </a:rPr>
              <a:t>10</a:t>
            </a:r>
            <a:r>
              <a:rPr lang="zh-CN" altLang="en-US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/>
                <a:ea typeface="Microsoft YaHei"/>
                <a:cs typeface="Microsoft YaHei"/>
              </a:rPr>
              <a:t>万以上用户达到</a:t>
            </a:r>
            <a:r>
              <a:rPr lang="en-US" altLang="zh-CN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/>
                <a:ea typeface="Microsoft YaHei"/>
                <a:cs typeface="Microsoft YaHei"/>
              </a:rPr>
              <a:t>53</a:t>
            </a:r>
            <a:r>
              <a:rPr lang="zh-CN" altLang="en-US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/>
                <a:ea typeface="Microsoft YaHei"/>
                <a:cs typeface="Microsoft YaHei"/>
              </a:rPr>
              <a:t>万（类别之间有重复）</a:t>
            </a:r>
            <a:endParaRPr lang="zh-CN" altLang="en-US" sz="1300" dirty="0">
              <a:solidFill>
                <a:schemeClr val="tx1">
                  <a:lumMod val="95000"/>
                  <a:lumOff val="5000"/>
                </a:schemeClr>
              </a:solidFill>
              <a:latin typeface="Microsoft YaHei"/>
              <a:ea typeface="Microsoft YaHei"/>
              <a:cs typeface="Microsoft YaHei"/>
            </a:endParaRPr>
          </a:p>
        </p:txBody>
      </p:sp>
      <p:graphicFrame>
        <p:nvGraphicFramePr>
          <p:cNvPr id="8" name="图表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71435088"/>
              </p:ext>
            </p:extLst>
          </p:nvPr>
        </p:nvGraphicFramePr>
        <p:xfrm>
          <a:off x="313041" y="1859902"/>
          <a:ext cx="4139951" cy="25796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612143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324544" y="207404"/>
            <a:ext cx="8495928" cy="6516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b="1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2.3.6 </a:t>
            </a:r>
            <a:r>
              <a:rPr lang="zh-CN" altLang="en-US" b="1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需求偏好：零钱</a:t>
            </a:r>
            <a:r>
              <a:rPr lang="zh-CN" altLang="en-US" b="1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宝</a:t>
            </a:r>
            <a:r>
              <a:rPr lang="zh-CN" altLang="en-US" b="1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会员用户占比高，需要优化理财用户结构</a:t>
            </a:r>
            <a:endParaRPr lang="zh-CN" altLang="en-US" b="1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TextBox 41"/>
          <p:cNvSpPr txBox="1"/>
          <p:nvPr/>
        </p:nvSpPr>
        <p:spPr>
          <a:xfrm>
            <a:off x="881585" y="1012046"/>
            <a:ext cx="7206518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/>
                <a:ea typeface="Microsoft YaHei"/>
                <a:cs typeface="Microsoft YaHei"/>
              </a:rPr>
              <a:t>购买零钱宝为主，占比达到</a:t>
            </a:r>
            <a:r>
              <a:rPr lang="en-US" altLang="zh-CN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/>
                <a:ea typeface="Microsoft YaHei"/>
                <a:cs typeface="Microsoft YaHei"/>
              </a:rPr>
              <a:t>99.76%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/>
                <a:ea typeface="Microsoft YaHei"/>
                <a:cs typeface="Microsoft YaHei"/>
              </a:rPr>
              <a:t>定期理财也有</a:t>
            </a:r>
            <a:r>
              <a:rPr lang="en-US" altLang="zh-CN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/>
                <a:ea typeface="Microsoft YaHei"/>
                <a:cs typeface="Microsoft YaHei"/>
              </a:rPr>
              <a:t>23.6%</a:t>
            </a:r>
            <a:r>
              <a:rPr lang="zh-CN" altLang="en-US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/>
                <a:ea typeface="Microsoft YaHei"/>
                <a:cs typeface="Microsoft YaHei"/>
              </a:rPr>
              <a:t>比例，基金比例</a:t>
            </a:r>
            <a:r>
              <a:rPr lang="en-US" altLang="zh-CN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/>
                <a:ea typeface="Microsoft YaHei"/>
                <a:cs typeface="Microsoft YaHei"/>
              </a:rPr>
              <a:t>12.99%</a:t>
            </a:r>
            <a:endParaRPr lang="en-US" altLang="zh-CN" sz="1300" dirty="0" smtClean="0">
              <a:solidFill>
                <a:schemeClr val="tx1">
                  <a:lumMod val="95000"/>
                  <a:lumOff val="5000"/>
                </a:schemeClr>
              </a:solidFill>
              <a:latin typeface="Microsoft YaHei"/>
              <a:ea typeface="Microsoft YaHei"/>
              <a:cs typeface="Microsoft YaHei"/>
            </a:endParaRPr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620411"/>
              </p:ext>
            </p:extLst>
          </p:nvPr>
        </p:nvGraphicFramePr>
        <p:xfrm>
          <a:off x="1547664" y="1857501"/>
          <a:ext cx="6539447" cy="2580626"/>
        </p:xfrm>
        <a:graphic>
          <a:graphicData uri="http://schemas.openxmlformats.org/drawingml/2006/table">
            <a:tbl>
              <a:tblPr/>
              <a:tblGrid>
                <a:gridCol w="1956476"/>
                <a:gridCol w="1849269"/>
                <a:gridCol w="2733702"/>
              </a:tblGrid>
              <a:tr h="360453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理财产品类型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人数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占理财会员的比例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</a:tr>
              <a:tr h="417908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0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零钱宝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2025447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99.76%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0453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0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定期理财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479233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23.60%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0453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000" b="0" i="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基金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263774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12.99%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0453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000" b="0" i="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添利盈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129122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6.36%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0453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000" b="0" i="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安心盈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54756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2.70%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0453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000" b="0" i="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保险理财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8936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0.44%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" name="椭圆 1"/>
          <p:cNvSpPr/>
          <p:nvPr/>
        </p:nvSpPr>
        <p:spPr>
          <a:xfrm>
            <a:off x="755576" y="2427734"/>
            <a:ext cx="2584723" cy="1008112"/>
          </a:xfrm>
          <a:prstGeom prst="ellipse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414939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324544" y="207404"/>
            <a:ext cx="8495928" cy="6516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b="1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2.3.7.1 </a:t>
            </a:r>
            <a:r>
              <a:rPr lang="zh-CN" altLang="en-US" b="1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需求偏好：区域分布分析</a:t>
            </a:r>
            <a:endParaRPr lang="zh-CN" altLang="en-US" b="1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aphicFrame>
        <p:nvGraphicFramePr>
          <p:cNvPr id="3" name="图表 2"/>
          <p:cNvGraphicFramePr/>
          <p:nvPr>
            <p:extLst>
              <p:ext uri="{D42A27DB-BD31-4B8C-83A1-F6EECF244321}">
                <p14:modId xmlns:p14="http://schemas.microsoft.com/office/powerpoint/2010/main" val="1791318811"/>
              </p:ext>
            </p:extLst>
          </p:nvPr>
        </p:nvGraphicFramePr>
        <p:xfrm>
          <a:off x="324544" y="2355726"/>
          <a:ext cx="2621237" cy="23386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TextBox 41"/>
          <p:cNvSpPr txBox="1"/>
          <p:nvPr/>
        </p:nvSpPr>
        <p:spPr>
          <a:xfrm>
            <a:off x="324544" y="1131590"/>
            <a:ext cx="8057334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zh-CN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/>
                <a:ea typeface="Microsoft YaHei"/>
                <a:cs typeface="Microsoft YaHei"/>
              </a:rPr>
              <a:t>华东一区</a:t>
            </a:r>
            <a:r>
              <a:rPr lang="zh-CN" altLang="zh-CN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/>
                <a:ea typeface="Microsoft YaHei"/>
                <a:cs typeface="Microsoft YaHei"/>
              </a:rPr>
              <a:t>数量</a:t>
            </a:r>
            <a:r>
              <a:rPr lang="zh-CN" altLang="en-US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/>
                <a:ea typeface="Microsoft YaHei"/>
                <a:cs typeface="Microsoft YaHei"/>
              </a:rPr>
              <a:t>占比</a:t>
            </a:r>
            <a:r>
              <a:rPr lang="zh-CN" altLang="zh-CN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/>
                <a:ea typeface="Microsoft YaHei"/>
                <a:cs typeface="Microsoft YaHei"/>
              </a:rPr>
              <a:t>最多</a:t>
            </a:r>
            <a:r>
              <a:rPr lang="zh-CN" altLang="zh-CN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/>
                <a:ea typeface="Microsoft YaHei"/>
                <a:cs typeface="Microsoft YaHei"/>
              </a:rPr>
              <a:t>，表示苏宁在江苏和周边省份影响力最强</a:t>
            </a:r>
            <a:endParaRPr lang="en-US" altLang="zh-CN" sz="1300" dirty="0">
              <a:solidFill>
                <a:schemeClr val="tx1">
                  <a:lumMod val="95000"/>
                  <a:lumOff val="5000"/>
                </a:schemeClr>
              </a:solidFill>
              <a:latin typeface="Microsoft YaHei"/>
              <a:ea typeface="Microsoft YaHei"/>
              <a:cs typeface="Microsoft YaHei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/>
                <a:ea typeface="Microsoft YaHei"/>
                <a:cs typeface="Microsoft YaHei"/>
              </a:rPr>
              <a:t>定期理财和</a:t>
            </a:r>
            <a:r>
              <a:rPr lang="zh-CN" altLang="en-US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/>
                <a:ea typeface="Microsoft YaHei"/>
                <a:cs typeface="Microsoft YaHei"/>
              </a:rPr>
              <a:t>基金</a:t>
            </a:r>
            <a:r>
              <a:rPr lang="zh-CN" altLang="en-US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/>
                <a:ea typeface="Microsoft YaHei"/>
                <a:cs typeface="Microsoft YaHei"/>
              </a:rPr>
              <a:t>更</a:t>
            </a:r>
            <a:r>
              <a:rPr lang="zh-CN" altLang="en-US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/>
                <a:ea typeface="Microsoft YaHei"/>
                <a:cs typeface="Microsoft YaHei"/>
              </a:rPr>
              <a:t>集中华东</a:t>
            </a:r>
            <a:r>
              <a:rPr lang="zh-CN" altLang="en-US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/>
                <a:ea typeface="Microsoft YaHei"/>
                <a:cs typeface="Microsoft YaHei"/>
              </a:rPr>
              <a:t>一区，零钱</a:t>
            </a:r>
            <a:r>
              <a:rPr lang="zh-CN" altLang="en-US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/>
                <a:ea typeface="Microsoft YaHei"/>
                <a:cs typeface="Microsoft YaHei"/>
              </a:rPr>
              <a:t>宝区域相对</a:t>
            </a:r>
            <a:r>
              <a:rPr lang="zh-CN" altLang="en-US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/>
                <a:ea typeface="Microsoft YaHei"/>
                <a:cs typeface="Microsoft YaHei"/>
              </a:rPr>
              <a:t>分散</a:t>
            </a:r>
            <a:endParaRPr lang="en-US" altLang="zh-CN" sz="1300" dirty="0" smtClean="0">
              <a:solidFill>
                <a:schemeClr val="tx1">
                  <a:lumMod val="95000"/>
                  <a:lumOff val="5000"/>
                </a:schemeClr>
              </a:solidFill>
              <a:latin typeface="Microsoft YaHei"/>
              <a:ea typeface="Microsoft YaHei"/>
              <a:cs typeface="Microsoft YaHei"/>
            </a:endParaRPr>
          </a:p>
        </p:txBody>
      </p:sp>
      <p:graphicFrame>
        <p:nvGraphicFramePr>
          <p:cNvPr id="7" name="图表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03715864"/>
              </p:ext>
            </p:extLst>
          </p:nvPr>
        </p:nvGraphicFramePr>
        <p:xfrm>
          <a:off x="5770203" y="2355727"/>
          <a:ext cx="3000664" cy="23386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9" name="图表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696064"/>
              </p:ext>
            </p:extLst>
          </p:nvPr>
        </p:nvGraphicFramePr>
        <p:xfrm>
          <a:off x="2962384" y="2355726"/>
          <a:ext cx="2779362" cy="23386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427527951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组合 65"/>
          <p:cNvGrpSpPr/>
          <p:nvPr/>
        </p:nvGrpSpPr>
        <p:grpSpPr>
          <a:xfrm>
            <a:off x="899592" y="906882"/>
            <a:ext cx="3096344" cy="2808312"/>
            <a:chOff x="5591092" y="2125650"/>
            <a:chExt cx="2788640" cy="2551755"/>
          </a:xfrm>
        </p:grpSpPr>
        <p:grpSp>
          <p:nvGrpSpPr>
            <p:cNvPr id="67" name="组合 66"/>
            <p:cNvGrpSpPr/>
            <p:nvPr/>
          </p:nvGrpSpPr>
          <p:grpSpPr>
            <a:xfrm>
              <a:off x="5591092" y="2125650"/>
              <a:ext cx="2788640" cy="2551755"/>
              <a:chOff x="919264" y="1919746"/>
              <a:chExt cx="3443272" cy="1756649"/>
            </a:xfrm>
          </p:grpSpPr>
          <p:sp>
            <p:nvSpPr>
              <p:cNvPr id="75" name="椭圆 74"/>
              <p:cNvSpPr/>
              <p:nvPr/>
            </p:nvSpPr>
            <p:spPr>
              <a:xfrm>
                <a:off x="1492709" y="1919746"/>
                <a:ext cx="2270147" cy="1224994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  <a:alpha val="50000"/>
                </a:schemeClr>
              </a:solidFill>
              <a:ln w="158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6" name="椭圆 75"/>
              <p:cNvSpPr/>
              <p:nvPr/>
            </p:nvSpPr>
            <p:spPr>
              <a:xfrm>
                <a:off x="919264" y="2451401"/>
                <a:ext cx="2270147" cy="1224994"/>
              </a:xfrm>
              <a:prstGeom prst="ellipse">
                <a:avLst/>
              </a:prstGeom>
              <a:solidFill>
                <a:srgbClr val="92D050">
                  <a:alpha val="50000"/>
                </a:srgbClr>
              </a:solidFill>
              <a:ln w="158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solidFill>
                    <a:srgbClr val="FFC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7" name="椭圆 76"/>
              <p:cNvSpPr/>
              <p:nvPr/>
            </p:nvSpPr>
            <p:spPr>
              <a:xfrm>
                <a:off x="2092389" y="2451401"/>
                <a:ext cx="2270147" cy="1224994"/>
              </a:xfrm>
              <a:prstGeom prst="ellipse">
                <a:avLst/>
              </a:prstGeom>
              <a:solidFill>
                <a:srgbClr val="00B0F0">
                  <a:alpha val="50000"/>
                </a:srgbClr>
              </a:solidFill>
              <a:ln w="158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68" name="TextBox 20"/>
            <p:cNvSpPr txBox="1"/>
            <p:nvPr/>
          </p:nvSpPr>
          <p:spPr>
            <a:xfrm>
              <a:off x="6444208" y="2390856"/>
              <a:ext cx="985434" cy="3915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1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理财</a:t>
              </a:r>
              <a:endParaRPr lang="en-US" altLang="zh-CN" sz="1100" dirty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1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2130559</a:t>
              </a:r>
            </a:p>
          </p:txBody>
        </p:sp>
        <p:sp>
          <p:nvSpPr>
            <p:cNvPr id="69" name="TextBox 20"/>
            <p:cNvSpPr txBox="1"/>
            <p:nvPr/>
          </p:nvSpPr>
          <p:spPr>
            <a:xfrm>
              <a:off x="5653545" y="3939482"/>
              <a:ext cx="912228" cy="3915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1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保险</a:t>
              </a:r>
              <a:endParaRPr lang="en-US" altLang="zh-CN" sz="1100" dirty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1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255949</a:t>
              </a:r>
            </a:p>
          </p:txBody>
        </p:sp>
        <p:sp>
          <p:nvSpPr>
            <p:cNvPr id="70" name="TextBox 20"/>
            <p:cNvSpPr txBox="1"/>
            <p:nvPr/>
          </p:nvSpPr>
          <p:spPr>
            <a:xfrm>
              <a:off x="7413481" y="3866348"/>
              <a:ext cx="830927" cy="3915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个</a:t>
              </a:r>
              <a:r>
                <a:rPr lang="zh-CN" altLang="en-US" sz="11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贷</a:t>
              </a:r>
              <a:endParaRPr lang="en-US" altLang="zh-CN" sz="1100" dirty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1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484621</a:t>
              </a:r>
            </a:p>
          </p:txBody>
        </p:sp>
        <p:sp>
          <p:nvSpPr>
            <p:cNvPr id="71" name="TextBox 20"/>
            <p:cNvSpPr txBox="1"/>
            <p:nvPr/>
          </p:nvSpPr>
          <p:spPr>
            <a:xfrm>
              <a:off x="5948442" y="3007836"/>
              <a:ext cx="985434" cy="3775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9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理财</a:t>
              </a:r>
              <a:r>
                <a:rPr lang="en-US" altLang="zh-CN" sz="9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+</a:t>
              </a:r>
              <a:r>
                <a:rPr lang="zh-CN" altLang="en-US" sz="9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保险</a:t>
              </a:r>
              <a:endParaRPr lang="en-US" altLang="zh-CN" sz="900" dirty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12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157950</a:t>
              </a:r>
            </a:p>
          </p:txBody>
        </p:sp>
        <p:sp>
          <p:nvSpPr>
            <p:cNvPr id="72" name="TextBox 20"/>
            <p:cNvSpPr txBox="1"/>
            <p:nvPr/>
          </p:nvSpPr>
          <p:spPr>
            <a:xfrm>
              <a:off x="6974788" y="2991552"/>
              <a:ext cx="985434" cy="2097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9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理财</a:t>
              </a:r>
              <a:r>
                <a:rPr lang="en-US" altLang="zh-CN" sz="9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+</a:t>
              </a:r>
              <a:r>
                <a:rPr lang="zh-CN" altLang="en-US" sz="9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个贷</a:t>
              </a:r>
              <a:r>
                <a:rPr lang="en-US" altLang="zh-CN" sz="9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55811</a:t>
              </a:r>
            </a:p>
          </p:txBody>
        </p:sp>
        <p:sp>
          <p:nvSpPr>
            <p:cNvPr id="73" name="TextBox 20"/>
            <p:cNvSpPr txBox="1"/>
            <p:nvPr/>
          </p:nvSpPr>
          <p:spPr>
            <a:xfrm>
              <a:off x="6460618" y="3950439"/>
              <a:ext cx="985434" cy="3355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9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个贷</a:t>
              </a:r>
              <a:r>
                <a:rPr lang="en-US" altLang="zh-CN" sz="9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+</a:t>
              </a:r>
              <a:r>
                <a:rPr lang="zh-CN" altLang="en-US" sz="9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保险</a:t>
              </a:r>
              <a:endParaRPr lang="en-US" altLang="zh-CN" sz="900" dirty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9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11268</a:t>
              </a:r>
            </a:p>
          </p:txBody>
        </p:sp>
        <p:sp>
          <p:nvSpPr>
            <p:cNvPr id="74" name="TextBox 20"/>
            <p:cNvSpPr txBox="1"/>
            <p:nvPr/>
          </p:nvSpPr>
          <p:spPr>
            <a:xfrm>
              <a:off x="6493480" y="3437087"/>
              <a:ext cx="985434" cy="2097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9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12481</a:t>
              </a:r>
            </a:p>
          </p:txBody>
        </p:sp>
      </p:grpSp>
      <p:sp>
        <p:nvSpPr>
          <p:cNvPr id="78" name="TextBox 20"/>
          <p:cNvSpPr txBox="1"/>
          <p:nvPr/>
        </p:nvSpPr>
        <p:spPr>
          <a:xfrm>
            <a:off x="4208788" y="915566"/>
            <a:ext cx="426772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金服交易会员分布：</a:t>
            </a:r>
            <a:endParaRPr lang="en-US" altLang="zh-CN" sz="14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理财用户规模最大，达到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213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万</a:t>
            </a:r>
            <a:endParaRPr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保险用户规模：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25.6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万</a:t>
            </a:r>
            <a:endParaRPr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贷用信用户：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48.5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万</a:t>
            </a:r>
            <a:endParaRPr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综合金融服务：</a:t>
            </a:r>
            <a:endParaRPr lang="en-US" altLang="zh-CN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保险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理财交叉用户数高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157950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，具备交叉营销空间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三类核心金服交易行为交叉用户数：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12481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理财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个贷用户也达到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5.6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万用户，需要进一步分析交易产品详情</a:t>
            </a:r>
            <a:endParaRPr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9" name="TextBox 20"/>
          <p:cNvSpPr txBox="1"/>
          <p:nvPr/>
        </p:nvSpPr>
        <p:spPr>
          <a:xfrm>
            <a:off x="611560" y="3852720"/>
            <a:ext cx="71346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注：金服交易会员包括：</a:t>
            </a:r>
            <a:endParaRPr lang="zh-CN" altLang="en-US" sz="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保险交易会员：历史</a:t>
            </a:r>
            <a:r>
              <a:rPr lang="zh-CN" altLang="en-US" sz="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赠送</a:t>
            </a:r>
            <a:r>
              <a:rPr lang="zh-CN" altLang="en-US" sz="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激活</a:t>
            </a:r>
            <a:r>
              <a:rPr lang="zh-CN" altLang="en-US" sz="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和付费</a:t>
            </a:r>
            <a:r>
              <a:rPr lang="zh-CN" altLang="en-US" sz="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购买各代理险</a:t>
            </a:r>
            <a:r>
              <a:rPr lang="zh-CN" altLang="en-US" sz="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种</a:t>
            </a:r>
            <a:r>
              <a:rPr lang="zh-CN" altLang="en-US" sz="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的会员用户（即不含延保</a:t>
            </a:r>
            <a:r>
              <a:rPr lang="zh-CN" altLang="en-US" sz="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用户</a:t>
            </a:r>
            <a:r>
              <a:rPr lang="zh-CN" altLang="en-US" sz="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sz="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任性贷用</a:t>
            </a:r>
            <a:r>
              <a:rPr lang="zh-CN" altLang="en-US" sz="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信会员：</a:t>
            </a:r>
            <a:r>
              <a:rPr lang="zh-CN" altLang="en-US" sz="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任性贷审批通过后使用过任性贷的用户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理财</a:t>
            </a:r>
            <a:r>
              <a:rPr lang="zh-CN" altLang="en-US" sz="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交易会员：</a:t>
            </a:r>
            <a:r>
              <a:rPr lang="zh-CN" altLang="en-US" sz="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历史购买过任意一款理财产品，包括定期理财</a:t>
            </a:r>
            <a:r>
              <a:rPr lang="en-US" altLang="zh-CN" sz="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基金</a:t>
            </a:r>
            <a:r>
              <a:rPr lang="en-US" altLang="zh-CN" sz="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零钱宝</a:t>
            </a:r>
            <a:r>
              <a:rPr lang="en-US" altLang="zh-CN" sz="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安心盈</a:t>
            </a:r>
            <a:r>
              <a:rPr lang="en-US" altLang="zh-CN" sz="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保险理财</a:t>
            </a:r>
            <a:r>
              <a:rPr lang="en-US" altLang="zh-CN" sz="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添利盈</a:t>
            </a:r>
          </a:p>
        </p:txBody>
      </p:sp>
      <p:sp>
        <p:nvSpPr>
          <p:cNvPr id="80" name="标题 1"/>
          <p:cNvSpPr txBox="1">
            <a:spLocks/>
          </p:cNvSpPr>
          <p:nvPr/>
        </p:nvSpPr>
        <p:spPr>
          <a:xfrm>
            <a:off x="426854" y="271288"/>
            <a:ext cx="7319340" cy="43204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2000" b="1" spc="300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1.2 </a:t>
            </a:r>
            <a:r>
              <a:rPr lang="zh-CN" altLang="en-US" sz="2000" b="1" spc="300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存量经营空间初具规模</a:t>
            </a:r>
            <a:endParaRPr lang="zh-CN" altLang="en-US" sz="2000" b="1" spc="30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69525" y="4900635"/>
            <a:ext cx="206979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注：金服交易数据分析数据截止</a:t>
            </a:r>
            <a:r>
              <a:rPr lang="en-US" altLang="zh-CN" sz="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11</a:t>
            </a:r>
            <a:r>
              <a:rPr lang="zh-CN" altLang="en-US" sz="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30</a:t>
            </a:r>
            <a:r>
              <a:rPr lang="zh-CN" altLang="en-US" sz="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日</a:t>
            </a:r>
            <a:endParaRPr lang="zh-CN" altLang="en-US" sz="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755789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324544" y="207404"/>
            <a:ext cx="8495928" cy="6516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b="1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2.3.7.2</a:t>
            </a:r>
            <a:r>
              <a:rPr lang="zh-CN" altLang="en-US" b="1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需求偏好</a:t>
            </a:r>
            <a:r>
              <a:rPr lang="zh-CN" altLang="en-US" b="1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：基金、定期理财看平台忠诚</a:t>
            </a:r>
            <a:endParaRPr lang="zh-CN" altLang="en-US" b="1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TextBox 41"/>
          <p:cNvSpPr txBox="1"/>
          <p:nvPr/>
        </p:nvSpPr>
        <p:spPr>
          <a:xfrm>
            <a:off x="3318865" y="2139702"/>
            <a:ext cx="2736304" cy="295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/>
                <a:ea typeface="Microsoft YaHei"/>
                <a:cs typeface="Microsoft YaHei"/>
              </a:rPr>
              <a:t>基金客户分析</a:t>
            </a:r>
            <a:endParaRPr lang="en-US" altLang="zh-CN" sz="1000" dirty="0" smtClean="0">
              <a:solidFill>
                <a:schemeClr val="tx1">
                  <a:lumMod val="95000"/>
                  <a:lumOff val="5000"/>
                </a:schemeClr>
              </a:solidFill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12" name="TextBox 41"/>
          <p:cNvSpPr txBox="1"/>
          <p:nvPr/>
        </p:nvSpPr>
        <p:spPr>
          <a:xfrm>
            <a:off x="6134409" y="2139702"/>
            <a:ext cx="2037991" cy="295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/>
                <a:ea typeface="Microsoft YaHei"/>
                <a:cs typeface="Microsoft YaHei"/>
              </a:rPr>
              <a:t>零钱</a:t>
            </a:r>
            <a:r>
              <a:rPr lang="zh-CN" altLang="en-US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/>
                <a:ea typeface="Microsoft YaHei"/>
                <a:cs typeface="Microsoft YaHei"/>
              </a:rPr>
              <a:t>宝客户分析</a:t>
            </a:r>
            <a:endParaRPr lang="en-US" altLang="zh-CN" sz="1000" dirty="0" smtClean="0">
              <a:solidFill>
                <a:schemeClr val="tx1">
                  <a:lumMod val="95000"/>
                  <a:lumOff val="5000"/>
                </a:schemeClr>
              </a:solidFill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13" name="TextBox 41"/>
          <p:cNvSpPr txBox="1"/>
          <p:nvPr/>
        </p:nvSpPr>
        <p:spPr>
          <a:xfrm>
            <a:off x="327280" y="2139702"/>
            <a:ext cx="2592782" cy="295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/>
                <a:ea typeface="Microsoft YaHei"/>
                <a:cs typeface="Microsoft YaHei"/>
              </a:rPr>
              <a:t>定期理财客户分析</a:t>
            </a:r>
            <a:endParaRPr lang="en-US" altLang="zh-CN" sz="1000" dirty="0" smtClean="0">
              <a:solidFill>
                <a:schemeClr val="tx1">
                  <a:lumMod val="95000"/>
                  <a:lumOff val="5000"/>
                </a:schemeClr>
              </a:solidFill>
              <a:latin typeface="Microsoft YaHei"/>
              <a:ea typeface="Microsoft YaHei"/>
              <a:cs typeface="Microsoft YaHei"/>
            </a:endParaRPr>
          </a:p>
        </p:txBody>
      </p:sp>
      <p:pic>
        <p:nvPicPr>
          <p:cNvPr id="9" name="图片 8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5" t="1982" r="13297" b="9550"/>
          <a:stretch/>
        </p:blipFill>
        <p:spPr bwMode="auto">
          <a:xfrm>
            <a:off x="3347864" y="2519093"/>
            <a:ext cx="2631545" cy="1921126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4" name="图片 13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7638" y="2499743"/>
            <a:ext cx="2609651" cy="1940476"/>
          </a:xfrm>
          <a:prstGeom prst="rect">
            <a:avLst/>
          </a:prstGeom>
          <a:noFill/>
        </p:spPr>
      </p:pic>
      <p:pic>
        <p:nvPicPr>
          <p:cNvPr id="15" name="图片 14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14" t="3092" r="12364" b="9481"/>
          <a:stretch/>
        </p:blipFill>
        <p:spPr bwMode="auto">
          <a:xfrm>
            <a:off x="375721" y="2515052"/>
            <a:ext cx="2803914" cy="1959827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0" name="TextBox 41"/>
          <p:cNvSpPr txBox="1"/>
          <p:nvPr/>
        </p:nvSpPr>
        <p:spPr>
          <a:xfrm>
            <a:off x="324544" y="1088183"/>
            <a:ext cx="8057334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/>
                <a:ea typeface="Microsoft YaHei"/>
                <a:cs typeface="Microsoft YaHei"/>
              </a:rPr>
              <a:t>基金及定期理财客户主要是南京为主，说明平台认可度影响</a:t>
            </a:r>
            <a:r>
              <a:rPr lang="zh-CN" altLang="en-US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/>
                <a:ea typeface="Microsoft YaHei"/>
                <a:cs typeface="Microsoft YaHei"/>
              </a:rPr>
              <a:t>较大（线下财富中心也有一定的影响）</a:t>
            </a:r>
            <a:endParaRPr lang="en-US" altLang="zh-CN" sz="1300" dirty="0">
              <a:solidFill>
                <a:schemeClr val="tx1">
                  <a:lumMod val="95000"/>
                  <a:lumOff val="5000"/>
                </a:schemeClr>
              </a:solidFill>
              <a:latin typeface="Microsoft YaHei"/>
              <a:ea typeface="Microsoft YaHei"/>
              <a:cs typeface="Microsoft YaHei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/>
                <a:ea typeface="Microsoft YaHei"/>
                <a:cs typeface="Microsoft YaHei"/>
              </a:rPr>
              <a:t>零钱</a:t>
            </a:r>
            <a:r>
              <a:rPr lang="zh-CN" altLang="en-US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/>
                <a:ea typeface="Microsoft YaHei"/>
                <a:cs typeface="Microsoft YaHei"/>
              </a:rPr>
              <a:t>宝客户城市分布相对</a:t>
            </a:r>
            <a:r>
              <a:rPr lang="zh-CN" altLang="en-US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/>
                <a:ea typeface="Microsoft YaHei"/>
                <a:cs typeface="Microsoft YaHei"/>
              </a:rPr>
              <a:t>分散</a:t>
            </a:r>
            <a:endParaRPr lang="en-US" altLang="zh-CN" sz="1300" dirty="0" smtClean="0">
              <a:solidFill>
                <a:schemeClr val="tx1">
                  <a:lumMod val="95000"/>
                  <a:lumOff val="5000"/>
                </a:schemeClr>
              </a:solidFill>
              <a:latin typeface="Microsoft YaHei"/>
              <a:ea typeface="Microsoft YaHei"/>
              <a:cs typeface="Microsoft YaHei"/>
            </a:endParaRPr>
          </a:p>
        </p:txBody>
      </p:sp>
    </p:spTree>
    <p:extLst>
      <p:ext uri="{BB962C8B-B14F-4D97-AF65-F5344CB8AC3E}">
        <p14:creationId xmlns:p14="http://schemas.microsoft.com/office/powerpoint/2010/main" val="320078439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324544" y="207404"/>
            <a:ext cx="8495928" cy="6516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b="1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2.3.7.3 </a:t>
            </a:r>
            <a:r>
              <a:rPr lang="zh-CN" altLang="en-US" b="1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需求</a:t>
            </a:r>
            <a:r>
              <a:rPr lang="zh-CN" altLang="en-US" b="1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偏好</a:t>
            </a:r>
            <a:r>
              <a:rPr lang="zh-CN" altLang="en-US" b="1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：各业务性别分布分析</a:t>
            </a:r>
            <a:endParaRPr lang="zh-CN" altLang="en-US" b="1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aphicFrame>
        <p:nvGraphicFramePr>
          <p:cNvPr id="6" name="图表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15446164"/>
              </p:ext>
            </p:extLst>
          </p:nvPr>
        </p:nvGraphicFramePr>
        <p:xfrm>
          <a:off x="3251570" y="2269030"/>
          <a:ext cx="2525057" cy="23909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" name="TextBox 41"/>
          <p:cNvSpPr txBox="1"/>
          <p:nvPr/>
        </p:nvSpPr>
        <p:spPr>
          <a:xfrm>
            <a:off x="3187956" y="1960552"/>
            <a:ext cx="273630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"/>
              </a:rPr>
              <a:t>基金客户分析</a:t>
            </a:r>
            <a:endParaRPr lang="en-US" altLang="zh-CN" sz="1000" dirty="0" smtClean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icrosoft YaHei"/>
            </a:endParaRPr>
          </a:p>
        </p:txBody>
      </p:sp>
      <p:sp>
        <p:nvSpPr>
          <p:cNvPr id="12" name="TextBox 41"/>
          <p:cNvSpPr txBox="1"/>
          <p:nvPr/>
        </p:nvSpPr>
        <p:spPr>
          <a:xfrm>
            <a:off x="499374" y="1960553"/>
            <a:ext cx="252505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"/>
              </a:rPr>
              <a:t>定期理财</a:t>
            </a:r>
            <a:endParaRPr lang="en-US" altLang="zh-CN" sz="1000" dirty="0" smtClean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icrosoft YaHei"/>
            </a:endParaRPr>
          </a:p>
        </p:txBody>
      </p:sp>
      <p:graphicFrame>
        <p:nvGraphicFramePr>
          <p:cNvPr id="13" name="图表 1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84344437"/>
              </p:ext>
            </p:extLst>
          </p:nvPr>
        </p:nvGraphicFramePr>
        <p:xfrm>
          <a:off x="506837" y="2269030"/>
          <a:ext cx="2547727" cy="23909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5" name="图表 1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27591764"/>
              </p:ext>
            </p:extLst>
          </p:nvPr>
        </p:nvGraphicFramePr>
        <p:xfrm>
          <a:off x="5940152" y="2269030"/>
          <a:ext cx="2664298" cy="23909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6" name="TextBox 41"/>
          <p:cNvSpPr txBox="1"/>
          <p:nvPr/>
        </p:nvSpPr>
        <p:spPr>
          <a:xfrm>
            <a:off x="492029" y="1008474"/>
            <a:ext cx="4947177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/>
                <a:ea typeface="Microsoft YaHei"/>
                <a:cs typeface="Microsoft YaHei"/>
              </a:rPr>
              <a:t>总体来看，零钱</a:t>
            </a:r>
            <a:r>
              <a:rPr lang="zh-CN" altLang="en-US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/>
                <a:ea typeface="Microsoft YaHei"/>
                <a:cs typeface="Microsoft YaHei"/>
              </a:rPr>
              <a:t>宝和基金男性为主，定期理财主要女性为主</a:t>
            </a:r>
            <a:endParaRPr lang="en-US" altLang="zh-CN" sz="1300" dirty="0" smtClean="0">
              <a:solidFill>
                <a:schemeClr val="tx1">
                  <a:lumMod val="95000"/>
                  <a:lumOff val="5000"/>
                </a:schemeClr>
              </a:solidFill>
              <a:latin typeface="Microsoft YaHei"/>
              <a:ea typeface="Microsoft YaHei"/>
              <a:cs typeface="Microsoft YaHei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/>
                <a:ea typeface="Microsoft YaHei"/>
                <a:cs typeface="Microsoft YaHei"/>
              </a:rPr>
              <a:t>与北京、上海比，南京女性理财比例最高</a:t>
            </a:r>
            <a:endParaRPr lang="en-US" altLang="zh-CN" sz="1300" dirty="0" smtClean="0">
              <a:solidFill>
                <a:schemeClr val="tx1">
                  <a:lumMod val="95000"/>
                  <a:lumOff val="5000"/>
                </a:schemeClr>
              </a:solidFill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9" name="TextBox 41"/>
          <p:cNvSpPr txBox="1"/>
          <p:nvPr/>
        </p:nvSpPr>
        <p:spPr>
          <a:xfrm>
            <a:off x="5868146" y="1960552"/>
            <a:ext cx="273630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"/>
              </a:rPr>
              <a:t>零钱宝客户</a:t>
            </a:r>
            <a:r>
              <a:rPr lang="zh-CN" altLang="en-US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"/>
              </a:rPr>
              <a:t>分析</a:t>
            </a:r>
            <a:endParaRPr lang="en-US" altLang="zh-CN" sz="1000" dirty="0" smtClean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icrosoft YaHei"/>
            </a:endParaRPr>
          </a:p>
        </p:txBody>
      </p:sp>
    </p:spTree>
    <p:extLst>
      <p:ext uri="{BB962C8B-B14F-4D97-AF65-F5344CB8AC3E}">
        <p14:creationId xmlns:p14="http://schemas.microsoft.com/office/powerpoint/2010/main" val="42803415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324544" y="207404"/>
            <a:ext cx="8495928" cy="6516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b="1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2.3.7.4 </a:t>
            </a:r>
            <a:r>
              <a:rPr lang="zh-CN" altLang="en-US" b="1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需求偏好：年龄分布分析</a:t>
            </a:r>
            <a:endParaRPr lang="zh-CN" altLang="en-US" b="1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aphicFrame>
        <p:nvGraphicFramePr>
          <p:cNvPr id="9" name="图表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8584658"/>
              </p:ext>
            </p:extLst>
          </p:nvPr>
        </p:nvGraphicFramePr>
        <p:xfrm>
          <a:off x="3243124" y="1856131"/>
          <a:ext cx="2775731" cy="28269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1" name="图表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94331947"/>
              </p:ext>
            </p:extLst>
          </p:nvPr>
        </p:nvGraphicFramePr>
        <p:xfrm>
          <a:off x="332101" y="1856129"/>
          <a:ext cx="2781260" cy="28269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4" name="图表 1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81645698"/>
              </p:ext>
            </p:extLst>
          </p:nvPr>
        </p:nvGraphicFramePr>
        <p:xfrm>
          <a:off x="6156176" y="1856130"/>
          <a:ext cx="2664296" cy="28269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6" name="TextBox 41"/>
          <p:cNvSpPr txBox="1"/>
          <p:nvPr/>
        </p:nvSpPr>
        <p:spPr>
          <a:xfrm>
            <a:off x="332100" y="863550"/>
            <a:ext cx="8272347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/>
                <a:ea typeface="Microsoft YaHei"/>
                <a:cs typeface="Microsoft YaHei"/>
              </a:rPr>
              <a:t>零钱宝会员主要集中在</a:t>
            </a:r>
            <a:r>
              <a:rPr lang="en-US" altLang="zh-CN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/>
                <a:ea typeface="Microsoft YaHei"/>
                <a:cs typeface="Microsoft YaHei"/>
              </a:rPr>
              <a:t>20-30</a:t>
            </a:r>
            <a:r>
              <a:rPr lang="zh-CN" altLang="en-US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/>
                <a:ea typeface="Microsoft YaHei"/>
                <a:cs typeface="Microsoft YaHei"/>
              </a:rPr>
              <a:t>岁，更年轻；基金和理财用户相对以</a:t>
            </a:r>
            <a:r>
              <a:rPr lang="en-US" altLang="zh-CN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/>
                <a:ea typeface="Microsoft YaHei"/>
                <a:cs typeface="Microsoft YaHei"/>
              </a:rPr>
              <a:t>30-40</a:t>
            </a:r>
            <a:r>
              <a:rPr lang="zh-CN" altLang="en-US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/>
                <a:ea typeface="Microsoft YaHei"/>
                <a:cs typeface="Microsoft YaHei"/>
              </a:rPr>
              <a:t>岁</a:t>
            </a:r>
            <a:r>
              <a:rPr lang="zh-CN" altLang="en-US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/>
                <a:ea typeface="Microsoft YaHei"/>
                <a:cs typeface="Microsoft YaHei"/>
              </a:rPr>
              <a:t>会员</a:t>
            </a:r>
            <a:r>
              <a:rPr lang="zh-CN" altLang="en-US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/>
                <a:ea typeface="Microsoft YaHei"/>
                <a:cs typeface="Microsoft YaHei"/>
              </a:rPr>
              <a:t>为主，其次是</a:t>
            </a:r>
            <a:r>
              <a:rPr lang="en-US" altLang="zh-CN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/>
                <a:ea typeface="Microsoft YaHei"/>
                <a:cs typeface="Microsoft YaHei"/>
              </a:rPr>
              <a:t>20-30</a:t>
            </a:r>
            <a:r>
              <a:rPr lang="zh-CN" altLang="en-US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/>
                <a:ea typeface="Microsoft YaHei"/>
                <a:cs typeface="Microsoft YaHei"/>
              </a:rPr>
              <a:t>岁会员</a:t>
            </a:r>
            <a:endParaRPr lang="en-US" altLang="zh-CN" sz="1300" dirty="0" smtClean="0">
              <a:solidFill>
                <a:schemeClr val="tx1">
                  <a:lumMod val="95000"/>
                  <a:lumOff val="5000"/>
                </a:schemeClr>
              </a:solidFill>
              <a:latin typeface="Microsoft YaHei"/>
              <a:ea typeface="Microsoft YaHei"/>
              <a:cs typeface="Microsoft YaHei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/>
                <a:ea typeface="Microsoft YaHei"/>
                <a:cs typeface="Microsoft YaHei"/>
              </a:rPr>
              <a:t>与</a:t>
            </a:r>
            <a:r>
              <a:rPr lang="zh-CN" altLang="en-US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/>
                <a:ea typeface="Microsoft YaHei"/>
                <a:cs typeface="Microsoft YaHei"/>
              </a:rPr>
              <a:t>北京、上海</a:t>
            </a:r>
            <a:r>
              <a:rPr lang="zh-CN" altLang="en-US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/>
                <a:ea typeface="Microsoft YaHei"/>
                <a:cs typeface="Microsoft YaHei"/>
              </a:rPr>
              <a:t>比</a:t>
            </a:r>
            <a:r>
              <a:rPr lang="zh-CN" altLang="en-US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/>
                <a:ea typeface="Microsoft YaHei"/>
                <a:cs typeface="Microsoft YaHei"/>
              </a:rPr>
              <a:t>，</a:t>
            </a:r>
            <a:r>
              <a:rPr lang="zh-CN" altLang="en-US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/>
                <a:ea typeface="Microsoft YaHei"/>
                <a:cs typeface="Microsoft YaHei"/>
              </a:rPr>
              <a:t>南京理财会员客户更</a:t>
            </a:r>
            <a:r>
              <a:rPr lang="zh-CN" altLang="en-US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/>
                <a:ea typeface="Microsoft YaHei"/>
                <a:cs typeface="Microsoft YaHei"/>
              </a:rPr>
              <a:t>年轻</a:t>
            </a:r>
            <a:endParaRPr lang="en-US" altLang="zh-CN" sz="1300" dirty="0" smtClean="0">
              <a:solidFill>
                <a:schemeClr val="tx1">
                  <a:lumMod val="95000"/>
                  <a:lumOff val="5000"/>
                </a:schemeClr>
              </a:solidFill>
              <a:latin typeface="Microsoft YaHei"/>
              <a:ea typeface="Microsoft YaHei"/>
              <a:cs typeface="Microsoft YaHei"/>
            </a:endParaRPr>
          </a:p>
        </p:txBody>
      </p:sp>
    </p:spTree>
    <p:extLst>
      <p:ext uri="{BB962C8B-B14F-4D97-AF65-F5344CB8AC3E}">
        <p14:creationId xmlns:p14="http://schemas.microsoft.com/office/powerpoint/2010/main" val="307899489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324544" y="207404"/>
            <a:ext cx="8495928" cy="6516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b="1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2.3.7.5 </a:t>
            </a:r>
            <a:r>
              <a:rPr lang="zh-CN" altLang="en-US" b="1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需求偏好：购买额度分布分析</a:t>
            </a:r>
            <a:endParaRPr lang="zh-CN" altLang="en-US" b="1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aphicFrame>
        <p:nvGraphicFramePr>
          <p:cNvPr id="13" name="图表 1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48896378"/>
              </p:ext>
            </p:extLst>
          </p:nvPr>
        </p:nvGraphicFramePr>
        <p:xfrm>
          <a:off x="3300327" y="2244664"/>
          <a:ext cx="2773112" cy="24482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6" name="图表 1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3346873"/>
              </p:ext>
            </p:extLst>
          </p:nvPr>
        </p:nvGraphicFramePr>
        <p:xfrm>
          <a:off x="6235117" y="2244664"/>
          <a:ext cx="2563898" cy="24153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7" name="图表 1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43315719"/>
              </p:ext>
            </p:extLst>
          </p:nvPr>
        </p:nvGraphicFramePr>
        <p:xfrm>
          <a:off x="324544" y="2244664"/>
          <a:ext cx="2814105" cy="24482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8" name="TextBox 41"/>
          <p:cNvSpPr txBox="1"/>
          <p:nvPr/>
        </p:nvSpPr>
        <p:spPr>
          <a:xfrm>
            <a:off x="395536" y="1059582"/>
            <a:ext cx="8057334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zh-CN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/>
                <a:ea typeface="Microsoft YaHei"/>
                <a:cs typeface="Microsoft YaHei"/>
              </a:rPr>
              <a:t>定期理财</a:t>
            </a:r>
            <a:r>
              <a:rPr lang="zh-CN" altLang="en-US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/>
                <a:ea typeface="Microsoft YaHei"/>
                <a:cs typeface="Microsoft YaHei"/>
              </a:rPr>
              <a:t>累计购买</a:t>
            </a:r>
            <a:r>
              <a:rPr lang="en-US" altLang="zh-CN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/>
                <a:ea typeface="Microsoft YaHei"/>
                <a:cs typeface="Microsoft YaHei"/>
              </a:rPr>
              <a:t>10</a:t>
            </a:r>
            <a:r>
              <a:rPr lang="zh-CN" altLang="zh-CN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/>
                <a:ea typeface="Microsoft YaHei"/>
                <a:cs typeface="Microsoft YaHei"/>
              </a:rPr>
              <a:t>万</a:t>
            </a:r>
            <a:r>
              <a:rPr lang="en-US" altLang="zh-CN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/>
                <a:ea typeface="Microsoft YaHei"/>
                <a:cs typeface="Microsoft YaHei"/>
              </a:rPr>
              <a:t>~100</a:t>
            </a:r>
            <a:r>
              <a:rPr lang="zh-CN" altLang="zh-CN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/>
                <a:ea typeface="Microsoft YaHei"/>
                <a:cs typeface="Microsoft YaHei"/>
              </a:rPr>
              <a:t>万的客户</a:t>
            </a:r>
            <a:r>
              <a:rPr lang="zh-CN" altLang="zh-CN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/>
                <a:ea typeface="Microsoft YaHei"/>
                <a:cs typeface="Microsoft YaHei"/>
              </a:rPr>
              <a:t>最多</a:t>
            </a:r>
            <a:r>
              <a:rPr lang="zh-CN" altLang="en-US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/>
                <a:ea typeface="Microsoft YaHei"/>
                <a:cs typeface="Microsoft YaHei"/>
              </a:rPr>
              <a:t>；基金购买</a:t>
            </a:r>
            <a:r>
              <a:rPr lang="en-US" altLang="zh-CN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/>
                <a:ea typeface="Microsoft YaHei"/>
                <a:cs typeface="Microsoft YaHei"/>
              </a:rPr>
              <a:t>1-10</a:t>
            </a:r>
            <a:r>
              <a:rPr lang="zh-CN" altLang="en-US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/>
                <a:ea typeface="Microsoft YaHei"/>
                <a:cs typeface="Microsoft YaHei"/>
              </a:rPr>
              <a:t>万最多；</a:t>
            </a:r>
            <a:endParaRPr lang="en-US" altLang="zh-CN" sz="1300" dirty="0">
              <a:solidFill>
                <a:schemeClr val="tx1">
                  <a:lumMod val="95000"/>
                  <a:lumOff val="5000"/>
                </a:schemeClr>
              </a:solidFill>
              <a:latin typeface="Microsoft YaHei"/>
              <a:ea typeface="Microsoft YaHei"/>
              <a:cs typeface="Microsoft YaHei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/>
                <a:ea typeface="Microsoft YaHei"/>
                <a:cs typeface="Microsoft YaHei"/>
              </a:rPr>
              <a:t>零钱宝小额购买会员用户</a:t>
            </a:r>
            <a:r>
              <a:rPr lang="zh-CN" altLang="en-US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/>
                <a:ea typeface="Microsoft YaHei"/>
                <a:cs typeface="Microsoft YaHei"/>
              </a:rPr>
              <a:t>多，累计</a:t>
            </a:r>
            <a:r>
              <a:rPr lang="en-US" altLang="zh-CN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/>
                <a:ea typeface="Microsoft YaHei"/>
                <a:cs typeface="Microsoft YaHei"/>
              </a:rPr>
              <a:t>10</a:t>
            </a:r>
            <a:r>
              <a:rPr lang="zh-CN" altLang="en-US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/>
                <a:ea typeface="Microsoft YaHei"/>
                <a:cs typeface="Microsoft YaHei"/>
              </a:rPr>
              <a:t>元以下占比达到</a:t>
            </a:r>
            <a:r>
              <a:rPr lang="en-US" altLang="zh-CN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/>
                <a:ea typeface="Microsoft YaHei"/>
                <a:cs typeface="Microsoft YaHei"/>
              </a:rPr>
              <a:t>62%</a:t>
            </a:r>
            <a:endParaRPr lang="en-US" altLang="zh-CN" sz="1300" dirty="0" smtClean="0">
              <a:solidFill>
                <a:schemeClr val="tx1">
                  <a:lumMod val="95000"/>
                  <a:lumOff val="5000"/>
                </a:schemeClr>
              </a:solidFill>
              <a:latin typeface="Microsoft YaHei"/>
              <a:ea typeface="Microsoft YaHei"/>
              <a:cs typeface="Microsoft YaHei"/>
            </a:endParaRPr>
          </a:p>
        </p:txBody>
      </p:sp>
    </p:spTree>
    <p:extLst>
      <p:ext uri="{BB962C8B-B14F-4D97-AF65-F5344CB8AC3E}">
        <p14:creationId xmlns:p14="http://schemas.microsoft.com/office/powerpoint/2010/main" val="105680330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324544" y="207404"/>
            <a:ext cx="8495928" cy="6516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b="1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2.3.7.6 </a:t>
            </a:r>
            <a:r>
              <a:rPr lang="zh-CN" altLang="en-US" b="1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需求偏好：投资风险偏好分析</a:t>
            </a:r>
            <a:endParaRPr lang="zh-CN" altLang="en-US" b="1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5" name="图片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4802" y="2384470"/>
            <a:ext cx="2627292" cy="2145427"/>
          </a:xfrm>
          <a:prstGeom prst="rect">
            <a:avLst/>
          </a:prstGeom>
          <a:noFill/>
        </p:spPr>
      </p:pic>
      <p:sp>
        <p:nvSpPr>
          <p:cNvPr id="6" name="TextBox 41"/>
          <p:cNvSpPr txBox="1"/>
          <p:nvPr/>
        </p:nvSpPr>
        <p:spPr>
          <a:xfrm>
            <a:off x="3145789" y="1935684"/>
            <a:ext cx="2736304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/>
                <a:ea typeface="Microsoft YaHei"/>
                <a:cs typeface="Microsoft YaHei"/>
              </a:rPr>
              <a:t>基金客户</a:t>
            </a:r>
            <a:endParaRPr lang="en-US" altLang="zh-CN" sz="1300" dirty="0" smtClean="0">
              <a:solidFill>
                <a:schemeClr val="tx1">
                  <a:lumMod val="95000"/>
                  <a:lumOff val="5000"/>
                </a:schemeClr>
              </a:solidFill>
              <a:latin typeface="Microsoft YaHei"/>
              <a:ea typeface="Microsoft YaHei"/>
              <a:cs typeface="Microsoft YaHei"/>
            </a:endParaRPr>
          </a:p>
        </p:txBody>
      </p:sp>
      <p:graphicFrame>
        <p:nvGraphicFramePr>
          <p:cNvPr id="10" name="图表 9"/>
          <p:cNvGraphicFramePr/>
          <p:nvPr>
            <p:extLst>
              <p:ext uri="{D42A27DB-BD31-4B8C-83A1-F6EECF244321}">
                <p14:modId xmlns:p14="http://schemas.microsoft.com/office/powerpoint/2010/main" val="866027020"/>
              </p:ext>
            </p:extLst>
          </p:nvPr>
        </p:nvGraphicFramePr>
        <p:xfrm>
          <a:off x="6077066" y="2384470"/>
          <a:ext cx="2671398" cy="21454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1" name="图表 10"/>
          <p:cNvGraphicFramePr/>
          <p:nvPr>
            <p:extLst>
              <p:ext uri="{D42A27DB-BD31-4B8C-83A1-F6EECF244321}">
                <p14:modId xmlns:p14="http://schemas.microsoft.com/office/powerpoint/2010/main" val="2200487207"/>
              </p:ext>
            </p:extLst>
          </p:nvPr>
        </p:nvGraphicFramePr>
        <p:xfrm>
          <a:off x="290133" y="2384470"/>
          <a:ext cx="2769697" cy="21454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2" name="TextBox 41"/>
          <p:cNvSpPr txBox="1"/>
          <p:nvPr/>
        </p:nvSpPr>
        <p:spPr>
          <a:xfrm>
            <a:off x="6026110" y="1932218"/>
            <a:ext cx="278202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/>
                <a:ea typeface="Microsoft YaHei"/>
                <a:cs typeface="Microsoft YaHei"/>
              </a:rPr>
              <a:t>零钱</a:t>
            </a:r>
            <a:r>
              <a:rPr lang="zh-CN" altLang="en-US" sz="1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/>
                <a:ea typeface="Microsoft YaHei"/>
                <a:cs typeface="Microsoft YaHei"/>
              </a:rPr>
              <a:t>宝客户</a:t>
            </a:r>
            <a:endParaRPr lang="en-US" altLang="zh-CN" sz="1200" dirty="0" smtClean="0">
              <a:solidFill>
                <a:schemeClr val="tx1">
                  <a:lumMod val="95000"/>
                  <a:lumOff val="5000"/>
                </a:schemeClr>
              </a:solidFill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13" name="TextBox 41"/>
          <p:cNvSpPr txBox="1"/>
          <p:nvPr/>
        </p:nvSpPr>
        <p:spPr>
          <a:xfrm>
            <a:off x="290134" y="1966110"/>
            <a:ext cx="2964667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/>
                <a:ea typeface="Microsoft YaHei"/>
                <a:cs typeface="Microsoft YaHei"/>
              </a:rPr>
              <a:t>定期理财客户</a:t>
            </a:r>
            <a:endParaRPr lang="en-US" altLang="zh-CN" sz="1300" dirty="0" smtClean="0">
              <a:solidFill>
                <a:schemeClr val="tx1">
                  <a:lumMod val="95000"/>
                  <a:lumOff val="5000"/>
                </a:schemeClr>
              </a:solidFill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9" name="TextBox 41"/>
          <p:cNvSpPr txBox="1"/>
          <p:nvPr/>
        </p:nvSpPr>
        <p:spPr>
          <a:xfrm>
            <a:off x="290133" y="1066350"/>
            <a:ext cx="80573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/>
                <a:ea typeface="Microsoft YaHei"/>
                <a:cs typeface="Microsoft YaHei"/>
              </a:rPr>
              <a:t>基金客户以稳健型投资为主</a:t>
            </a:r>
            <a:endParaRPr lang="en-US" altLang="zh-CN" sz="1200" dirty="0" smtClean="0">
              <a:solidFill>
                <a:schemeClr val="tx1">
                  <a:lumMod val="95000"/>
                  <a:lumOff val="5000"/>
                </a:schemeClr>
              </a:solidFill>
              <a:latin typeface="Microsoft YaHei"/>
              <a:ea typeface="Microsoft YaHei"/>
              <a:cs typeface="Microsoft YaHei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/>
                <a:ea typeface="Microsoft YaHei"/>
                <a:cs typeface="Microsoft YaHei"/>
              </a:rPr>
              <a:t>定期理财和零钱宝以保守型客户为主</a:t>
            </a:r>
            <a:endParaRPr lang="en-US" altLang="zh-CN" sz="1200" dirty="0" smtClean="0">
              <a:solidFill>
                <a:schemeClr val="tx1">
                  <a:lumMod val="95000"/>
                  <a:lumOff val="5000"/>
                </a:schemeClr>
              </a:solidFill>
              <a:latin typeface="Microsoft YaHei"/>
              <a:ea typeface="Microsoft YaHei"/>
              <a:cs typeface="Microsoft YaHei"/>
            </a:endParaRPr>
          </a:p>
        </p:txBody>
      </p:sp>
    </p:spTree>
    <p:extLst>
      <p:ext uri="{BB962C8B-B14F-4D97-AF65-F5344CB8AC3E}">
        <p14:creationId xmlns:p14="http://schemas.microsoft.com/office/powerpoint/2010/main" val="175223161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324544" y="207404"/>
            <a:ext cx="8495928" cy="6516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b="1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2.3.8 </a:t>
            </a:r>
            <a:r>
              <a:rPr lang="zh-CN" altLang="en-US" b="1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场景触达：小店用户和线下扫码付用户理财转化高</a:t>
            </a:r>
            <a:endParaRPr lang="zh-CN" altLang="en-US" b="1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4552722"/>
              </p:ext>
            </p:extLst>
          </p:nvPr>
        </p:nvGraphicFramePr>
        <p:xfrm>
          <a:off x="827584" y="1995686"/>
          <a:ext cx="7416317" cy="234731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04245"/>
                <a:gridCol w="1580865"/>
                <a:gridCol w="1343735"/>
                <a:gridCol w="1185649"/>
                <a:gridCol w="1501823"/>
              </a:tblGrid>
              <a:tr h="335331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触点场景</a:t>
                      </a:r>
                      <a:endParaRPr lang="zh-CN" altLang="en-US" sz="1100" b="1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非理财用户</a:t>
                      </a:r>
                      <a:endParaRPr lang="zh-CN" altLang="en-US" sz="1100" b="1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理财用户</a:t>
                      </a:r>
                      <a:endParaRPr lang="zh-CN" altLang="en-US" sz="1100" b="1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会员用户数</a:t>
                      </a:r>
                      <a:endParaRPr lang="zh-CN" altLang="en-US" sz="1100" b="1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理财转化率</a:t>
                      </a:r>
                      <a:endParaRPr lang="zh-CN" altLang="en-US" sz="1100" b="1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</a:tr>
              <a:tr h="335331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其它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42467367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1817377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44284744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4.1%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</a:tr>
              <a:tr h="335331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红孩子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302402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13812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316214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4.4%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</a:tr>
              <a:tr h="335331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1" u="none" strike="noStrike" dirty="0">
                          <a:solidFill>
                            <a:srgbClr val="C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线下扫码付</a:t>
                      </a:r>
                      <a:endParaRPr lang="zh-CN" altLang="en-US" sz="1100" b="1" i="0" u="none" strike="noStrike" dirty="0">
                        <a:solidFill>
                          <a:srgbClr val="C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480251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143862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624113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u="none" strike="noStrike" dirty="0">
                          <a:solidFill>
                            <a:srgbClr val="C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23.1%</a:t>
                      </a:r>
                      <a:endParaRPr lang="en-US" altLang="zh-CN" sz="1400" b="0" i="0" u="none" strike="noStrike" dirty="0">
                        <a:solidFill>
                          <a:srgbClr val="C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</a:tr>
              <a:tr h="335331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1" u="none" strike="noStrike" dirty="0">
                          <a:solidFill>
                            <a:srgbClr val="C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小店线下用户</a:t>
                      </a:r>
                      <a:endParaRPr lang="zh-CN" altLang="en-US" sz="1100" b="1" i="0" u="none" strike="noStrike" dirty="0">
                        <a:solidFill>
                          <a:srgbClr val="C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9867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6480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16347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u="none" strike="noStrike">
                          <a:solidFill>
                            <a:srgbClr val="C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39.6%</a:t>
                      </a:r>
                      <a:endParaRPr lang="en-US" altLang="zh-CN" sz="1400" b="0" i="0" u="none" strike="noStrike">
                        <a:solidFill>
                          <a:srgbClr val="C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</a:tr>
              <a:tr h="335331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1" u="none" strike="noStrike" dirty="0">
                          <a:solidFill>
                            <a:srgbClr val="C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小店线上用户</a:t>
                      </a:r>
                      <a:endParaRPr lang="zh-CN" altLang="en-US" sz="1100" b="1" i="0" u="none" strike="noStrike" dirty="0">
                        <a:solidFill>
                          <a:srgbClr val="C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326844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48688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375532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u="none" strike="noStrike" dirty="0">
                          <a:solidFill>
                            <a:srgbClr val="C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13.0%</a:t>
                      </a:r>
                      <a:endParaRPr lang="en-US" altLang="zh-CN" sz="1400" b="0" i="0" u="none" strike="noStrike" dirty="0">
                        <a:solidFill>
                          <a:srgbClr val="C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</a:tr>
              <a:tr h="335331"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全量会员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4.5%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  <p:sp>
        <p:nvSpPr>
          <p:cNvPr id="14" name="TextBox 41"/>
          <p:cNvSpPr txBox="1"/>
          <p:nvPr/>
        </p:nvSpPr>
        <p:spPr>
          <a:xfrm>
            <a:off x="763138" y="1045134"/>
            <a:ext cx="7337254" cy="3570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/>
                <a:ea typeface="Microsoft YaHei"/>
                <a:cs typeface="Microsoft YaHei"/>
              </a:rPr>
              <a:t>线下扫码付用户、苏宁小店用户理财转化率高</a:t>
            </a:r>
            <a:endParaRPr lang="en-US" altLang="zh-CN" sz="1300" dirty="0" smtClean="0">
              <a:solidFill>
                <a:schemeClr val="tx1">
                  <a:lumMod val="95000"/>
                  <a:lumOff val="5000"/>
                </a:schemeClr>
              </a:solidFill>
              <a:latin typeface="Microsoft YaHei"/>
              <a:ea typeface="Microsoft YaHei"/>
              <a:cs typeface="Microsoft YaHei"/>
            </a:endParaRPr>
          </a:p>
        </p:txBody>
      </p:sp>
    </p:spTree>
    <p:extLst>
      <p:ext uri="{BB962C8B-B14F-4D97-AF65-F5344CB8AC3E}">
        <p14:creationId xmlns:p14="http://schemas.microsoft.com/office/powerpoint/2010/main" val="117578062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324544" y="195486"/>
            <a:ext cx="8495928" cy="648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b="1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2.4 </a:t>
            </a:r>
            <a:r>
              <a:rPr lang="zh-CN" altLang="en-US" b="1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储</a:t>
            </a:r>
            <a:r>
              <a:rPr lang="zh-CN" altLang="en-US" b="1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值卡会员是谁？</a:t>
            </a:r>
            <a:endParaRPr altLang="en-US" b="1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467544" y="1131590"/>
            <a:ext cx="3671658" cy="3447599"/>
            <a:chOff x="539552" y="1132440"/>
            <a:chExt cx="3671658" cy="3447599"/>
          </a:xfrm>
        </p:grpSpPr>
        <p:grpSp>
          <p:nvGrpSpPr>
            <p:cNvPr id="24" name="Group 24"/>
            <p:cNvGrpSpPr>
              <a:grpSpLocks/>
            </p:cNvGrpSpPr>
            <p:nvPr/>
          </p:nvGrpSpPr>
          <p:grpSpPr bwMode="auto">
            <a:xfrm>
              <a:off x="539552" y="1132440"/>
              <a:ext cx="3671658" cy="3447599"/>
              <a:chOff x="2308226" y="1429762"/>
              <a:chExt cx="4376112" cy="4376112"/>
            </a:xfrm>
          </p:grpSpPr>
          <p:sp>
            <p:nvSpPr>
              <p:cNvPr id="39" name="Freeform 12"/>
              <p:cNvSpPr>
                <a:spLocks/>
              </p:cNvSpPr>
              <p:nvPr/>
            </p:nvSpPr>
            <p:spPr bwMode="auto">
              <a:xfrm>
                <a:off x="2807327" y="1429762"/>
                <a:ext cx="2471546" cy="790575"/>
              </a:xfrm>
              <a:custGeom>
                <a:avLst/>
                <a:gdLst>
                  <a:gd name="T0" fmla="*/ 0 w 262"/>
                  <a:gd name="T1" fmla="*/ 2147483647 h 84"/>
                  <a:gd name="T2" fmla="*/ 2147483647 w 262"/>
                  <a:gd name="T3" fmla="*/ 0 h 84"/>
                  <a:gd name="T4" fmla="*/ 2147483647 w 262"/>
                  <a:gd name="T5" fmla="*/ 2147483647 h 84"/>
                  <a:gd name="T6" fmla="*/ 0 60000 65536"/>
                  <a:gd name="T7" fmla="*/ 0 60000 65536"/>
                  <a:gd name="T8" fmla="*/ 0 60000 65536"/>
                  <a:gd name="T9" fmla="*/ 0 w 262"/>
                  <a:gd name="T10" fmla="*/ 0 h 84"/>
                  <a:gd name="T11" fmla="*/ 262 w 262"/>
                  <a:gd name="T12" fmla="*/ 84 h 8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62" h="84">
                    <a:moveTo>
                      <a:pt x="0" y="84"/>
                    </a:moveTo>
                    <a:cubicBezTo>
                      <a:pt x="43" y="33"/>
                      <a:pt x="107" y="0"/>
                      <a:pt x="179" y="0"/>
                    </a:cubicBezTo>
                    <a:cubicBezTo>
                      <a:pt x="208" y="0"/>
                      <a:pt x="236" y="5"/>
                      <a:pt x="262" y="15"/>
                    </a:cubicBezTo>
                  </a:path>
                </a:pathLst>
              </a:custGeom>
              <a:noFill/>
              <a:ln w="28575">
                <a:solidFill>
                  <a:schemeClr val="tx2">
                    <a:lumMod val="60000"/>
                    <a:lumOff val="40000"/>
                  </a:schemeClr>
                </a:solidFill>
                <a:prstDash val="sysDot"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 sz="14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0" name="Freeform 13"/>
              <p:cNvSpPr>
                <a:spLocks/>
              </p:cNvSpPr>
              <p:nvPr/>
            </p:nvSpPr>
            <p:spPr bwMode="auto">
              <a:xfrm>
                <a:off x="2308226" y="2220336"/>
                <a:ext cx="499102" cy="2615286"/>
              </a:xfrm>
              <a:custGeom>
                <a:avLst/>
                <a:gdLst>
                  <a:gd name="T0" fmla="*/ 2147483647 w 53"/>
                  <a:gd name="T1" fmla="*/ 2147483647 h 277"/>
                  <a:gd name="T2" fmla="*/ 0 w 53"/>
                  <a:gd name="T3" fmla="*/ 2147483647 h 277"/>
                  <a:gd name="T4" fmla="*/ 2147483647 w 53"/>
                  <a:gd name="T5" fmla="*/ 0 h 277"/>
                  <a:gd name="T6" fmla="*/ 0 60000 65536"/>
                  <a:gd name="T7" fmla="*/ 0 60000 65536"/>
                  <a:gd name="T8" fmla="*/ 0 60000 65536"/>
                  <a:gd name="T9" fmla="*/ 0 w 53"/>
                  <a:gd name="T10" fmla="*/ 0 h 277"/>
                  <a:gd name="T11" fmla="*/ 53 w 53"/>
                  <a:gd name="T12" fmla="*/ 277 h 27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53" h="277">
                    <a:moveTo>
                      <a:pt x="39" y="277"/>
                    </a:moveTo>
                    <a:cubicBezTo>
                      <a:pt x="14" y="240"/>
                      <a:pt x="0" y="196"/>
                      <a:pt x="0" y="148"/>
                    </a:cubicBezTo>
                    <a:cubicBezTo>
                      <a:pt x="0" y="92"/>
                      <a:pt x="20" y="40"/>
                      <a:pt x="53" y="0"/>
                    </a:cubicBezTo>
                  </a:path>
                </a:pathLst>
              </a:custGeom>
              <a:noFill/>
              <a:ln w="28575">
                <a:solidFill>
                  <a:schemeClr val="tx2">
                    <a:lumMod val="60000"/>
                    <a:lumOff val="40000"/>
                  </a:schemeClr>
                </a:solidFill>
                <a:prstDash val="sysDot"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 sz="14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1" name="Freeform 14"/>
              <p:cNvSpPr>
                <a:spLocks/>
              </p:cNvSpPr>
              <p:nvPr/>
            </p:nvSpPr>
            <p:spPr bwMode="auto">
              <a:xfrm>
                <a:off x="2675564" y="4835622"/>
                <a:ext cx="2443595" cy="970252"/>
              </a:xfrm>
              <a:custGeom>
                <a:avLst/>
                <a:gdLst>
                  <a:gd name="T0" fmla="*/ 2147483647 w 259"/>
                  <a:gd name="T1" fmla="*/ 2147483647 h 103"/>
                  <a:gd name="T2" fmla="*/ 2147483647 w 259"/>
                  <a:gd name="T3" fmla="*/ 2147483647 h 103"/>
                  <a:gd name="T4" fmla="*/ 0 w 259"/>
                  <a:gd name="T5" fmla="*/ 0 h 103"/>
                  <a:gd name="T6" fmla="*/ 0 60000 65536"/>
                  <a:gd name="T7" fmla="*/ 0 60000 65536"/>
                  <a:gd name="T8" fmla="*/ 0 60000 65536"/>
                  <a:gd name="T9" fmla="*/ 0 w 259"/>
                  <a:gd name="T10" fmla="*/ 0 h 103"/>
                  <a:gd name="T11" fmla="*/ 259 w 259"/>
                  <a:gd name="T12" fmla="*/ 103 h 103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59" h="103">
                    <a:moveTo>
                      <a:pt x="259" y="94"/>
                    </a:moveTo>
                    <a:cubicBezTo>
                      <a:pt x="238" y="100"/>
                      <a:pt x="216" y="103"/>
                      <a:pt x="193" y="103"/>
                    </a:cubicBezTo>
                    <a:cubicBezTo>
                      <a:pt x="112" y="103"/>
                      <a:pt x="42" y="62"/>
                      <a:pt x="0" y="0"/>
                    </a:cubicBezTo>
                  </a:path>
                </a:pathLst>
              </a:custGeom>
              <a:noFill/>
              <a:ln w="28575">
                <a:solidFill>
                  <a:schemeClr val="tx2">
                    <a:lumMod val="60000"/>
                    <a:lumOff val="40000"/>
                  </a:schemeClr>
                </a:solidFill>
                <a:prstDash val="sysDot"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 sz="14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2" name="Freeform 15"/>
              <p:cNvSpPr>
                <a:spLocks/>
              </p:cNvSpPr>
              <p:nvPr/>
            </p:nvSpPr>
            <p:spPr bwMode="auto">
              <a:xfrm>
                <a:off x="5119159" y="3645767"/>
                <a:ext cx="1565179" cy="2076256"/>
              </a:xfrm>
              <a:custGeom>
                <a:avLst/>
                <a:gdLst>
                  <a:gd name="T0" fmla="*/ 2147483647 w 166"/>
                  <a:gd name="T1" fmla="*/ 0 h 220"/>
                  <a:gd name="T2" fmla="*/ 0 w 166"/>
                  <a:gd name="T3" fmla="*/ 2147483647 h 220"/>
                  <a:gd name="T4" fmla="*/ 0 60000 65536"/>
                  <a:gd name="T5" fmla="*/ 0 60000 65536"/>
                  <a:gd name="T6" fmla="*/ 0 w 166"/>
                  <a:gd name="T7" fmla="*/ 0 h 220"/>
                  <a:gd name="T8" fmla="*/ 166 w 166"/>
                  <a:gd name="T9" fmla="*/ 220 h 220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166" h="220">
                    <a:moveTo>
                      <a:pt x="166" y="0"/>
                    </a:moveTo>
                    <a:cubicBezTo>
                      <a:pt x="165" y="104"/>
                      <a:pt x="95" y="191"/>
                      <a:pt x="0" y="220"/>
                    </a:cubicBezTo>
                  </a:path>
                </a:pathLst>
              </a:custGeom>
              <a:noFill/>
              <a:ln w="28575">
                <a:solidFill>
                  <a:schemeClr val="tx2">
                    <a:lumMod val="60000"/>
                    <a:lumOff val="40000"/>
                  </a:schemeClr>
                </a:solidFill>
                <a:prstDash val="sysDot"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 sz="14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3" name="Freeform 16"/>
              <p:cNvSpPr>
                <a:spLocks/>
              </p:cNvSpPr>
              <p:nvPr/>
            </p:nvSpPr>
            <p:spPr bwMode="auto">
              <a:xfrm>
                <a:off x="5278871" y="1569511"/>
                <a:ext cx="1405466" cy="2076256"/>
              </a:xfrm>
              <a:custGeom>
                <a:avLst/>
                <a:gdLst>
                  <a:gd name="T0" fmla="*/ 0 w 149"/>
                  <a:gd name="T1" fmla="*/ 0 h 220"/>
                  <a:gd name="T2" fmla="*/ 2147483647 w 149"/>
                  <a:gd name="T3" fmla="*/ 2147483647 h 220"/>
                  <a:gd name="T4" fmla="*/ 2147483647 w 149"/>
                  <a:gd name="T5" fmla="*/ 2147483647 h 220"/>
                  <a:gd name="T6" fmla="*/ 0 60000 65536"/>
                  <a:gd name="T7" fmla="*/ 0 60000 65536"/>
                  <a:gd name="T8" fmla="*/ 0 60000 65536"/>
                  <a:gd name="T9" fmla="*/ 0 w 149"/>
                  <a:gd name="T10" fmla="*/ 0 h 220"/>
                  <a:gd name="T11" fmla="*/ 149 w 149"/>
                  <a:gd name="T12" fmla="*/ 220 h 22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49" h="220">
                    <a:moveTo>
                      <a:pt x="0" y="0"/>
                    </a:moveTo>
                    <a:cubicBezTo>
                      <a:pt x="87" y="34"/>
                      <a:pt x="149" y="118"/>
                      <a:pt x="149" y="217"/>
                    </a:cubicBezTo>
                    <a:cubicBezTo>
                      <a:pt x="149" y="218"/>
                      <a:pt x="149" y="219"/>
                      <a:pt x="149" y="220"/>
                    </a:cubicBezTo>
                  </a:path>
                </a:pathLst>
              </a:custGeom>
              <a:noFill/>
              <a:ln w="28575">
                <a:solidFill>
                  <a:schemeClr val="tx2">
                    <a:lumMod val="60000"/>
                    <a:lumOff val="40000"/>
                  </a:schemeClr>
                </a:solidFill>
                <a:prstDash val="sysDot"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 sz="14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25" name="Rectangle 22"/>
            <p:cNvSpPr>
              <a:spLocks noChangeArrowheads="1"/>
            </p:cNvSpPr>
            <p:nvPr/>
          </p:nvSpPr>
          <p:spPr bwMode="auto">
            <a:xfrm>
              <a:off x="1681097" y="2441340"/>
              <a:ext cx="1329006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endParaRPr lang="en-US" sz="20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endParaRPr>
            </a:p>
          </p:txBody>
        </p:sp>
        <p:sp>
          <p:nvSpPr>
            <p:cNvPr id="26" name="Rectangle 18"/>
            <p:cNvSpPr>
              <a:spLocks noChangeArrowheads="1"/>
            </p:cNvSpPr>
            <p:nvPr/>
          </p:nvSpPr>
          <p:spPr bwMode="auto">
            <a:xfrm>
              <a:off x="2007281" y="1480034"/>
              <a:ext cx="764209" cy="2539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050" b="1" dirty="0" smtClean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itchFamily="34" charset="0"/>
                </a:rPr>
                <a:t>社会属性</a:t>
              </a:r>
              <a:endParaRPr lang="en-US" sz="105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endParaRPr>
            </a:p>
          </p:txBody>
        </p:sp>
        <p:sp>
          <p:nvSpPr>
            <p:cNvPr id="27" name="Rectangle 18"/>
            <p:cNvSpPr>
              <a:spLocks noChangeArrowheads="1"/>
            </p:cNvSpPr>
            <p:nvPr/>
          </p:nvSpPr>
          <p:spPr bwMode="auto">
            <a:xfrm>
              <a:off x="740302" y="2495066"/>
              <a:ext cx="764209" cy="2539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050" b="1" dirty="0" smtClean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itchFamily="34" charset="0"/>
                </a:rPr>
                <a:t>场景触达</a:t>
              </a:r>
              <a:endParaRPr lang="en-US" sz="105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endParaRPr>
            </a:p>
          </p:txBody>
        </p:sp>
        <p:sp>
          <p:nvSpPr>
            <p:cNvPr id="30" name="Rectangle 18"/>
            <p:cNvSpPr>
              <a:spLocks noChangeArrowheads="1"/>
            </p:cNvSpPr>
            <p:nvPr/>
          </p:nvSpPr>
          <p:spPr bwMode="auto">
            <a:xfrm>
              <a:off x="1256690" y="3835196"/>
              <a:ext cx="914563" cy="2539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050" b="1" dirty="0" smtClean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itchFamily="34" charset="0"/>
                </a:rPr>
                <a:t>需求痛点</a:t>
              </a:r>
              <a:endParaRPr lang="en-US" sz="105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endParaRPr>
            </a:p>
          </p:txBody>
        </p:sp>
        <p:sp>
          <p:nvSpPr>
            <p:cNvPr id="31" name="Rectangle 18"/>
            <p:cNvSpPr>
              <a:spLocks noChangeArrowheads="1"/>
            </p:cNvSpPr>
            <p:nvPr/>
          </p:nvSpPr>
          <p:spPr bwMode="auto">
            <a:xfrm>
              <a:off x="2782637" y="3753124"/>
              <a:ext cx="764209" cy="2539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050" b="1" dirty="0" smtClean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itchFamily="34" charset="0"/>
                </a:rPr>
                <a:t>财务能力</a:t>
              </a:r>
              <a:endParaRPr lang="en-US" sz="105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endParaRPr>
            </a:p>
          </p:txBody>
        </p:sp>
        <p:sp>
          <p:nvSpPr>
            <p:cNvPr id="32" name="Rectangle 18"/>
            <p:cNvSpPr>
              <a:spLocks noChangeArrowheads="1"/>
            </p:cNvSpPr>
            <p:nvPr/>
          </p:nvSpPr>
          <p:spPr bwMode="auto">
            <a:xfrm>
              <a:off x="3151817" y="2514437"/>
              <a:ext cx="939565" cy="2539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050" b="1" dirty="0" smtClean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itchFamily="34" charset="0"/>
                </a:rPr>
                <a:t>平台认知</a:t>
              </a:r>
              <a:endParaRPr lang="en-US" sz="105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endParaRPr>
            </a:p>
          </p:txBody>
        </p:sp>
        <p:cxnSp>
          <p:nvCxnSpPr>
            <p:cNvPr id="33" name="直接连接符 32"/>
            <p:cNvCxnSpPr>
              <a:stCxn id="25" idx="2"/>
            </p:cNvCxnSpPr>
            <p:nvPr/>
          </p:nvCxnSpPr>
          <p:spPr>
            <a:xfrm flipH="1" flipV="1">
              <a:off x="1189936" y="1570759"/>
              <a:ext cx="1155664" cy="127069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/>
          </p:nvCxnSpPr>
          <p:spPr>
            <a:xfrm flipV="1">
              <a:off x="2349997" y="1498772"/>
              <a:ext cx="1196849" cy="141165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/>
            <p:cNvCxnSpPr>
              <a:stCxn id="25" idx="2"/>
            </p:cNvCxnSpPr>
            <p:nvPr/>
          </p:nvCxnSpPr>
          <p:spPr>
            <a:xfrm>
              <a:off x="2345600" y="2841450"/>
              <a:ext cx="1780594" cy="50686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/>
            <p:cNvCxnSpPr/>
            <p:nvPr/>
          </p:nvCxnSpPr>
          <p:spPr>
            <a:xfrm>
              <a:off x="2349997" y="2841486"/>
              <a:ext cx="40300" cy="173855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/>
            <p:cNvCxnSpPr/>
            <p:nvPr/>
          </p:nvCxnSpPr>
          <p:spPr>
            <a:xfrm flipH="1">
              <a:off x="700970" y="2841486"/>
              <a:ext cx="1649026" cy="84500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8" name="Picture 6" descr="Green Man bubble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9359" y="2155482"/>
              <a:ext cx="1420055" cy="1438742"/>
            </a:xfrm>
            <a:prstGeom prst="rect">
              <a:avLst/>
            </a:prstGeom>
            <a:solidFill>
              <a:srgbClr val="33CCCC"/>
            </a:solidFill>
          </p:spPr>
        </p:pic>
      </p:grpSp>
      <p:sp>
        <p:nvSpPr>
          <p:cNvPr id="28" name="TextBox 20"/>
          <p:cNvSpPr txBox="1"/>
          <p:nvPr/>
        </p:nvSpPr>
        <p:spPr>
          <a:xfrm>
            <a:off x="4444938" y="1077170"/>
            <a:ext cx="427622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200" b="1" dirty="0" smtClean="0">
                <a:latin typeface="微软雅黑" pitchFamily="34" charset="-122"/>
                <a:ea typeface="微软雅黑" pitchFamily="34" charset="-122"/>
              </a:rPr>
              <a:t>社会属性：</a:t>
            </a:r>
            <a:r>
              <a:rPr lang="zh-CN" altLang="en-US" sz="1200" dirty="0">
                <a:latin typeface="微软雅黑" pitchFamily="34" charset="-122"/>
                <a:ea typeface="微软雅黑" pitchFamily="34" charset="-122"/>
              </a:rPr>
              <a:t>与全量会员相比，其年龄偏大，</a:t>
            </a:r>
            <a:r>
              <a:rPr lang="en-US" altLang="zh-CN" sz="1200" dirty="0">
                <a:latin typeface="微软雅黑" pitchFamily="34" charset="-122"/>
                <a:ea typeface="微软雅黑" pitchFamily="34" charset="-122"/>
              </a:rPr>
              <a:t>30-35</a:t>
            </a:r>
            <a:r>
              <a:rPr lang="zh-CN" altLang="en-US" sz="1200" dirty="0">
                <a:latin typeface="微软雅黑" pitchFamily="34" charset="-122"/>
                <a:ea typeface="微软雅黑" pitchFamily="34" charset="-122"/>
              </a:rPr>
              <a:t>岁较多；</a:t>
            </a: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/>
                <a:ea typeface="Microsoft YaHei"/>
                <a:cs typeface="Microsoft YaHei"/>
              </a:rPr>
              <a:t>男性会员购买</a:t>
            </a:r>
            <a:r>
              <a:rPr lang="zh-CN" altLang="en-US" sz="1200" dirty="0">
                <a:latin typeface="Microsoft YaHei"/>
                <a:ea typeface="Microsoft YaHei"/>
                <a:cs typeface="Microsoft YaHei"/>
              </a:rPr>
              <a:t>分布稍</a:t>
            </a:r>
            <a:r>
              <a:rPr lang="zh-CN" altLang="en-US" sz="1200" dirty="0" smtClean="0">
                <a:latin typeface="Microsoft YaHei"/>
                <a:ea typeface="Microsoft YaHei"/>
                <a:cs typeface="Microsoft YaHei"/>
              </a:rPr>
              <a:t>高；</a:t>
            </a:r>
            <a:r>
              <a:rPr lang="zh-CN" alt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/>
                <a:ea typeface="Microsoft YaHei"/>
                <a:cs typeface="Microsoft YaHei"/>
              </a:rPr>
              <a:t>江苏</a:t>
            </a: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/>
                <a:ea typeface="Microsoft YaHei"/>
                <a:cs typeface="Microsoft YaHei"/>
              </a:rPr>
              <a:t>、上海、浙江作为辐射重点省份和经济发达省份，用户转化率相对较高</a:t>
            </a:r>
            <a:r>
              <a:rPr lang="zh-CN" alt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/>
                <a:ea typeface="Microsoft YaHei"/>
                <a:cs typeface="Microsoft YaHei"/>
              </a:rPr>
              <a:t>；一</a:t>
            </a: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/>
                <a:ea typeface="Microsoft YaHei"/>
                <a:cs typeface="Microsoft YaHei"/>
              </a:rPr>
              <a:t>二线城市储值卡会员分布相对全体会员占比高，五线及以下城市用户占比较低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平台认知：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易购会员等级越高，储值卡转化率越高</a:t>
            </a:r>
            <a:endParaRPr lang="en-US" altLang="zh-CN" sz="1200" dirty="0"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财务能力：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生活在一二线城市且年龄偏中年，财务能力好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需求偏好：</a:t>
            </a: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/>
                <a:ea typeface="Microsoft YaHei"/>
                <a:cs typeface="Microsoft YaHei"/>
              </a:rPr>
              <a:t>大促对储值卡业务贡献大，占比达到</a:t>
            </a:r>
            <a:r>
              <a: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/>
                <a:ea typeface="Microsoft YaHei"/>
                <a:cs typeface="Microsoft YaHei"/>
              </a:rPr>
              <a:t>35</a:t>
            </a:r>
            <a:r>
              <a:rPr lang="en-US" altLang="zh-CN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/>
                <a:ea typeface="Microsoft YaHei"/>
                <a:cs typeface="Microsoft YaHei"/>
              </a:rPr>
              <a:t>%</a:t>
            </a:r>
            <a:r>
              <a:rPr lang="zh-CN" alt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/>
                <a:ea typeface="Microsoft YaHei"/>
                <a:cs typeface="Microsoft YaHei"/>
              </a:rPr>
              <a:t>；</a:t>
            </a: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/>
                <a:ea typeface="Microsoft YaHei"/>
                <a:cs typeface="Microsoft YaHei"/>
              </a:rPr>
              <a:t>储值卡销售面额方面以</a:t>
            </a:r>
            <a:r>
              <a: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/>
                <a:ea typeface="Microsoft YaHei"/>
                <a:cs typeface="Microsoft YaHei"/>
              </a:rPr>
              <a:t>300</a:t>
            </a: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/>
                <a:ea typeface="Microsoft YaHei"/>
                <a:cs typeface="Microsoft YaHei"/>
              </a:rPr>
              <a:t>元及以下小额和</a:t>
            </a:r>
            <a:r>
              <a: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/>
                <a:ea typeface="Microsoft YaHei"/>
                <a:cs typeface="Microsoft YaHei"/>
              </a:rPr>
              <a:t>500-1000</a:t>
            </a: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/>
                <a:ea typeface="Microsoft YaHei"/>
                <a:cs typeface="Microsoft YaHei"/>
              </a:rPr>
              <a:t>中等额度</a:t>
            </a:r>
            <a:r>
              <a:rPr lang="zh-CN" alt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/>
                <a:ea typeface="Microsoft YaHei"/>
                <a:cs typeface="Microsoft YaHei"/>
              </a:rPr>
              <a:t>为主；用户复购率高</a:t>
            </a:r>
          </a:p>
        </p:txBody>
      </p:sp>
    </p:spTree>
    <p:extLst>
      <p:ext uri="{BB962C8B-B14F-4D97-AF65-F5344CB8AC3E}">
        <p14:creationId xmlns:p14="http://schemas.microsoft.com/office/powerpoint/2010/main" val="338675925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图表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58266162"/>
              </p:ext>
            </p:extLst>
          </p:nvPr>
        </p:nvGraphicFramePr>
        <p:xfrm>
          <a:off x="539552" y="1635646"/>
          <a:ext cx="3744416" cy="26711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文本框 5"/>
          <p:cNvSpPr txBox="1"/>
          <p:nvPr/>
        </p:nvSpPr>
        <p:spPr>
          <a:xfrm>
            <a:off x="507329" y="4473825"/>
            <a:ext cx="79928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*购卡用户为</a:t>
            </a:r>
            <a:r>
              <a:rPr lang="en-US" altLang="zh-CN" sz="105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2016</a:t>
            </a:r>
            <a:r>
              <a:rPr lang="zh-CN" altLang="en-US" sz="105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105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105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月份开始的新卡购卡（线上</a:t>
            </a:r>
            <a:r>
              <a:rPr lang="en-US" altLang="zh-CN" sz="105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zh-CN" altLang="en-US" sz="105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端），购卡表里面旧卡的数据没有迁移</a:t>
            </a:r>
            <a:endParaRPr lang="zh-CN" altLang="en-US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6337" y="357504"/>
            <a:ext cx="1088763" cy="324036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324544" y="72008"/>
            <a:ext cx="8495928" cy="7715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b="1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2.4.1</a:t>
            </a:r>
            <a:r>
              <a:rPr lang="zh-CN" altLang="en-US" b="1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 需求偏好：储值卡会员情况：与理财、保险用户行为关联性强</a:t>
            </a:r>
            <a:endParaRPr lang="zh-CN" altLang="en-US" b="1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aphicFrame>
        <p:nvGraphicFramePr>
          <p:cNvPr id="8" name="图表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23974739"/>
              </p:ext>
            </p:extLst>
          </p:nvPr>
        </p:nvGraphicFramePr>
        <p:xfrm>
          <a:off x="4536048" y="1635646"/>
          <a:ext cx="3996392" cy="26711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9" name="TextBox 41"/>
          <p:cNvSpPr txBox="1"/>
          <p:nvPr/>
        </p:nvSpPr>
        <p:spPr>
          <a:xfrm>
            <a:off x="507329" y="1061091"/>
            <a:ext cx="8057334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/>
                <a:ea typeface="Microsoft YaHei"/>
                <a:cs typeface="Microsoft YaHei"/>
              </a:rPr>
              <a:t>储值卡与理财、保险关联性强（未剔除捆绑销售影响）</a:t>
            </a:r>
            <a:endParaRPr lang="en-US" altLang="zh-CN" sz="1300" dirty="0" smtClean="0">
              <a:solidFill>
                <a:schemeClr val="tx1">
                  <a:lumMod val="95000"/>
                  <a:lumOff val="5000"/>
                </a:schemeClr>
              </a:solidFill>
              <a:latin typeface="Microsoft YaHei"/>
              <a:ea typeface="Microsoft YaHei"/>
              <a:cs typeface="Microsoft YaHei"/>
            </a:endParaRPr>
          </a:p>
        </p:txBody>
      </p:sp>
    </p:spTree>
    <p:extLst>
      <p:ext uri="{BB962C8B-B14F-4D97-AF65-F5344CB8AC3E}">
        <p14:creationId xmlns:p14="http://schemas.microsoft.com/office/powerpoint/2010/main" val="117217337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9300839"/>
              </p:ext>
            </p:extLst>
          </p:nvPr>
        </p:nvGraphicFramePr>
        <p:xfrm>
          <a:off x="539552" y="2226630"/>
          <a:ext cx="3816424" cy="2311155"/>
        </p:xfrm>
        <a:graphic>
          <a:graphicData uri="http://schemas.openxmlformats.org/drawingml/2006/table">
            <a:tbl>
              <a:tblPr/>
              <a:tblGrid>
                <a:gridCol w="1059363"/>
                <a:gridCol w="2023655"/>
                <a:gridCol w="733406"/>
              </a:tblGrid>
              <a:tr h="210105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一级类目编码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一级类目名称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用户数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</a:tr>
              <a:tr h="21010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R8235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母婴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242659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010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R8210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手机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211587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010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R9655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国产食品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167698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010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R8229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生活日用家庭清洁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143176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010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R6458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国产冲饮乳品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122921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010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R8236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美妆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98570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010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R8215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生活电器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85179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010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R9657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生鲜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53317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010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R8237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3C</a:t>
                      </a:r>
                      <a:r>
                        <a:rPr lang="zh-CN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配件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37812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010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R9915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进口酒水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28025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5" name="矩形 4"/>
          <p:cNvSpPr/>
          <p:nvPr/>
        </p:nvSpPr>
        <p:spPr>
          <a:xfrm>
            <a:off x="522666" y="1158302"/>
            <a:ext cx="445878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用卡用户购买易购类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目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Top10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，可考虑定制相应的主题卡片</a:t>
            </a:r>
            <a:endParaRPr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易</a:t>
            </a:r>
            <a:r>
              <a:rPr lang="zh-CN" altLang="en-US" sz="1200" dirty="0">
                <a:latin typeface="微软雅黑" pitchFamily="34" charset="-122"/>
                <a:ea typeface="微软雅黑" pitchFamily="34" charset="-122"/>
              </a:rPr>
              <a:t>购会员等级越高，储值卡转化率越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高</a:t>
            </a:r>
            <a:endParaRPr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24544" y="72008"/>
            <a:ext cx="8495928" cy="7715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b="1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2.4.2</a:t>
            </a:r>
            <a:r>
              <a:rPr lang="zh-CN" altLang="en-US" b="1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 需求偏好</a:t>
            </a:r>
            <a:r>
              <a:rPr lang="zh-CN" altLang="en-US" b="1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：可根据用</a:t>
            </a:r>
            <a:r>
              <a:rPr lang="zh-CN" altLang="en-US" b="1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卡</a:t>
            </a:r>
            <a:r>
              <a:rPr lang="zh-CN" altLang="en-US" b="1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用户的易购商品购买类</a:t>
            </a:r>
            <a:r>
              <a:rPr lang="zh-CN" altLang="en-US" b="1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目定制</a:t>
            </a:r>
            <a:r>
              <a:rPr lang="zh-CN" altLang="en-US" b="1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相应主题卡</a:t>
            </a:r>
            <a:endParaRPr lang="zh-CN" altLang="en-US" b="1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aphicFrame>
        <p:nvGraphicFramePr>
          <p:cNvPr id="8" name="图表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42813929"/>
              </p:ext>
            </p:extLst>
          </p:nvPr>
        </p:nvGraphicFramePr>
        <p:xfrm>
          <a:off x="4499992" y="2211710"/>
          <a:ext cx="3960440" cy="23111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66525015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6337" y="357504"/>
            <a:ext cx="1088763" cy="324036"/>
          </a:xfrm>
          <a:prstGeom prst="rect">
            <a:avLst/>
          </a:prstGeom>
        </p:spPr>
      </p:pic>
      <p:sp>
        <p:nvSpPr>
          <p:cNvPr id="43" name="矩形 42"/>
          <p:cNvSpPr/>
          <p:nvPr/>
        </p:nvSpPr>
        <p:spPr>
          <a:xfrm>
            <a:off x="324544" y="72008"/>
            <a:ext cx="8495928" cy="7715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b="1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2.4.3</a:t>
            </a:r>
            <a:r>
              <a:rPr lang="zh-CN" altLang="en-US" b="1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 社会属性：储值卡会员年龄在</a:t>
            </a:r>
            <a:r>
              <a:rPr lang="en-US" altLang="zh-CN" b="1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30-35</a:t>
            </a:r>
            <a:r>
              <a:rPr lang="zh-CN" altLang="en-US" b="1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岁，男性占比稍高</a:t>
            </a:r>
            <a:endParaRPr lang="zh-CN" altLang="en-US" b="1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aphicFrame>
        <p:nvGraphicFramePr>
          <p:cNvPr id="7" name="图表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42387992"/>
              </p:ext>
            </p:extLst>
          </p:nvPr>
        </p:nvGraphicFramePr>
        <p:xfrm>
          <a:off x="467544" y="2217641"/>
          <a:ext cx="4031431" cy="24563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8" name="图表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9311611"/>
              </p:ext>
            </p:extLst>
          </p:nvPr>
        </p:nvGraphicFramePr>
        <p:xfrm>
          <a:off x="4962528" y="2211710"/>
          <a:ext cx="3722572" cy="24563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9" name="TextBox 41"/>
          <p:cNvSpPr txBox="1"/>
          <p:nvPr/>
        </p:nvSpPr>
        <p:spPr>
          <a:xfrm>
            <a:off x="339506" y="1116653"/>
            <a:ext cx="834559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/>
                <a:ea typeface="Microsoft YaHei"/>
                <a:cs typeface="Microsoft YaHei"/>
              </a:rPr>
              <a:t>从年龄段来看，</a:t>
            </a:r>
            <a:r>
              <a:rPr lang="zh-CN" altLang="en-US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/>
                <a:ea typeface="Microsoft YaHei"/>
                <a:cs typeface="Microsoft YaHei"/>
              </a:rPr>
              <a:t>储值卡</a:t>
            </a:r>
            <a:r>
              <a:rPr lang="zh-CN" altLang="en-US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/>
                <a:ea typeface="Microsoft YaHei"/>
                <a:cs typeface="Microsoft YaHei"/>
              </a:rPr>
              <a:t>购买用户较全员用户</a:t>
            </a:r>
            <a:r>
              <a:rPr lang="zh-CN" altLang="en-US" sz="1300" b="1" dirty="0" smtClean="0">
                <a:solidFill>
                  <a:srgbClr val="C00000"/>
                </a:solidFill>
                <a:latin typeface="Microsoft YaHei"/>
                <a:ea typeface="Microsoft YaHei"/>
                <a:cs typeface="Microsoft YaHei"/>
              </a:rPr>
              <a:t>年龄</a:t>
            </a:r>
            <a:r>
              <a:rPr lang="zh-CN" altLang="en-US" sz="1300" b="1" dirty="0" smtClean="0">
                <a:solidFill>
                  <a:srgbClr val="C00000"/>
                </a:solidFill>
                <a:latin typeface="Microsoft YaHei"/>
                <a:ea typeface="Microsoft YaHei"/>
                <a:cs typeface="Microsoft YaHei"/>
              </a:rPr>
              <a:t>偏</a:t>
            </a:r>
            <a:r>
              <a:rPr lang="zh-CN" altLang="en-US" sz="1300" b="1" dirty="0">
                <a:solidFill>
                  <a:srgbClr val="C00000"/>
                </a:solidFill>
                <a:latin typeface="Microsoft YaHei"/>
                <a:ea typeface="Microsoft YaHei"/>
                <a:cs typeface="Microsoft YaHei"/>
              </a:rPr>
              <a:t>中年</a:t>
            </a:r>
            <a:r>
              <a:rPr lang="zh-CN" altLang="en-US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/>
                <a:ea typeface="Microsoft YaHei"/>
                <a:cs typeface="Microsoft YaHei"/>
              </a:rPr>
              <a:t>，</a:t>
            </a:r>
            <a:r>
              <a:rPr lang="zh-CN" altLang="en-US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/>
                <a:ea typeface="Microsoft YaHei"/>
                <a:cs typeface="Microsoft YaHei"/>
              </a:rPr>
              <a:t>购买用户年龄集中</a:t>
            </a:r>
            <a:r>
              <a:rPr lang="zh-CN" altLang="en-US" sz="1300" dirty="0" smtClean="0">
                <a:solidFill>
                  <a:srgbClr val="C00000"/>
                </a:solidFill>
                <a:latin typeface="Microsoft YaHei"/>
                <a:ea typeface="Microsoft YaHei"/>
                <a:cs typeface="Microsoft YaHei"/>
              </a:rPr>
              <a:t>在</a:t>
            </a:r>
            <a:r>
              <a:rPr lang="en-US" altLang="zh-CN" sz="1300" dirty="0" smtClean="0">
                <a:solidFill>
                  <a:srgbClr val="C00000"/>
                </a:solidFill>
                <a:latin typeface="Microsoft YaHei"/>
                <a:ea typeface="Microsoft YaHei"/>
                <a:cs typeface="Microsoft YaHei"/>
              </a:rPr>
              <a:t>30-35</a:t>
            </a:r>
            <a:r>
              <a:rPr lang="zh-CN" altLang="en-US" sz="1300" dirty="0" smtClean="0">
                <a:solidFill>
                  <a:srgbClr val="C00000"/>
                </a:solidFill>
                <a:latin typeface="Microsoft YaHei"/>
                <a:ea typeface="Microsoft YaHei"/>
                <a:cs typeface="Microsoft YaHei"/>
              </a:rPr>
              <a:t>岁</a:t>
            </a:r>
            <a:r>
              <a:rPr lang="zh-CN" altLang="en-US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/>
                <a:ea typeface="Microsoft YaHei"/>
                <a:cs typeface="Microsoft YaHei"/>
              </a:rPr>
              <a:t>，其次集中在</a:t>
            </a:r>
            <a:r>
              <a:rPr lang="en-US" altLang="zh-CN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/>
                <a:ea typeface="Microsoft YaHei"/>
                <a:cs typeface="Microsoft YaHei"/>
              </a:rPr>
              <a:t>25-30</a:t>
            </a:r>
            <a:r>
              <a:rPr lang="zh-CN" altLang="en-US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/>
                <a:ea typeface="Microsoft YaHei"/>
                <a:cs typeface="Microsoft YaHei"/>
              </a:rPr>
              <a:t>岁区间。</a:t>
            </a:r>
            <a:r>
              <a:rPr lang="en-US" altLang="zh-CN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/>
                <a:ea typeface="Microsoft YaHei"/>
                <a:cs typeface="Microsoft YaHei"/>
              </a:rPr>
              <a:t>60+</a:t>
            </a:r>
            <a:r>
              <a:rPr lang="zh-CN" altLang="en-US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/>
                <a:ea typeface="Microsoft YaHei"/>
                <a:cs typeface="Microsoft YaHei"/>
              </a:rPr>
              <a:t>的老龄用户占比抬头</a:t>
            </a:r>
            <a:endParaRPr lang="en-US" altLang="zh-CN" sz="1300" dirty="0" smtClean="0">
              <a:solidFill>
                <a:schemeClr val="tx1">
                  <a:lumMod val="95000"/>
                  <a:lumOff val="5000"/>
                </a:schemeClr>
              </a:solidFill>
              <a:latin typeface="Microsoft YaHei"/>
              <a:ea typeface="Microsoft YaHei"/>
              <a:cs typeface="Microsoft YaHei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/>
                <a:ea typeface="Microsoft YaHei"/>
                <a:cs typeface="Microsoft YaHei"/>
              </a:rPr>
              <a:t>从性别来看，与全量会员相比，储值卡男性会员购买</a:t>
            </a:r>
            <a:r>
              <a:rPr lang="zh-CN" altLang="en-US" sz="1400" dirty="0" smtClean="0">
                <a:latin typeface="Microsoft YaHei"/>
                <a:ea typeface="Microsoft YaHei"/>
                <a:cs typeface="Microsoft YaHei"/>
              </a:rPr>
              <a:t>分布稍高</a:t>
            </a:r>
            <a:endParaRPr lang="zh-CN" altLang="en-US" sz="1300" dirty="0">
              <a:solidFill>
                <a:schemeClr val="tx1">
                  <a:lumMod val="95000"/>
                  <a:lumOff val="5000"/>
                </a:schemeClr>
              </a:solidFill>
              <a:latin typeface="Microsoft YaHei"/>
              <a:ea typeface="Microsoft YaHei"/>
              <a:cs typeface="Microsoft YaHei"/>
            </a:endParaRPr>
          </a:p>
        </p:txBody>
      </p:sp>
    </p:spTree>
    <p:extLst>
      <p:ext uri="{BB962C8B-B14F-4D97-AF65-F5344CB8AC3E}">
        <p14:creationId xmlns:p14="http://schemas.microsoft.com/office/powerpoint/2010/main" val="70528643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461998" y="915566"/>
            <a:ext cx="3965986" cy="374441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Oval 5"/>
          <p:cNvSpPr>
            <a:spLocks noChangeArrowheads="1"/>
          </p:cNvSpPr>
          <p:nvPr/>
        </p:nvSpPr>
        <p:spPr bwMode="auto">
          <a:xfrm>
            <a:off x="683568" y="1131590"/>
            <a:ext cx="3600400" cy="3573812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6350">
            <a:noFill/>
            <a:round/>
            <a:headEnd/>
            <a:tailEnd/>
          </a:ln>
          <a:effectLst/>
        </p:spPr>
        <p:txBody>
          <a:bodyPr wrap="none" lIns="45720" rIns="45720" anchor="ctr" anchorCtr="1"/>
          <a:lstStyle/>
          <a:p>
            <a:pPr algn="ctr"/>
            <a:endParaRPr lang="en-GB" altLang="zh-CN" sz="1200" i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GB" altLang="zh-CN" sz="1200" i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GB" altLang="zh-CN" sz="1200" i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GB" altLang="zh-CN" sz="1200" i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GB" altLang="zh-CN" sz="1200" i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GB" altLang="zh-CN" sz="1200" i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GB" altLang="zh-CN" sz="1200" i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GB" altLang="zh-CN" sz="1200" i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GB" altLang="zh-CN" sz="1200" i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GB" altLang="zh-CN" sz="1200" i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GB" sz="1200" i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Oval 5"/>
          <p:cNvSpPr>
            <a:spLocks noChangeArrowheads="1"/>
          </p:cNvSpPr>
          <p:nvPr/>
        </p:nvSpPr>
        <p:spPr bwMode="auto">
          <a:xfrm>
            <a:off x="827584" y="1411869"/>
            <a:ext cx="3312368" cy="3226846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6350">
            <a:noFill/>
            <a:round/>
            <a:headEnd/>
            <a:tailEnd/>
          </a:ln>
          <a:effectLst/>
        </p:spPr>
        <p:txBody>
          <a:bodyPr wrap="none" lIns="45720" rIns="45720" anchor="ctr" anchorCtr="1"/>
          <a:lstStyle/>
          <a:p>
            <a:pPr algn="ctr"/>
            <a:endParaRPr lang="en-GB" altLang="zh-CN" sz="1200" i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GB" altLang="zh-CN" sz="1200" i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GB" altLang="zh-CN" sz="1200" i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GB" altLang="zh-CN" sz="1200" i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GB" altLang="zh-CN" sz="1200" i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GB" altLang="zh-CN" sz="1200" i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GB" altLang="zh-CN" sz="1200" i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GB" altLang="zh-CN" sz="1200" i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GB" altLang="zh-CN" sz="1200" i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GB" altLang="zh-CN" sz="1200" i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GB" sz="1200" i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0" name="标题 1"/>
          <p:cNvSpPr txBox="1">
            <a:spLocks/>
          </p:cNvSpPr>
          <p:nvPr/>
        </p:nvSpPr>
        <p:spPr>
          <a:xfrm>
            <a:off x="426854" y="283320"/>
            <a:ext cx="7961570" cy="43204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2000" b="1" spc="300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1.3 </a:t>
            </a:r>
            <a:r>
              <a:rPr lang="zh-CN" altLang="en-US" sz="2000" b="1" spc="300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近</a:t>
            </a:r>
            <a:r>
              <a:rPr lang="en-US" altLang="zh-CN" sz="2000" b="1" spc="300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6</a:t>
            </a:r>
            <a:r>
              <a:rPr lang="zh-CN" altLang="en-US" sz="2000" b="1" spc="300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个月活跃用户达到</a:t>
            </a:r>
            <a:r>
              <a:rPr lang="en-US" altLang="zh-CN" sz="2000" b="1" spc="300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1870</a:t>
            </a:r>
            <a:r>
              <a:rPr lang="zh-CN" altLang="en-US" sz="2000" b="1" spc="300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万，金融业务拉新空间大</a:t>
            </a:r>
            <a:endParaRPr lang="zh-CN" altLang="en-US" sz="2000" b="1" spc="30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0" name="Oval 4"/>
          <p:cNvSpPr>
            <a:spLocks noChangeArrowheads="1"/>
          </p:cNvSpPr>
          <p:nvPr/>
        </p:nvSpPr>
        <p:spPr bwMode="auto">
          <a:xfrm>
            <a:off x="899592" y="1734605"/>
            <a:ext cx="3168352" cy="2904110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6350">
            <a:noFill/>
            <a:round/>
            <a:headEnd/>
            <a:tailEnd/>
          </a:ln>
          <a:effectLst/>
        </p:spPr>
        <p:txBody>
          <a:bodyPr wrap="none" lIns="45720" rIns="45720" anchor="ctr" anchorCtr="1"/>
          <a:lstStyle/>
          <a:p>
            <a:pPr algn="ctr"/>
            <a:r>
              <a:rPr lang="en-GB" altLang="zh-CN" sz="700" i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en-US" altLang="zh-CN" sz="700" i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-12</a:t>
            </a:r>
            <a:r>
              <a:rPr lang="zh-CN" altLang="en-US" sz="7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月仅金融</a:t>
            </a:r>
            <a:r>
              <a:rPr lang="en-US" altLang="zh-CN" sz="7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sz="7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登录</a:t>
            </a:r>
            <a:endParaRPr lang="en-US" altLang="zh-CN" sz="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GB" altLang="zh-CN" sz="1000" i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546</a:t>
            </a:r>
            <a:r>
              <a:rPr lang="zh-CN" altLang="en-US" sz="1000" i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万</a:t>
            </a:r>
            <a:endParaRPr lang="en-GB" altLang="zh-CN" sz="1000" i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GB" altLang="zh-CN" sz="1200" i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GB" altLang="zh-CN" sz="1200" i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GB" altLang="zh-CN" sz="1200" i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GB" altLang="zh-CN" sz="1200" i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GB" altLang="zh-CN" sz="1200" i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GB" altLang="zh-CN" sz="1200" i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GB" altLang="zh-CN" sz="1200" i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GB" altLang="zh-CN" sz="1200" i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GB" altLang="zh-CN" sz="1200" i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GB" altLang="zh-CN" sz="1200" i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GB" altLang="zh-CN" sz="1200" i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GB" altLang="zh-CN" sz="1200" i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GB" altLang="zh-CN" sz="1200" i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GB" sz="1200" i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Oval 5"/>
          <p:cNvSpPr>
            <a:spLocks noChangeArrowheads="1"/>
          </p:cNvSpPr>
          <p:nvPr/>
        </p:nvSpPr>
        <p:spPr bwMode="auto">
          <a:xfrm>
            <a:off x="1122856" y="2139702"/>
            <a:ext cx="2674708" cy="2499014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6350">
            <a:noFill/>
            <a:round/>
            <a:headEnd/>
            <a:tailEnd/>
          </a:ln>
          <a:effectLst/>
        </p:spPr>
        <p:txBody>
          <a:bodyPr wrap="none" lIns="45720" rIns="45720" anchor="ctr" anchorCtr="1"/>
          <a:lstStyle/>
          <a:p>
            <a:pPr algn="ctr"/>
            <a:r>
              <a:rPr lang="en-GB" altLang="zh-CN" sz="700" i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en-US" altLang="zh-CN" sz="700" i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-12</a:t>
            </a:r>
            <a:r>
              <a:rPr lang="zh-CN" altLang="en-US" sz="7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月金融</a:t>
            </a:r>
            <a:r>
              <a:rPr lang="en-US" altLang="zh-CN" sz="7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sz="7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登录</a:t>
            </a:r>
            <a:r>
              <a:rPr lang="en-US" altLang="zh-CN" sz="7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7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用易付宝支付</a:t>
            </a:r>
            <a:endParaRPr lang="en-US" altLang="zh-CN" sz="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GB" altLang="zh-CN" sz="1000" i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255</a:t>
            </a:r>
            <a:r>
              <a:rPr lang="zh-CN" altLang="en-US" sz="1000" i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万</a:t>
            </a:r>
            <a:endParaRPr lang="en-GB" altLang="zh-CN" sz="1000" i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GB" altLang="zh-CN" sz="1200" i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GB" altLang="zh-CN" sz="1200" i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GB" altLang="zh-CN" sz="1200" i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GB" altLang="zh-CN" sz="1200" i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GB" altLang="zh-CN" sz="1200" i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GB" altLang="zh-CN" sz="1200" i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GB" altLang="zh-CN" sz="1200" i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GB" altLang="zh-CN" sz="1200" i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GB" altLang="zh-CN" sz="1200" i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GB" altLang="zh-CN" sz="1200" i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GB" altLang="zh-CN" sz="1200" i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GB" sz="1200" i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Oval 6"/>
          <p:cNvSpPr>
            <a:spLocks noChangeArrowheads="1"/>
          </p:cNvSpPr>
          <p:nvPr/>
        </p:nvSpPr>
        <p:spPr bwMode="auto">
          <a:xfrm>
            <a:off x="1327682" y="2494799"/>
            <a:ext cx="2266549" cy="2143916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6350">
            <a:noFill/>
            <a:round/>
            <a:headEnd/>
            <a:tailEnd/>
          </a:ln>
          <a:effectLst/>
        </p:spPr>
        <p:txBody>
          <a:bodyPr wrap="none" lIns="45720" rIns="45720" anchor="ctr" anchorCtr="1"/>
          <a:lstStyle/>
          <a:p>
            <a:pPr algn="ctr"/>
            <a:r>
              <a:rPr lang="en-GB" altLang="zh-CN" sz="700" i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en-US" altLang="zh-CN" sz="700" i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-6</a:t>
            </a:r>
            <a:r>
              <a:rPr lang="zh-CN" altLang="en-US" sz="7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月仅金融</a:t>
            </a:r>
            <a:r>
              <a:rPr lang="en-US" altLang="zh-CN" sz="7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sz="7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登录</a:t>
            </a:r>
            <a:endParaRPr lang="en-US" altLang="zh-CN" sz="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GB" altLang="zh-CN" sz="1000" i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284</a:t>
            </a:r>
            <a:r>
              <a:rPr lang="zh-CN" altLang="en-US" sz="1000" i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万</a:t>
            </a:r>
            <a:endParaRPr lang="en-GB" altLang="zh-CN" sz="1000" i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GB" altLang="zh-CN" sz="1200" i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br>
              <a:rPr lang="en-GB" altLang="zh-CN" sz="1200" i="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GB" altLang="zh-CN" sz="1200" i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br>
              <a:rPr lang="en-GB" altLang="zh-CN" sz="1200" i="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GB" altLang="zh-CN" sz="1200" i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br>
              <a:rPr lang="en-GB" altLang="zh-CN" sz="1200" i="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GB" altLang="zh-CN" sz="1200" i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br>
              <a:rPr lang="en-GB" altLang="zh-CN" sz="1200" i="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endParaRPr lang="en-GB" altLang="zh-CN" sz="1200" i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GB" altLang="zh-CN" sz="1200" i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GB" altLang="zh-CN" sz="1200" i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GB" altLang="zh-CN" sz="1200" i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GB" sz="1200" i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Oval 7"/>
          <p:cNvSpPr>
            <a:spLocks noChangeArrowheads="1"/>
          </p:cNvSpPr>
          <p:nvPr/>
        </p:nvSpPr>
        <p:spPr bwMode="auto">
          <a:xfrm>
            <a:off x="1565401" y="2945652"/>
            <a:ext cx="1791112" cy="1693063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6350">
            <a:noFill/>
            <a:round/>
            <a:headEnd/>
            <a:tailEnd/>
          </a:ln>
          <a:effectLst/>
        </p:spPr>
        <p:txBody>
          <a:bodyPr wrap="none" lIns="45720" rIns="45720" anchor="ctr" anchorCtr="1"/>
          <a:lstStyle/>
          <a:p>
            <a:pPr algn="ctr"/>
            <a:r>
              <a:rPr lang="en-GB" altLang="zh-CN" sz="700" i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en-US" altLang="zh-CN" sz="700" i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-6</a:t>
            </a:r>
            <a:r>
              <a:rPr lang="zh-CN" altLang="en-US" sz="700" i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月金融</a:t>
            </a:r>
            <a:r>
              <a:rPr lang="en-US" altLang="zh-CN" sz="700" i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sz="700" i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登录</a:t>
            </a:r>
            <a:r>
              <a:rPr lang="en-US" altLang="zh-CN" sz="700" i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700" i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用易付宝支付</a:t>
            </a:r>
            <a:endParaRPr lang="en-US" altLang="zh-CN" sz="700" i="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GB" altLang="zh-CN" sz="1000" b="1" i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135</a:t>
            </a:r>
            <a:r>
              <a:rPr lang="zh-CN" altLang="en-US" sz="1000" i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万</a:t>
            </a:r>
            <a:endParaRPr lang="en-GB" altLang="zh-CN" sz="1000" i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GB" altLang="zh-CN" sz="1200" i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GB" altLang="zh-CN" sz="1200" i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GB" altLang="zh-CN" sz="1200" i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GB" altLang="zh-CN" sz="1200" i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GB" altLang="zh-CN" sz="1200" i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GB" altLang="zh-CN" sz="1200" i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GB" sz="1200" i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Oval 8"/>
          <p:cNvSpPr>
            <a:spLocks noChangeArrowheads="1"/>
          </p:cNvSpPr>
          <p:nvPr/>
        </p:nvSpPr>
        <p:spPr bwMode="auto">
          <a:xfrm>
            <a:off x="1810595" y="3394929"/>
            <a:ext cx="1300724" cy="1243786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6350">
            <a:noFill/>
            <a:round/>
            <a:headEnd/>
            <a:tailEnd/>
          </a:ln>
          <a:effectLst/>
        </p:spPr>
        <p:txBody>
          <a:bodyPr wrap="none" lIns="45720" rIns="45720" anchor="ctr" anchorCtr="1"/>
          <a:lstStyle/>
          <a:p>
            <a:pPr algn="ctr"/>
            <a:r>
              <a:rPr lang="zh-CN" altLang="en-US" sz="700" i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近</a:t>
            </a:r>
            <a:r>
              <a:rPr lang="en-US" altLang="zh-CN" sz="700" i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700" i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月仅金融</a:t>
            </a:r>
            <a:r>
              <a:rPr lang="en-US" altLang="zh-CN" sz="700" i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sz="700" i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登录</a:t>
            </a:r>
            <a:endParaRPr lang="en-US" altLang="zh-CN" sz="700" i="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GB" altLang="zh-CN" sz="1000" b="1" i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579</a:t>
            </a:r>
            <a:r>
              <a:rPr lang="zh-CN" altLang="en-US" sz="1000" i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万</a:t>
            </a:r>
            <a:endParaRPr lang="en-GB" altLang="zh-CN" sz="1000" i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GB" altLang="zh-CN" sz="1200" i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GB" altLang="zh-CN" sz="1200" i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GB" altLang="zh-CN" sz="1200" i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GB" sz="1200" i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Oval 9"/>
          <p:cNvSpPr>
            <a:spLocks noChangeArrowheads="1"/>
          </p:cNvSpPr>
          <p:nvPr/>
        </p:nvSpPr>
        <p:spPr bwMode="auto">
          <a:xfrm>
            <a:off x="2013926" y="3796913"/>
            <a:ext cx="894061" cy="841802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6350">
            <a:noFill/>
            <a:round/>
            <a:headEnd/>
            <a:tailEnd/>
          </a:ln>
          <a:effectLst/>
        </p:spPr>
        <p:txBody>
          <a:bodyPr wrap="none" lIns="45720" rIns="45720" anchor="ctr" anchorCtr="1"/>
          <a:lstStyle/>
          <a:p>
            <a:pPr algn="ctr"/>
            <a:r>
              <a:rPr lang="zh-CN" altLang="en-US" sz="700" i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近</a:t>
            </a:r>
            <a:r>
              <a:rPr lang="en-US" altLang="zh-CN" sz="700" i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7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月金融</a:t>
            </a:r>
            <a:r>
              <a:rPr lang="en-US" altLang="zh-CN" sz="7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sz="7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登录</a:t>
            </a:r>
            <a:r>
              <a:rPr lang="en-US" altLang="zh-CN" sz="7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7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用易付宝支付</a:t>
            </a:r>
            <a:endParaRPr lang="en-US" altLang="zh-CN" sz="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GB" altLang="zh-CN" sz="1000" b="1" i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465</a:t>
            </a:r>
            <a:r>
              <a:rPr lang="zh-CN" altLang="en-US" sz="1000" i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万</a:t>
            </a:r>
            <a:endParaRPr lang="en-GB" altLang="zh-CN" sz="1000" i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TextBox 20"/>
          <p:cNvSpPr txBox="1"/>
          <p:nvPr/>
        </p:nvSpPr>
        <p:spPr>
          <a:xfrm>
            <a:off x="497608" y="903883"/>
            <a:ext cx="295847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无金融交易会员数</a:t>
            </a:r>
            <a:r>
              <a:rPr lang="en-US" altLang="zh-CN" sz="9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4920</a:t>
            </a:r>
            <a:r>
              <a:rPr lang="zh-CN" altLang="en-US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万，</a:t>
            </a:r>
            <a:r>
              <a:rPr lang="zh-CN" altLang="en-US" sz="9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近一年不活跃</a:t>
            </a:r>
            <a:r>
              <a:rPr lang="en-US" altLang="zh-CN" sz="9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1979</a:t>
            </a:r>
            <a:r>
              <a:rPr lang="zh-CN" altLang="en-US" sz="9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万</a:t>
            </a:r>
            <a:endParaRPr lang="zh-CN" altLang="en-US" sz="9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TextBox 20"/>
          <p:cNvSpPr txBox="1"/>
          <p:nvPr/>
        </p:nvSpPr>
        <p:spPr>
          <a:xfrm>
            <a:off x="4459916" y="827404"/>
            <a:ext cx="4216540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无金服交易会员活跃情况：</a:t>
            </a:r>
            <a:endParaRPr lang="en-US" altLang="zh-CN" sz="12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近一年不活跃</a:t>
            </a:r>
            <a:r>
              <a:rPr lang="en-US" altLang="zh-CN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1979</a:t>
            </a:r>
            <a:r>
              <a:rPr lang="zh-CN" altLang="en-US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万，近一年登录</a:t>
            </a:r>
            <a:r>
              <a:rPr lang="en-US" altLang="zh-CN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or</a:t>
            </a:r>
            <a:r>
              <a:rPr lang="zh-CN" altLang="en-US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支付活跃会员数达到</a:t>
            </a:r>
            <a:r>
              <a:rPr lang="en-US" altLang="zh-CN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2941</a:t>
            </a:r>
            <a:r>
              <a:rPr lang="zh-CN" altLang="en-US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万</a:t>
            </a:r>
            <a:endParaRPr lang="en-US" altLang="zh-CN" sz="11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近</a:t>
            </a:r>
            <a:r>
              <a:rPr lang="en-US" altLang="zh-CN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个月仅金服登录的</a:t>
            </a:r>
            <a:r>
              <a:rPr lang="en-US" altLang="zh-CN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579</a:t>
            </a:r>
            <a:r>
              <a:rPr lang="zh-CN" altLang="en-US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万，金服登录且购买会员用户达到</a:t>
            </a:r>
            <a:r>
              <a:rPr lang="en-US" altLang="zh-CN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465</a:t>
            </a:r>
            <a:r>
              <a:rPr lang="zh-CN" altLang="en-US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万，合计达到</a:t>
            </a:r>
            <a:r>
              <a:rPr lang="en-US" altLang="zh-CN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1044</a:t>
            </a:r>
            <a:r>
              <a:rPr lang="zh-CN" altLang="en-US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万</a:t>
            </a:r>
            <a:endParaRPr lang="en-US" altLang="zh-CN" sz="11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购买交易忠诚用户空间大：</a:t>
            </a:r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近</a:t>
            </a:r>
            <a:r>
              <a:rPr lang="en-US" altLang="zh-CN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个月购买</a:t>
            </a:r>
            <a:r>
              <a:rPr lang="en-US" altLang="zh-CN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+3-6</a:t>
            </a:r>
            <a:r>
              <a:rPr lang="zh-CN" altLang="en-US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月购买用户规模达到</a:t>
            </a:r>
            <a:r>
              <a:rPr lang="en-US" altLang="zh-CN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600</a:t>
            </a:r>
            <a:r>
              <a:rPr lang="zh-CN" altLang="en-US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万，近</a:t>
            </a:r>
            <a:r>
              <a:rPr lang="en-US" altLang="zh-CN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个月线上浏览或者支付活跃用户达到</a:t>
            </a:r>
            <a:r>
              <a:rPr lang="en-US" altLang="zh-CN" sz="11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1870</a:t>
            </a:r>
            <a:r>
              <a:rPr lang="zh-CN" altLang="en-US" sz="11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万</a:t>
            </a:r>
            <a:r>
              <a:rPr lang="zh-CN" altLang="en-US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，有较大的营销空间</a:t>
            </a:r>
            <a:endPara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TextBox 20"/>
          <p:cNvSpPr txBox="1"/>
          <p:nvPr/>
        </p:nvSpPr>
        <p:spPr>
          <a:xfrm>
            <a:off x="179512" y="4861098"/>
            <a:ext cx="34147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注：用易付宝支付指在金融</a:t>
            </a:r>
            <a:r>
              <a:rPr lang="en-US" altLang="zh-CN" sz="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sz="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或者易购</a:t>
            </a:r>
            <a:r>
              <a:rPr lang="en-US" altLang="zh-CN" sz="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sz="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有支付行为</a:t>
            </a:r>
            <a:endParaRPr lang="en-US" altLang="zh-CN" sz="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5" name="图表 14"/>
          <p:cNvGraphicFramePr>
            <a:graphicFrameLocks/>
          </p:cNvGraphicFramePr>
          <p:nvPr>
            <p:extLst/>
          </p:nvPr>
        </p:nvGraphicFramePr>
        <p:xfrm>
          <a:off x="4555207" y="3025166"/>
          <a:ext cx="4121249" cy="16360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9" name="TextBox 20"/>
          <p:cNvSpPr txBox="1"/>
          <p:nvPr/>
        </p:nvSpPr>
        <p:spPr>
          <a:xfrm>
            <a:off x="1397492" y="1508528"/>
            <a:ext cx="212543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近</a:t>
            </a:r>
            <a:r>
              <a:rPr lang="en-US" altLang="zh-CN" sz="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月仅有易购登录：</a:t>
            </a:r>
            <a:r>
              <a:rPr lang="en-US" altLang="zh-CN" sz="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407</a:t>
            </a:r>
            <a:r>
              <a:rPr lang="zh-CN" altLang="en-US" sz="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万</a:t>
            </a:r>
            <a:endParaRPr lang="zh-CN" altLang="en-US" sz="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TextBox 20"/>
          <p:cNvSpPr txBox="1"/>
          <p:nvPr/>
        </p:nvSpPr>
        <p:spPr>
          <a:xfrm>
            <a:off x="1468795" y="1175159"/>
            <a:ext cx="212543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近</a:t>
            </a:r>
            <a:r>
              <a:rPr lang="en-US" altLang="zh-CN" sz="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6-12</a:t>
            </a:r>
            <a:r>
              <a:rPr lang="zh-CN" altLang="en-US" sz="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月仅有易购登录：</a:t>
            </a:r>
            <a:r>
              <a:rPr lang="en-US" altLang="zh-CN" sz="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270</a:t>
            </a:r>
            <a:r>
              <a:rPr lang="zh-CN" altLang="en-US" sz="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万</a:t>
            </a:r>
            <a:endParaRPr lang="zh-CN" altLang="en-US" sz="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0565461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表格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6602653"/>
              </p:ext>
            </p:extLst>
          </p:nvPr>
        </p:nvGraphicFramePr>
        <p:xfrm>
          <a:off x="4572000" y="2139699"/>
          <a:ext cx="3952878" cy="241588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17626"/>
                <a:gridCol w="1317626"/>
                <a:gridCol w="1317626"/>
              </a:tblGrid>
              <a:tr h="294726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城市等级</a:t>
                      </a:r>
                      <a:endParaRPr lang="zh-CN" altLang="en-US" sz="1100" b="1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100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全量会员</a:t>
                      </a:r>
                      <a:endParaRPr lang="zh-CN" alt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100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储值卡会员</a:t>
                      </a:r>
                      <a:endParaRPr lang="zh-CN" alt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</a:tr>
              <a:tr h="353526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一线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13%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21%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</a:tr>
              <a:tr h="353526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二线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30%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43%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</a:tr>
              <a:tr h="353526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三线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16%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17%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</a:tr>
              <a:tr h="353526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四线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16%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14%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</a:tr>
              <a:tr h="353526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五线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5%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3%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</a:tr>
              <a:tr h="353526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其他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20%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3%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  <p:sp>
        <p:nvSpPr>
          <p:cNvPr id="8" name="矩形 7"/>
          <p:cNvSpPr/>
          <p:nvPr/>
        </p:nvSpPr>
        <p:spPr>
          <a:xfrm>
            <a:off x="324544" y="207404"/>
            <a:ext cx="8495928" cy="6516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b="1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2.4.4 </a:t>
            </a:r>
            <a:r>
              <a:rPr lang="zh-CN" altLang="en-US" b="1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社会属性：储</a:t>
            </a:r>
            <a:r>
              <a:rPr lang="zh-CN" altLang="en-US" b="1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值卡</a:t>
            </a:r>
            <a:r>
              <a:rPr lang="zh-CN" altLang="en-US" b="1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用户</a:t>
            </a:r>
            <a:r>
              <a:rPr lang="zh-CN" altLang="en-US" b="1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在经济发达省份转化率高</a:t>
            </a:r>
            <a:r>
              <a:rPr lang="zh-CN" altLang="en-US" b="1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；一二线</a:t>
            </a:r>
            <a:r>
              <a:rPr lang="zh-CN" altLang="en-US" b="1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城市用户分布</a:t>
            </a:r>
            <a:r>
              <a:rPr lang="zh-CN" altLang="en-US" b="1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高</a:t>
            </a:r>
            <a:endParaRPr lang="zh-CN" altLang="en-US" b="1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下箭头 3"/>
          <p:cNvSpPr/>
          <p:nvPr/>
        </p:nvSpPr>
        <p:spPr>
          <a:xfrm flipV="1">
            <a:off x="7832013" y="2499742"/>
            <a:ext cx="144016" cy="144016"/>
          </a:xfrm>
          <a:prstGeom prst="down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下箭头 9"/>
          <p:cNvSpPr/>
          <p:nvPr/>
        </p:nvSpPr>
        <p:spPr>
          <a:xfrm flipV="1">
            <a:off x="7812360" y="2910645"/>
            <a:ext cx="144016" cy="144016"/>
          </a:xfrm>
          <a:prstGeom prst="down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下箭头 10"/>
          <p:cNvSpPr/>
          <p:nvPr/>
        </p:nvSpPr>
        <p:spPr>
          <a:xfrm>
            <a:off x="7783685" y="3649187"/>
            <a:ext cx="144016" cy="144016"/>
          </a:xfrm>
          <a:prstGeom prst="downArrow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7113078"/>
              </p:ext>
            </p:extLst>
          </p:nvPr>
        </p:nvGraphicFramePr>
        <p:xfrm>
          <a:off x="444886" y="2139702"/>
          <a:ext cx="3767073" cy="241587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1754"/>
                <a:gridCol w="1071783"/>
                <a:gridCol w="941768"/>
                <a:gridCol w="941768"/>
              </a:tblGrid>
              <a:tr h="310854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省份</a:t>
                      </a:r>
                      <a:endParaRPr lang="zh-CN" alt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u="none" strike="noStrike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储值卡会员数</a:t>
                      </a:r>
                      <a:endParaRPr lang="zh-CN" altLang="en-US" sz="1200" b="0" i="0" u="none" strike="noStrike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会员数</a:t>
                      </a:r>
                      <a:endParaRPr lang="zh-CN" alt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转化率</a:t>
                      </a:r>
                      <a:endParaRPr lang="zh-CN" alt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</a:tr>
              <a:tr h="139905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u="none" strike="noStrike" dirty="0">
                          <a:solidFill>
                            <a:srgbClr val="C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江苏</a:t>
                      </a:r>
                      <a:endParaRPr lang="zh-CN" altLang="en-US" sz="1000" b="0" i="0" u="none" strike="noStrike" dirty="0">
                        <a:solidFill>
                          <a:srgbClr val="C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10996</a:t>
                      </a:r>
                      <a:endParaRPr lang="en-US" altLang="zh-CN" sz="10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4417731</a:t>
                      </a:r>
                      <a:endParaRPr lang="en-US" altLang="zh-CN" sz="10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0.25%</a:t>
                      </a:r>
                      <a:endParaRPr lang="en-US" altLang="zh-CN" sz="10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</a:tr>
              <a:tr h="139905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u="none" strike="noStrike" dirty="0">
                          <a:solidFill>
                            <a:srgbClr val="C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上海</a:t>
                      </a:r>
                      <a:endParaRPr lang="zh-CN" altLang="en-US" sz="1000" b="0" i="0" u="none" strike="noStrike" dirty="0">
                        <a:solidFill>
                          <a:srgbClr val="C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2878</a:t>
                      </a:r>
                      <a:endParaRPr lang="en-US" altLang="zh-CN" sz="10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1482042</a:t>
                      </a:r>
                      <a:endParaRPr lang="en-US" altLang="zh-CN" sz="10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0.19%</a:t>
                      </a:r>
                      <a:endParaRPr lang="en-US" altLang="zh-CN" sz="10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</a:tr>
              <a:tr h="139905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u="none" strike="noStrike" dirty="0">
                          <a:solidFill>
                            <a:srgbClr val="C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浙江</a:t>
                      </a:r>
                      <a:endParaRPr lang="zh-CN" altLang="en-US" sz="1000" b="0" i="0" u="none" strike="noStrike" dirty="0">
                        <a:solidFill>
                          <a:srgbClr val="C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3643</a:t>
                      </a:r>
                      <a:endParaRPr lang="en-US" altLang="zh-CN" sz="10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1900042</a:t>
                      </a:r>
                      <a:endParaRPr lang="en-US" altLang="zh-CN" sz="10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0.19%</a:t>
                      </a:r>
                      <a:endParaRPr lang="en-US" altLang="zh-CN" sz="10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</a:tr>
              <a:tr h="139905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北京</a:t>
                      </a:r>
                      <a:endParaRPr lang="zh-CN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2774</a:t>
                      </a:r>
                      <a:endParaRPr lang="en-US" altLang="zh-CN" sz="10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1689965</a:t>
                      </a:r>
                      <a:endParaRPr lang="en-US" altLang="zh-CN" sz="10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0.16%</a:t>
                      </a:r>
                      <a:endParaRPr lang="en-US" altLang="zh-CN" sz="10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</a:tr>
              <a:tr h="139905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福建</a:t>
                      </a:r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2091</a:t>
                      </a:r>
                      <a:endParaRPr lang="en-US" altLang="zh-CN" sz="10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1392310</a:t>
                      </a:r>
                      <a:endParaRPr lang="en-US" altLang="zh-CN" sz="10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0.15%</a:t>
                      </a:r>
                      <a:endParaRPr lang="en-US" altLang="zh-CN" sz="10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</a:tr>
              <a:tr h="139905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广东</a:t>
                      </a:r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7044</a:t>
                      </a:r>
                      <a:endParaRPr lang="en-US" altLang="zh-CN" sz="10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4740960</a:t>
                      </a:r>
                      <a:endParaRPr lang="en-US" altLang="zh-CN" sz="10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0.15%</a:t>
                      </a:r>
                      <a:endParaRPr lang="en-US" altLang="zh-CN" sz="10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</a:tr>
              <a:tr h="139905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湖北</a:t>
                      </a:r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1931</a:t>
                      </a:r>
                      <a:endParaRPr lang="en-US" altLang="zh-CN" sz="10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1441509</a:t>
                      </a:r>
                      <a:endParaRPr lang="en-US" altLang="zh-CN" sz="10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0.13%</a:t>
                      </a:r>
                      <a:endParaRPr lang="en-US" altLang="zh-CN" sz="10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</a:tr>
              <a:tr h="139905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安徽</a:t>
                      </a:r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1621</a:t>
                      </a:r>
                      <a:endParaRPr lang="en-US" altLang="zh-CN" sz="10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1255331</a:t>
                      </a:r>
                      <a:endParaRPr lang="en-US" altLang="zh-CN" sz="10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0.13%</a:t>
                      </a:r>
                      <a:endParaRPr lang="en-US" altLang="zh-CN" sz="10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</a:tr>
              <a:tr h="139905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重庆</a:t>
                      </a:r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1075</a:t>
                      </a:r>
                      <a:endParaRPr lang="en-US" altLang="zh-CN" sz="10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859976</a:t>
                      </a:r>
                      <a:endParaRPr lang="en-US" altLang="zh-CN" sz="10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0.13%</a:t>
                      </a:r>
                      <a:endParaRPr lang="en-US" altLang="zh-CN" sz="10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</a:tr>
              <a:tr h="139905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天津</a:t>
                      </a:r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737</a:t>
                      </a:r>
                      <a:endParaRPr lang="en-US" altLang="zh-CN" sz="10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629495</a:t>
                      </a:r>
                      <a:endParaRPr lang="en-US" altLang="zh-CN" sz="10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0.12%</a:t>
                      </a:r>
                      <a:endParaRPr lang="en-US" altLang="zh-CN" sz="10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</a:tr>
              <a:tr h="139905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四川</a:t>
                      </a:r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1952</a:t>
                      </a:r>
                      <a:endParaRPr lang="en-US" altLang="zh-CN" sz="10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1710853</a:t>
                      </a:r>
                      <a:endParaRPr lang="en-US" altLang="zh-CN" sz="10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0.11%</a:t>
                      </a:r>
                      <a:endParaRPr lang="en-US" altLang="zh-CN" sz="10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</a:tr>
              <a:tr h="139905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全量</a:t>
                      </a:r>
                      <a:endParaRPr lang="zh-CN" altLang="en-US" sz="1000" b="0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52016</a:t>
                      </a:r>
                      <a:endParaRPr lang="en-US" altLang="zh-CN" sz="1000" b="0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45617040</a:t>
                      </a:r>
                      <a:endParaRPr lang="en-US" altLang="zh-CN" sz="1000" b="0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0.11%</a:t>
                      </a:r>
                      <a:endParaRPr lang="en-US" altLang="zh-CN" sz="1000" b="0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00B0F0"/>
                    </a:solidFill>
                  </a:tcPr>
                </a:tc>
              </a:tr>
              <a:tr h="139905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辽宁</a:t>
                      </a:r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1376</a:t>
                      </a:r>
                      <a:endParaRPr lang="en-US" altLang="zh-CN" sz="10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1274306</a:t>
                      </a:r>
                      <a:endParaRPr lang="en-US" altLang="zh-CN" sz="10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0.11%</a:t>
                      </a:r>
                      <a:endParaRPr lang="en-US" altLang="zh-CN" sz="10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  <p:sp>
        <p:nvSpPr>
          <p:cNvPr id="13" name="下箭头 12"/>
          <p:cNvSpPr/>
          <p:nvPr/>
        </p:nvSpPr>
        <p:spPr>
          <a:xfrm>
            <a:off x="7783685" y="4307915"/>
            <a:ext cx="144016" cy="144016"/>
          </a:xfrm>
          <a:prstGeom prst="downArrow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TextBox 41"/>
          <p:cNvSpPr txBox="1"/>
          <p:nvPr/>
        </p:nvSpPr>
        <p:spPr>
          <a:xfrm>
            <a:off x="467544" y="1101800"/>
            <a:ext cx="8057334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/>
                <a:ea typeface="Microsoft YaHei"/>
                <a:cs typeface="Microsoft YaHei"/>
              </a:rPr>
              <a:t>江苏、上海、浙江作为辐射重点省份和经济发达省份，用户转化率相对较高；</a:t>
            </a:r>
            <a:endParaRPr lang="en-US" altLang="zh-CN" sz="1300" dirty="0" smtClean="0">
              <a:solidFill>
                <a:schemeClr val="tx1">
                  <a:lumMod val="95000"/>
                  <a:lumOff val="5000"/>
                </a:schemeClr>
              </a:solidFill>
              <a:latin typeface="Microsoft YaHei"/>
              <a:ea typeface="Microsoft YaHei"/>
              <a:cs typeface="Microsoft YaHei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/>
                <a:ea typeface="Microsoft YaHei"/>
                <a:cs typeface="Microsoft YaHei"/>
              </a:rPr>
              <a:t>一二线城市储值卡会员分布相对全体会员占比高，五线及未纳入城市等级划分城市用户占比较低</a:t>
            </a:r>
            <a:endParaRPr lang="zh-CN" altLang="en-US" sz="1300" dirty="0">
              <a:solidFill>
                <a:schemeClr val="tx1">
                  <a:lumMod val="95000"/>
                  <a:lumOff val="5000"/>
                </a:schemeClr>
              </a:solidFill>
              <a:latin typeface="Microsoft YaHei"/>
              <a:ea typeface="Microsoft YaHei"/>
              <a:cs typeface="Microsoft YaHei"/>
            </a:endParaRPr>
          </a:p>
        </p:txBody>
      </p:sp>
    </p:spTree>
    <p:extLst>
      <p:ext uri="{BB962C8B-B14F-4D97-AF65-F5344CB8AC3E}">
        <p14:creationId xmlns:p14="http://schemas.microsoft.com/office/powerpoint/2010/main" val="12797219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324544" y="207404"/>
            <a:ext cx="8495928" cy="6516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b="1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2.4.5. </a:t>
            </a:r>
            <a:r>
              <a:rPr lang="zh-CN" altLang="en-US" b="1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需求偏好：储</a:t>
            </a:r>
            <a:r>
              <a:rPr lang="zh-CN" altLang="en-US" b="1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值卡</a:t>
            </a:r>
            <a:r>
              <a:rPr lang="zh-CN" altLang="en-US" b="1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用户首单分析</a:t>
            </a:r>
            <a:endParaRPr lang="zh-CN" altLang="en-US" b="1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aphicFrame>
        <p:nvGraphicFramePr>
          <p:cNvPr id="6" name="图表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40319557"/>
              </p:ext>
            </p:extLst>
          </p:nvPr>
        </p:nvGraphicFramePr>
        <p:xfrm>
          <a:off x="543841" y="2211715"/>
          <a:ext cx="3956151" cy="22331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5537859"/>
              </p:ext>
            </p:extLst>
          </p:nvPr>
        </p:nvGraphicFramePr>
        <p:xfrm>
          <a:off x="5053249" y="2222490"/>
          <a:ext cx="3525119" cy="22331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76598"/>
                <a:gridCol w="1222213"/>
                <a:gridCol w="926308"/>
              </a:tblGrid>
              <a:tr h="223316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分档</a:t>
                      </a:r>
                      <a:endParaRPr lang="zh-CN" altLang="en-US" sz="1100" b="1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用户数</a:t>
                      </a:r>
                      <a:endParaRPr lang="zh-CN" altLang="en-US" sz="1100" b="1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占比</a:t>
                      </a:r>
                      <a:endParaRPr lang="zh-CN" altLang="en-US" sz="1100" b="1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</a:tr>
              <a:tr h="223316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0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(0,300]</a:t>
                      </a:r>
                      <a:endParaRPr lang="en-US" altLang="zh-CN" sz="10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 dirty="0">
                          <a:solidFill>
                            <a:srgbClr val="C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31150</a:t>
                      </a:r>
                      <a:endParaRPr lang="en-US" altLang="zh-CN" sz="1100" b="0" i="0" u="none" strike="noStrike" dirty="0">
                        <a:solidFill>
                          <a:srgbClr val="C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 dirty="0">
                          <a:solidFill>
                            <a:srgbClr val="C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60%</a:t>
                      </a:r>
                      <a:endParaRPr lang="en-US" altLang="zh-CN" sz="1100" b="0" i="0" u="none" strike="noStrike" dirty="0">
                        <a:solidFill>
                          <a:srgbClr val="C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</a:tr>
              <a:tr h="223316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0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(300,500]</a:t>
                      </a:r>
                      <a:endParaRPr lang="en-US" altLang="zh-CN" sz="10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2464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5%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</a:tr>
              <a:tr h="223316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0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(500, 1000]</a:t>
                      </a:r>
                      <a:endParaRPr lang="en-US" altLang="zh-CN" sz="10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 dirty="0">
                          <a:solidFill>
                            <a:srgbClr val="C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11938</a:t>
                      </a:r>
                      <a:endParaRPr lang="en-US" altLang="zh-CN" sz="1100" b="0" i="0" u="none" strike="noStrike" dirty="0">
                        <a:solidFill>
                          <a:srgbClr val="C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 dirty="0">
                          <a:solidFill>
                            <a:srgbClr val="C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23%</a:t>
                      </a:r>
                      <a:endParaRPr lang="en-US" altLang="zh-CN" sz="1100" b="0" i="0" u="none" strike="noStrike" dirty="0">
                        <a:solidFill>
                          <a:srgbClr val="C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</a:tr>
              <a:tr h="223316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0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(1000, 2000]</a:t>
                      </a:r>
                      <a:endParaRPr lang="en-US" altLang="zh-CN" sz="10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2746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5%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</a:tr>
              <a:tr h="223316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0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(2000, 3000]</a:t>
                      </a:r>
                      <a:endParaRPr lang="en-US" altLang="zh-CN" sz="10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956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2%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</a:tr>
              <a:tr h="223316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0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(3000, 4000]</a:t>
                      </a:r>
                      <a:endParaRPr lang="en-US" altLang="zh-CN" sz="10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379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1%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</a:tr>
              <a:tr h="223316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0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(4000, 5000]</a:t>
                      </a:r>
                      <a:endParaRPr lang="en-US" altLang="zh-CN" sz="10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1465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3%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</a:tr>
              <a:tr h="223316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0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(5000, 10000]</a:t>
                      </a:r>
                      <a:endParaRPr lang="en-US" altLang="zh-CN" sz="10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665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1%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</a:tr>
              <a:tr h="223316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0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10000+</a:t>
                      </a:r>
                      <a:endParaRPr lang="en-US" altLang="zh-CN" sz="10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253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0%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  <p:sp>
        <p:nvSpPr>
          <p:cNvPr id="7" name="TextBox 41"/>
          <p:cNvSpPr txBox="1"/>
          <p:nvPr/>
        </p:nvSpPr>
        <p:spPr>
          <a:xfrm>
            <a:off x="543841" y="1081138"/>
            <a:ext cx="8057334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/>
                <a:ea typeface="Microsoft YaHei"/>
                <a:cs typeface="Microsoft YaHei"/>
              </a:rPr>
              <a:t>大促对储值卡业务贡献大，占比达到</a:t>
            </a:r>
            <a:r>
              <a:rPr lang="en-US" altLang="zh-CN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/>
                <a:ea typeface="Microsoft YaHei"/>
                <a:cs typeface="Microsoft YaHei"/>
              </a:rPr>
              <a:t>35%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/>
                <a:ea typeface="Microsoft YaHei"/>
                <a:cs typeface="Microsoft YaHei"/>
              </a:rPr>
              <a:t>储值卡销售面额方面以</a:t>
            </a:r>
            <a:r>
              <a:rPr lang="en-US" altLang="zh-CN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/>
                <a:ea typeface="Microsoft YaHei"/>
                <a:cs typeface="Microsoft YaHei"/>
              </a:rPr>
              <a:t>300</a:t>
            </a:r>
            <a:r>
              <a:rPr lang="zh-CN" altLang="en-US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/>
                <a:ea typeface="Microsoft YaHei"/>
                <a:cs typeface="Microsoft YaHei"/>
              </a:rPr>
              <a:t>元及以下小额和</a:t>
            </a:r>
            <a:r>
              <a:rPr lang="en-US" altLang="zh-CN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/>
                <a:ea typeface="Microsoft YaHei"/>
                <a:cs typeface="Microsoft YaHei"/>
              </a:rPr>
              <a:t>500-1000</a:t>
            </a:r>
            <a:r>
              <a:rPr lang="zh-CN" altLang="en-US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/>
                <a:ea typeface="Microsoft YaHei"/>
                <a:cs typeface="Microsoft YaHei"/>
              </a:rPr>
              <a:t>中等额度为主</a:t>
            </a:r>
            <a:endParaRPr lang="zh-CN" altLang="en-US" sz="1300" dirty="0">
              <a:solidFill>
                <a:schemeClr val="tx1">
                  <a:lumMod val="95000"/>
                  <a:lumOff val="5000"/>
                </a:schemeClr>
              </a:solidFill>
              <a:latin typeface="Microsoft YaHei"/>
              <a:ea typeface="Microsoft YaHei"/>
              <a:cs typeface="Microsoft YaHei"/>
            </a:endParaRPr>
          </a:p>
        </p:txBody>
      </p:sp>
    </p:spTree>
    <p:extLst>
      <p:ext uri="{BB962C8B-B14F-4D97-AF65-F5344CB8AC3E}">
        <p14:creationId xmlns:p14="http://schemas.microsoft.com/office/powerpoint/2010/main" val="277209372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图表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1759883"/>
              </p:ext>
            </p:extLst>
          </p:nvPr>
        </p:nvGraphicFramePr>
        <p:xfrm>
          <a:off x="324544" y="2058983"/>
          <a:ext cx="4138936" cy="25991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矩形 4"/>
          <p:cNvSpPr/>
          <p:nvPr/>
        </p:nvSpPr>
        <p:spPr>
          <a:xfrm>
            <a:off x="324544" y="207404"/>
            <a:ext cx="8495928" cy="6516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b="1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2.4.6. </a:t>
            </a:r>
            <a:r>
              <a:rPr lang="zh-CN" altLang="en-US" b="1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需求偏好：储</a:t>
            </a:r>
            <a:r>
              <a:rPr lang="zh-CN" altLang="en-US" b="1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值</a:t>
            </a:r>
            <a:r>
              <a:rPr lang="zh-CN" altLang="en-US" b="1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卡复购</a:t>
            </a:r>
            <a:endParaRPr lang="zh-CN" altLang="en-US" b="1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28343" y="1108747"/>
            <a:ext cx="633568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储值卡复购的空间较大， 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单及以上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61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58%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累计购买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1000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元以上占比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43%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10000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元以上占比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10.34%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7" name="图表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28437198"/>
              </p:ext>
            </p:extLst>
          </p:nvPr>
        </p:nvGraphicFramePr>
        <p:xfrm>
          <a:off x="4626260" y="2058983"/>
          <a:ext cx="4067944" cy="25991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49578045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7"/>
          <p:cNvSpPr txBox="1"/>
          <p:nvPr/>
        </p:nvSpPr>
        <p:spPr>
          <a:xfrm>
            <a:off x="516452" y="1059291"/>
            <a:ext cx="69847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非</a:t>
            </a:r>
            <a:r>
              <a:rPr lang="en-US" altLang="zh-CN" sz="1400" dirty="0" err="1" smtClean="0">
                <a:latin typeface="微软雅黑" pitchFamily="34" charset="-122"/>
                <a:ea typeface="微软雅黑" pitchFamily="34" charset="-122"/>
              </a:rPr>
              <a:t>su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说卡在</a:t>
            </a: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8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9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月复购率较高</a:t>
            </a:r>
            <a:endParaRPr lang="en-US" altLang="zh-CN" sz="1400" dirty="0" smtClean="0"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n"/>
            </a:pP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Su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说卡在</a:t>
            </a: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3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月、</a:t>
            </a: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4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月、</a:t>
            </a: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6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月、</a:t>
            </a: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8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月复购率较高，之后各月复购依次递减</a:t>
            </a:r>
            <a:endParaRPr lang="en-US" altLang="zh-CN" sz="1400" dirty="0" smtClean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809" y="1582511"/>
            <a:ext cx="8132709" cy="31683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矩形 7"/>
          <p:cNvSpPr/>
          <p:nvPr/>
        </p:nvSpPr>
        <p:spPr>
          <a:xfrm>
            <a:off x="324544" y="207404"/>
            <a:ext cx="8495928" cy="6516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b="1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2.4.6. </a:t>
            </a:r>
            <a:r>
              <a:rPr lang="zh-CN" altLang="en-US" b="1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需求偏好：储</a:t>
            </a:r>
            <a:r>
              <a:rPr lang="zh-CN" altLang="en-US" b="1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值</a:t>
            </a:r>
            <a:r>
              <a:rPr lang="zh-CN" altLang="en-US" b="1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卡复购</a:t>
            </a:r>
            <a:endParaRPr lang="zh-CN" altLang="en-US" b="1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0028888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/>
          <p:cNvSpPr txBox="1">
            <a:spLocks/>
          </p:cNvSpPr>
          <p:nvPr/>
        </p:nvSpPr>
        <p:spPr>
          <a:xfrm>
            <a:off x="971600" y="340472"/>
            <a:ext cx="3888432" cy="324036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zh-CN" altLang="en-US" sz="1800" b="1" spc="225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标题 1"/>
          <p:cNvSpPr txBox="1">
            <a:spLocks/>
          </p:cNvSpPr>
          <p:nvPr/>
        </p:nvSpPr>
        <p:spPr>
          <a:xfrm>
            <a:off x="539552" y="340472"/>
            <a:ext cx="7560839" cy="324036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1800" b="1" spc="225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2.5.1 </a:t>
            </a:r>
            <a:r>
              <a:rPr lang="zh-CN" altLang="en-US" sz="1800" b="1" spc="225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金服交易</a:t>
            </a:r>
            <a:r>
              <a:rPr lang="zh-CN" altLang="en-US" sz="1800" b="1" spc="225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：保险和理财有较强的购买相关性；个贷和理财有交叉购买主要是因为理财购买低额度品种</a:t>
            </a:r>
            <a:endParaRPr lang="zh-CN" altLang="en-US" sz="1800" b="1" spc="225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7304548"/>
              </p:ext>
            </p:extLst>
          </p:nvPr>
        </p:nvGraphicFramePr>
        <p:xfrm>
          <a:off x="1115615" y="2586446"/>
          <a:ext cx="6408713" cy="199381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071859"/>
                <a:gridCol w="1773370"/>
                <a:gridCol w="1615346"/>
                <a:gridCol w="948138"/>
              </a:tblGrid>
              <a:tr h="176399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首单路径</a:t>
                      </a:r>
                      <a:endParaRPr lang="zh-CN" alt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144" marR="7144" marT="7144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用户数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144" marR="7144" marT="7144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用户基数</a:t>
                      </a:r>
                      <a:endParaRPr lang="zh-CN" alt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144" marR="7144" marT="7144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占比</a:t>
                      </a:r>
                      <a:endParaRPr lang="zh-CN" alt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144" marR="7144" marT="7144" marB="0" anchor="ctr">
                    <a:solidFill>
                      <a:srgbClr val="0070C0"/>
                    </a:solidFill>
                  </a:tcPr>
                </a:tc>
              </a:tr>
              <a:tr h="136167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理财</a:t>
                      </a:r>
                      <a:r>
                        <a:rPr 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-&gt; </a:t>
                      </a:r>
                      <a:r>
                        <a:rPr lang="zh-CN" alt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保险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147888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2030224</a:t>
                      </a:r>
                      <a:endParaRPr lang="en-US" altLang="zh-CN" sz="9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 dirty="0">
                          <a:solidFill>
                            <a:srgbClr val="C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7.3%</a:t>
                      </a:r>
                    </a:p>
                  </a:txBody>
                  <a:tcPr marL="9525" marR="9525" marT="9525" marB="0" anchor="ctr"/>
                </a:tc>
              </a:tr>
              <a:tr h="136167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理财</a:t>
                      </a:r>
                      <a:r>
                        <a:rPr 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-&gt; </a:t>
                      </a:r>
                      <a:r>
                        <a:rPr lang="zh-CN" alt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保险</a:t>
                      </a:r>
                      <a:r>
                        <a:rPr 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-&gt; </a:t>
                      </a:r>
                      <a:r>
                        <a:rPr lang="zh-CN" alt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个贷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6469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2030224</a:t>
                      </a:r>
                      <a:endParaRPr lang="en-US" altLang="zh-CN" sz="9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0.3%</a:t>
                      </a:r>
                    </a:p>
                  </a:txBody>
                  <a:tcPr marL="9525" marR="9525" marT="9525" marB="0" anchor="ctr"/>
                </a:tc>
              </a:tr>
              <a:tr h="190256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理财</a:t>
                      </a:r>
                      <a:r>
                        <a:rPr 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-&gt; </a:t>
                      </a:r>
                      <a:r>
                        <a:rPr lang="zh-CN" alt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个贷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35813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2030224</a:t>
                      </a:r>
                      <a:endParaRPr lang="en-US" altLang="zh-CN" sz="9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 dirty="0">
                          <a:solidFill>
                            <a:srgbClr val="00B0F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1.8%</a:t>
                      </a:r>
                    </a:p>
                  </a:txBody>
                  <a:tcPr marL="9525" marR="9525" marT="9525" marB="0" anchor="ctr"/>
                </a:tc>
              </a:tr>
              <a:tr h="136167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理财</a:t>
                      </a:r>
                      <a:r>
                        <a:rPr 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-&gt; </a:t>
                      </a:r>
                      <a:r>
                        <a:rPr lang="zh-CN" alt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个贷</a:t>
                      </a:r>
                      <a:r>
                        <a:rPr 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-&gt; </a:t>
                      </a:r>
                      <a:r>
                        <a:rPr lang="zh-CN" alt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保险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1969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2030224</a:t>
                      </a:r>
                      <a:endParaRPr lang="en-US" altLang="zh-CN" sz="9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0.1%</a:t>
                      </a:r>
                    </a:p>
                  </a:txBody>
                  <a:tcPr marL="9525" marR="9525" marT="9525" marB="0" anchor="ctr"/>
                </a:tc>
              </a:tr>
              <a:tr h="136167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保险</a:t>
                      </a:r>
                      <a:r>
                        <a:rPr 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-&gt; </a:t>
                      </a:r>
                      <a:r>
                        <a:rPr lang="zh-CN" alt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理财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9557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255467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 dirty="0">
                          <a:solidFill>
                            <a:srgbClr val="C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3.7%</a:t>
                      </a:r>
                    </a:p>
                  </a:txBody>
                  <a:tcPr marL="9525" marR="9525" marT="9525" marB="0" anchor="ctr"/>
                </a:tc>
              </a:tr>
              <a:tr h="136167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保险</a:t>
                      </a:r>
                      <a:r>
                        <a:rPr 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-&gt; </a:t>
                      </a:r>
                      <a:r>
                        <a:rPr lang="zh-CN" alt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理财</a:t>
                      </a:r>
                      <a:r>
                        <a:rPr 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-&gt; </a:t>
                      </a:r>
                      <a:r>
                        <a:rPr lang="zh-CN" alt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个贷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1142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255467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0.4%</a:t>
                      </a:r>
                    </a:p>
                  </a:txBody>
                  <a:tcPr marL="9525" marR="9525" marT="9525" marB="0" anchor="ctr"/>
                </a:tc>
              </a:tr>
              <a:tr h="136167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保险</a:t>
                      </a:r>
                      <a:r>
                        <a:rPr 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-&gt; </a:t>
                      </a:r>
                      <a:r>
                        <a:rPr lang="zh-CN" alt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个贷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7309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255467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2.9%</a:t>
                      </a:r>
                    </a:p>
                  </a:txBody>
                  <a:tcPr marL="9525" marR="9525" marT="9525" marB="0" anchor="ctr"/>
                </a:tc>
              </a:tr>
              <a:tr h="136167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保险</a:t>
                      </a:r>
                      <a:r>
                        <a:rPr 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-&gt; </a:t>
                      </a:r>
                      <a:r>
                        <a:rPr lang="zh-CN" alt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个贷</a:t>
                      </a:r>
                      <a:r>
                        <a:rPr 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-&gt; </a:t>
                      </a:r>
                      <a:r>
                        <a:rPr lang="zh-CN" alt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理财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886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255467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0.3%</a:t>
                      </a:r>
                    </a:p>
                  </a:txBody>
                  <a:tcPr marL="9525" marR="9525" marT="9525" marB="0" anchor="ctr"/>
                </a:tc>
              </a:tr>
              <a:tr h="136167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个贷</a:t>
                      </a:r>
                      <a:r>
                        <a:rPr 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-&gt; </a:t>
                      </a:r>
                      <a:r>
                        <a:rPr lang="zh-CN" alt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理财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14547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454739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 dirty="0">
                          <a:solidFill>
                            <a:srgbClr val="00B0F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3.2%</a:t>
                      </a:r>
                    </a:p>
                  </a:txBody>
                  <a:tcPr marL="9525" marR="9525" marT="9525" marB="0" anchor="ctr"/>
                </a:tc>
              </a:tr>
              <a:tr h="136167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个贷</a:t>
                      </a:r>
                      <a:r>
                        <a:rPr 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-&gt; </a:t>
                      </a:r>
                      <a:r>
                        <a:rPr lang="zh-CN" alt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理财</a:t>
                      </a:r>
                      <a:r>
                        <a:rPr 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-&gt; </a:t>
                      </a:r>
                      <a:r>
                        <a:rPr lang="zh-CN" alt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保险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963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454739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0.2%</a:t>
                      </a:r>
                    </a:p>
                  </a:txBody>
                  <a:tcPr marL="9525" marR="9525" marT="9525" marB="0" anchor="ctr"/>
                </a:tc>
              </a:tr>
              <a:tr h="136167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个贷</a:t>
                      </a:r>
                      <a:r>
                        <a:rPr 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-&gt; </a:t>
                      </a:r>
                      <a:r>
                        <a:rPr lang="zh-CN" alt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保险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3904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454739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0.9%</a:t>
                      </a:r>
                    </a:p>
                  </a:txBody>
                  <a:tcPr marL="9525" marR="9525" marT="9525" marB="0" anchor="ctr"/>
                </a:tc>
              </a:tr>
              <a:tr h="136167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个贷</a:t>
                      </a:r>
                      <a:r>
                        <a:rPr 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-&gt; </a:t>
                      </a:r>
                      <a:r>
                        <a:rPr lang="zh-CN" alt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保险</a:t>
                      </a:r>
                      <a:r>
                        <a:rPr 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-&gt; </a:t>
                      </a:r>
                      <a:r>
                        <a:rPr lang="zh-CN" alt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理财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462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454739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0.1%</a:t>
                      </a: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  <p:sp>
        <p:nvSpPr>
          <p:cNvPr id="6" name="TextBox 7"/>
          <p:cNvSpPr txBox="1"/>
          <p:nvPr/>
        </p:nvSpPr>
        <p:spPr>
          <a:xfrm>
            <a:off x="1115615" y="843558"/>
            <a:ext cx="6984776" cy="20082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理财与保险业务比较高的相关性</a:t>
            </a:r>
            <a:endParaRPr lang="en-US" altLang="zh-CN" sz="1400" dirty="0" smtClean="0"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050" dirty="0" smtClean="0">
                <a:latin typeface="微软雅黑" pitchFamily="34" charset="-122"/>
                <a:ea typeface="微软雅黑" pitchFamily="34" charset="-122"/>
              </a:rPr>
              <a:t>首</a:t>
            </a:r>
            <a:r>
              <a:rPr lang="zh-CN" altLang="en-US" sz="1050" dirty="0" smtClean="0">
                <a:latin typeface="微软雅黑" pitchFamily="34" charset="-122"/>
                <a:ea typeface="微软雅黑" pitchFamily="34" charset="-122"/>
              </a:rPr>
              <a:t>单理财</a:t>
            </a:r>
            <a:r>
              <a:rPr lang="zh-CN" altLang="en-US" sz="1050" dirty="0" smtClean="0">
                <a:latin typeface="微软雅黑" pitchFamily="34" charset="-122"/>
                <a:ea typeface="微软雅黑" pitchFamily="34" charset="-122"/>
              </a:rPr>
              <a:t>用会员购买</a:t>
            </a:r>
            <a:r>
              <a:rPr lang="zh-CN" altLang="en-US" sz="1050" dirty="0" smtClean="0">
                <a:latin typeface="微软雅黑" pitchFamily="34" charset="-122"/>
                <a:ea typeface="微软雅黑" pitchFamily="34" charset="-122"/>
              </a:rPr>
              <a:t>保险最高，达到</a:t>
            </a:r>
            <a:r>
              <a:rPr lang="en-US" altLang="zh-CN" sz="1050" dirty="0" smtClean="0">
                <a:latin typeface="微软雅黑" pitchFamily="34" charset="-122"/>
                <a:ea typeface="微软雅黑" pitchFamily="34" charset="-122"/>
              </a:rPr>
              <a:t>7.3</a:t>
            </a:r>
            <a:r>
              <a:rPr lang="en-US" altLang="zh-CN" sz="1050" dirty="0" smtClean="0">
                <a:latin typeface="微软雅黑" pitchFamily="34" charset="-122"/>
                <a:ea typeface="微软雅黑" pitchFamily="34" charset="-122"/>
              </a:rPr>
              <a:t>%</a:t>
            </a:r>
            <a:r>
              <a:rPr lang="zh-CN" altLang="en-US" sz="1050" dirty="0" smtClean="0">
                <a:latin typeface="微软雅黑" pitchFamily="34" charset="-122"/>
                <a:ea typeface="微软雅黑" pitchFamily="34" charset="-122"/>
              </a:rPr>
              <a:t>；首</a:t>
            </a:r>
            <a:r>
              <a:rPr lang="zh-CN" altLang="en-US" sz="1050" dirty="0" smtClean="0">
                <a:latin typeface="微软雅黑" pitchFamily="34" charset="-122"/>
                <a:ea typeface="微软雅黑" pitchFamily="34" charset="-122"/>
              </a:rPr>
              <a:t>单先保险再</a:t>
            </a:r>
            <a:r>
              <a:rPr lang="zh-CN" altLang="en-US" sz="1050" dirty="0" smtClean="0">
                <a:latin typeface="微软雅黑" pitchFamily="34" charset="-122"/>
                <a:ea typeface="微软雅黑" pitchFamily="34" charset="-122"/>
              </a:rPr>
              <a:t>理财</a:t>
            </a:r>
            <a:r>
              <a:rPr lang="zh-CN" altLang="en-US" sz="1050" dirty="0">
                <a:latin typeface="微软雅黑" pitchFamily="34" charset="-122"/>
                <a:ea typeface="微软雅黑" pitchFamily="34" charset="-122"/>
              </a:rPr>
              <a:t>会员</a:t>
            </a:r>
            <a:r>
              <a:rPr lang="en-US" altLang="zh-CN" sz="1050" dirty="0" smtClean="0">
                <a:latin typeface="微软雅黑" pitchFamily="34" charset="-122"/>
                <a:ea typeface="微软雅黑" pitchFamily="34" charset="-122"/>
              </a:rPr>
              <a:t>3.7%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理财会员个贷用信</a:t>
            </a: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35813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户</a:t>
            </a:r>
            <a:endParaRPr lang="en-US" altLang="zh-CN" sz="1400" dirty="0" smtClean="0"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050" dirty="0">
                <a:latin typeface="微软雅黑" pitchFamily="34" charset="-122"/>
                <a:ea typeface="微软雅黑" pitchFamily="34" charset="-122"/>
              </a:rPr>
              <a:t>通过</a:t>
            </a:r>
            <a:r>
              <a:rPr lang="zh-CN" altLang="en-US" sz="1050" dirty="0" smtClean="0">
                <a:latin typeface="微软雅黑" pitchFamily="34" charset="-122"/>
                <a:ea typeface="微软雅黑" pitchFamily="34" charset="-122"/>
              </a:rPr>
              <a:t>分析发现这部分会员理财</a:t>
            </a:r>
            <a:r>
              <a:rPr lang="zh-CN" altLang="en-US" sz="1050" dirty="0">
                <a:latin typeface="微软雅黑" pitchFamily="34" charset="-122"/>
                <a:ea typeface="微软雅黑" pitchFamily="34" charset="-122"/>
              </a:rPr>
              <a:t>主要是零钱宝为主，且额度普遍</a:t>
            </a:r>
            <a:r>
              <a:rPr lang="zh-CN" altLang="en-US" sz="1050" dirty="0" smtClean="0">
                <a:latin typeface="微软雅黑" pitchFamily="34" charset="-122"/>
                <a:ea typeface="微软雅黑" pitchFamily="34" charset="-122"/>
              </a:rPr>
              <a:t>较低</a:t>
            </a:r>
            <a:endParaRPr lang="en-US" altLang="zh-CN" sz="1050" dirty="0" smtClean="0"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个贷会员购买理财产品</a:t>
            </a: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14547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户</a:t>
            </a:r>
            <a:endParaRPr lang="en-US" altLang="zh-CN" sz="1400" dirty="0"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050" dirty="0">
                <a:latin typeface="微软雅黑" pitchFamily="34" charset="-122"/>
                <a:ea typeface="微软雅黑" pitchFamily="34" charset="-122"/>
              </a:rPr>
              <a:t>通过分析发现这部分会员理财主要是零钱宝为主，且额度普遍较低</a:t>
            </a:r>
            <a:endParaRPr lang="en-US" altLang="zh-CN" sz="1050" dirty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1000" dirty="0" smtClean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906515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/>
          <p:cNvSpPr txBox="1">
            <a:spLocks/>
          </p:cNvSpPr>
          <p:nvPr/>
        </p:nvSpPr>
        <p:spPr>
          <a:xfrm>
            <a:off x="539552" y="340472"/>
            <a:ext cx="4320480" cy="324036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zh-CN" altLang="en-US" sz="1800" b="1" spc="225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标题 1"/>
          <p:cNvSpPr txBox="1">
            <a:spLocks/>
          </p:cNvSpPr>
          <p:nvPr/>
        </p:nvSpPr>
        <p:spPr>
          <a:xfrm>
            <a:off x="539552" y="340472"/>
            <a:ext cx="5381493" cy="324036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1800" b="1" spc="225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2.5.2 </a:t>
            </a:r>
            <a:r>
              <a:rPr lang="zh-CN" altLang="en-US" sz="1800" b="1" spc="225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金服交易：金服交易会员年龄对标分析</a:t>
            </a:r>
            <a:endParaRPr lang="zh-CN" altLang="en-US" sz="1800" b="1" spc="225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TextBox 7"/>
          <p:cNvSpPr txBox="1"/>
          <p:nvPr/>
        </p:nvSpPr>
        <p:spPr>
          <a:xfrm>
            <a:off x="1280184" y="1059582"/>
            <a:ext cx="63367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理财和保险用户年龄分布几乎重合</a:t>
            </a:r>
            <a:endParaRPr lang="en-US" altLang="zh-CN" sz="1400" dirty="0" smtClean="0"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个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贷用户更年轻化</a:t>
            </a:r>
            <a:endParaRPr lang="en-US" altLang="zh-CN" sz="1400" dirty="0" smtClean="0">
              <a:latin typeface="微软雅黑" pitchFamily="34" charset="-122"/>
              <a:ea typeface="微软雅黑" pitchFamily="34" charset="-122"/>
            </a:endParaRPr>
          </a:p>
        </p:txBody>
      </p:sp>
      <p:graphicFrame>
        <p:nvGraphicFramePr>
          <p:cNvPr id="7" name="图表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52583676"/>
              </p:ext>
            </p:extLst>
          </p:nvPr>
        </p:nvGraphicFramePr>
        <p:xfrm>
          <a:off x="1321289" y="1833860"/>
          <a:ext cx="6295599" cy="282612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49777008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bject 5"/>
          <p:cNvSpPr/>
          <p:nvPr/>
        </p:nvSpPr>
        <p:spPr>
          <a:xfrm>
            <a:off x="7320327" y="1490253"/>
            <a:ext cx="853440" cy="411480"/>
          </a:xfrm>
          <a:custGeom>
            <a:avLst/>
            <a:gdLst/>
            <a:ahLst/>
            <a:cxnLst/>
            <a:rect l="l" t="t" r="r" b="b"/>
            <a:pathLst>
              <a:path w="853440" h="411480">
                <a:moveTo>
                  <a:pt x="0" y="411479"/>
                </a:moveTo>
                <a:lnTo>
                  <a:pt x="853439" y="411479"/>
                </a:lnTo>
                <a:lnTo>
                  <a:pt x="853439" y="0"/>
                </a:lnTo>
                <a:lnTo>
                  <a:pt x="0" y="0"/>
                </a:lnTo>
                <a:lnTo>
                  <a:pt x="0" y="411479"/>
                </a:lnTo>
                <a:close/>
              </a:path>
            </a:pathLst>
          </a:custGeom>
          <a:solidFill>
            <a:srgbClr val="B1D234"/>
          </a:solid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1495" y="1442360"/>
            <a:ext cx="1133687" cy="43088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2200" b="1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目录</a:t>
            </a:r>
            <a:endParaRPr lang="zh-CN" altLang="en-US" sz="2200" b="1" dirty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2046923" y="1059583"/>
            <a:ext cx="0" cy="3312368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bject 2"/>
          <p:cNvSpPr/>
          <p:nvPr/>
        </p:nvSpPr>
        <p:spPr>
          <a:xfrm>
            <a:off x="2753345" y="1491630"/>
            <a:ext cx="4544695" cy="413384"/>
          </a:xfrm>
          <a:custGeom>
            <a:avLst/>
            <a:gdLst/>
            <a:ahLst/>
            <a:cxnLst/>
            <a:rect l="l" t="t" r="r" b="b"/>
            <a:pathLst>
              <a:path w="4544695" h="413385">
                <a:moveTo>
                  <a:pt x="0" y="413003"/>
                </a:moveTo>
                <a:lnTo>
                  <a:pt x="4544568" y="413003"/>
                </a:lnTo>
                <a:lnTo>
                  <a:pt x="4544568" y="0"/>
                </a:lnTo>
                <a:lnTo>
                  <a:pt x="0" y="0"/>
                </a:lnTo>
                <a:lnTo>
                  <a:pt x="0" y="413003"/>
                </a:lnTo>
                <a:close/>
              </a:path>
            </a:pathLst>
          </a:custGeom>
          <a:solidFill>
            <a:srgbClr val="F1F1F1"/>
          </a:solidFill>
        </p:spPr>
        <p:txBody>
          <a:bodyPr vert="horz" wrap="square" lIns="0" tIns="48260" rIns="0" bIns="0" rtlCol="0">
            <a:noAutofit/>
          </a:bodyPr>
          <a:lstStyle/>
          <a:p>
            <a:pPr marL="381000">
              <a:spcBef>
                <a:spcPts val="380"/>
              </a:spcBef>
            </a:pPr>
            <a:endParaRPr b="1">
              <a:solidFill>
                <a:schemeClr val="bg1">
                  <a:lumMod val="6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object 3"/>
          <p:cNvSpPr txBox="1"/>
          <p:nvPr/>
        </p:nvSpPr>
        <p:spPr>
          <a:xfrm>
            <a:off x="2753345" y="1545859"/>
            <a:ext cx="2682751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0">
              <a:spcBef>
                <a:spcPts val="380"/>
              </a:spcBef>
            </a:pPr>
            <a:r>
              <a:rPr lang="zh-CN" altLang="en-US" b="1" dirty="0">
                <a:solidFill>
                  <a:schemeClr val="bg1">
                    <a:lumMod val="65000"/>
                  </a:schemeClr>
                </a:solidFill>
                <a:latin typeface="微软雅黑" pitchFamily="34" charset="-122"/>
                <a:ea typeface="微软雅黑" pitchFamily="34" charset="-122"/>
              </a:rPr>
              <a:t>金服会员现状</a:t>
            </a:r>
            <a:r>
              <a:rPr lang="zh-CN" altLang="en-US" b="1" dirty="0" smtClean="0">
                <a:solidFill>
                  <a:schemeClr val="bg1">
                    <a:lumMod val="65000"/>
                  </a:schemeClr>
                </a:solidFill>
                <a:latin typeface="微软雅黑" pitchFamily="34" charset="-122"/>
                <a:ea typeface="微软雅黑" pitchFamily="34" charset="-122"/>
              </a:rPr>
              <a:t>概述</a:t>
            </a:r>
            <a:endParaRPr lang="zh-CN" b="1" dirty="0">
              <a:solidFill>
                <a:schemeClr val="bg1">
                  <a:lumMod val="6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object 4"/>
          <p:cNvSpPr txBox="1"/>
          <p:nvPr/>
        </p:nvSpPr>
        <p:spPr>
          <a:xfrm>
            <a:off x="7670530" y="1537349"/>
            <a:ext cx="15303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</a:rPr>
              <a:t>1</a:t>
            </a:r>
            <a:endParaRPr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/>
            </a:endParaRPr>
          </a:p>
        </p:txBody>
      </p:sp>
      <p:sp>
        <p:nvSpPr>
          <p:cNvPr id="11" name="object 5"/>
          <p:cNvSpPr/>
          <p:nvPr/>
        </p:nvSpPr>
        <p:spPr>
          <a:xfrm>
            <a:off x="7304008" y="2212481"/>
            <a:ext cx="853440" cy="411480"/>
          </a:xfrm>
          <a:custGeom>
            <a:avLst/>
            <a:gdLst/>
            <a:ahLst/>
            <a:cxnLst/>
            <a:rect l="l" t="t" r="r" b="b"/>
            <a:pathLst>
              <a:path w="853440" h="411480">
                <a:moveTo>
                  <a:pt x="0" y="411479"/>
                </a:moveTo>
                <a:lnTo>
                  <a:pt x="853439" y="411479"/>
                </a:lnTo>
                <a:lnTo>
                  <a:pt x="853439" y="0"/>
                </a:lnTo>
                <a:lnTo>
                  <a:pt x="0" y="0"/>
                </a:lnTo>
                <a:lnTo>
                  <a:pt x="0" y="411479"/>
                </a:lnTo>
                <a:close/>
              </a:path>
            </a:pathLst>
          </a:custGeom>
          <a:solidFill>
            <a:srgbClr val="B1D234"/>
          </a:solid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object 6"/>
          <p:cNvSpPr txBox="1"/>
          <p:nvPr/>
        </p:nvSpPr>
        <p:spPr>
          <a:xfrm>
            <a:off x="7300961" y="2278267"/>
            <a:ext cx="85661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925" algn="ctr">
              <a:lnSpc>
                <a:spcPct val="100000"/>
              </a:lnSpc>
            </a:pPr>
            <a:r>
              <a:rPr sz="18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</a:rPr>
              <a:t>2</a:t>
            </a:r>
            <a:endParaRPr sz="1800">
              <a:latin typeface="微软雅黑" panose="020B0503020204020204" pitchFamily="34" charset="-122"/>
              <a:ea typeface="微软雅黑" panose="020B0503020204020204" pitchFamily="34" charset="-122"/>
              <a:cs typeface="Arial"/>
            </a:endParaRPr>
          </a:p>
        </p:txBody>
      </p:sp>
      <p:sp>
        <p:nvSpPr>
          <p:cNvPr id="13" name="object 7"/>
          <p:cNvSpPr/>
          <p:nvPr/>
        </p:nvSpPr>
        <p:spPr>
          <a:xfrm>
            <a:off x="7320326" y="2930285"/>
            <a:ext cx="837121" cy="413384"/>
          </a:xfrm>
          <a:custGeom>
            <a:avLst/>
            <a:gdLst/>
            <a:ahLst/>
            <a:cxnLst/>
            <a:rect l="l" t="t" r="r" b="b"/>
            <a:pathLst>
              <a:path w="853440" h="413385">
                <a:moveTo>
                  <a:pt x="0" y="413003"/>
                </a:moveTo>
                <a:lnTo>
                  <a:pt x="853439" y="413003"/>
                </a:lnTo>
                <a:lnTo>
                  <a:pt x="853439" y="0"/>
                </a:lnTo>
                <a:lnTo>
                  <a:pt x="0" y="0"/>
                </a:lnTo>
                <a:lnTo>
                  <a:pt x="0" y="413003"/>
                </a:lnTo>
                <a:close/>
              </a:path>
            </a:pathLst>
          </a:custGeom>
          <a:solidFill>
            <a:srgbClr val="B1D234"/>
          </a:solid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object 8"/>
          <p:cNvSpPr txBox="1"/>
          <p:nvPr/>
        </p:nvSpPr>
        <p:spPr>
          <a:xfrm>
            <a:off x="7300961" y="2996071"/>
            <a:ext cx="85661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925" algn="ctr">
              <a:lnSpc>
                <a:spcPct val="100000"/>
              </a:lnSpc>
            </a:pPr>
            <a:r>
              <a:rPr sz="1800" spc="-5" dirty="0"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</a:rPr>
              <a:t>3</a:t>
            </a:r>
            <a:endParaRPr sz="1800" dirty="0">
              <a:latin typeface="微软雅黑" panose="020B0503020204020204" pitchFamily="34" charset="-122"/>
              <a:ea typeface="微软雅黑" panose="020B0503020204020204" pitchFamily="34" charset="-122"/>
              <a:cs typeface="Arial"/>
            </a:endParaRPr>
          </a:p>
        </p:txBody>
      </p:sp>
      <p:sp>
        <p:nvSpPr>
          <p:cNvPr id="15" name="object 9"/>
          <p:cNvSpPr txBox="1"/>
          <p:nvPr/>
        </p:nvSpPr>
        <p:spPr>
          <a:xfrm>
            <a:off x="2753345" y="2930284"/>
            <a:ext cx="4544695" cy="413131"/>
          </a:xfrm>
          <a:prstGeom prst="rect">
            <a:avLst/>
          </a:prstGeom>
          <a:solidFill>
            <a:srgbClr val="B1D234"/>
          </a:solidFill>
        </p:spPr>
        <p:txBody>
          <a:bodyPr wrap="square" lIns="0" tIns="0" rIns="0" bIns="0" rtlCol="0" anchor="ctr"/>
          <a:lstStyle>
            <a:extLst/>
          </a:lstStyle>
          <a:p>
            <a:pPr marL="381000">
              <a:spcBef>
                <a:spcPts val="380"/>
              </a:spcBef>
            </a:pPr>
            <a:r>
              <a:rPr lang="zh-CN" altLang="en-US" b="1" dirty="0" smtClean="0">
                <a:latin typeface="微软雅黑" pitchFamily="34" charset="-122"/>
                <a:ea typeface="微软雅黑" pitchFamily="34" charset="-122"/>
              </a:rPr>
              <a:t>画像标签建设方向</a:t>
            </a:r>
            <a:endParaRPr lang="en-US" altLang="zh-CN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6" name="object 10"/>
          <p:cNvSpPr txBox="1"/>
          <p:nvPr/>
        </p:nvSpPr>
        <p:spPr>
          <a:xfrm>
            <a:off x="2753345" y="2212481"/>
            <a:ext cx="4544695" cy="411480"/>
          </a:xfrm>
          <a:prstGeom prst="rect">
            <a:avLst/>
          </a:prstGeom>
          <a:solidFill>
            <a:srgbClr val="F1F1F1"/>
          </a:solidFill>
        </p:spPr>
        <p:txBody>
          <a:bodyPr vert="horz" wrap="square" lIns="0" tIns="48260" rIns="0" bIns="0" rtlCol="0">
            <a:noAutofit/>
          </a:bodyPr>
          <a:lstStyle/>
          <a:p>
            <a:pPr marL="381000">
              <a:lnSpc>
                <a:spcPct val="100000"/>
              </a:lnSpc>
              <a:spcBef>
                <a:spcPts val="380"/>
              </a:spcBef>
            </a:pPr>
            <a:r>
              <a:rPr lang="zh-CN" altLang="en-US" b="1" dirty="0">
                <a:solidFill>
                  <a:schemeClr val="bg1">
                    <a:lumMod val="65000"/>
                  </a:schemeClr>
                </a:solidFill>
                <a:latin typeface="微软雅黑" pitchFamily="34" charset="-122"/>
                <a:ea typeface="微软雅黑" pitchFamily="34" charset="-122"/>
              </a:rPr>
              <a:t>金服</a:t>
            </a:r>
            <a:r>
              <a:rPr lang="zh-CN" altLang="en-US" b="1" dirty="0" smtClean="0">
                <a:solidFill>
                  <a:schemeClr val="bg1">
                    <a:lumMod val="65000"/>
                  </a:schemeClr>
                </a:solidFill>
                <a:latin typeface="微软雅黑" pitchFamily="34" charset="-122"/>
                <a:ea typeface="微软雅黑" pitchFamily="34" charset="-122"/>
              </a:rPr>
              <a:t>交易会员画像</a:t>
            </a:r>
            <a:endParaRPr sz="1800" dirty="0">
              <a:latin typeface="微软雅黑"/>
              <a:cs typeface="微软雅黑"/>
            </a:endParaRPr>
          </a:p>
        </p:txBody>
      </p:sp>
      <p:sp>
        <p:nvSpPr>
          <p:cNvPr id="17" name="object 7"/>
          <p:cNvSpPr/>
          <p:nvPr/>
        </p:nvSpPr>
        <p:spPr>
          <a:xfrm>
            <a:off x="7306595" y="3662187"/>
            <a:ext cx="853440" cy="413384"/>
          </a:xfrm>
          <a:custGeom>
            <a:avLst/>
            <a:gdLst/>
            <a:ahLst/>
            <a:cxnLst/>
            <a:rect l="l" t="t" r="r" b="b"/>
            <a:pathLst>
              <a:path w="853440" h="413385">
                <a:moveTo>
                  <a:pt x="0" y="413003"/>
                </a:moveTo>
                <a:lnTo>
                  <a:pt x="853439" y="413003"/>
                </a:lnTo>
                <a:lnTo>
                  <a:pt x="853439" y="0"/>
                </a:lnTo>
                <a:lnTo>
                  <a:pt x="0" y="0"/>
                </a:lnTo>
                <a:lnTo>
                  <a:pt x="0" y="413003"/>
                </a:lnTo>
                <a:close/>
              </a:path>
            </a:pathLst>
          </a:custGeom>
          <a:solidFill>
            <a:srgbClr val="B1D234"/>
          </a:solid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object 8"/>
          <p:cNvSpPr txBox="1"/>
          <p:nvPr/>
        </p:nvSpPr>
        <p:spPr>
          <a:xfrm>
            <a:off x="7303548" y="3727973"/>
            <a:ext cx="85661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925" algn="ctr">
              <a:lnSpc>
                <a:spcPct val="100000"/>
              </a:lnSpc>
            </a:pPr>
            <a:r>
              <a:rPr lang="en-US" sz="1800" spc="-5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</a:rPr>
              <a:t>4</a:t>
            </a:r>
            <a:endParaRPr sz="1800" dirty="0">
              <a:latin typeface="微软雅黑" panose="020B0503020204020204" pitchFamily="34" charset="-122"/>
              <a:ea typeface="微软雅黑" panose="020B0503020204020204" pitchFamily="34" charset="-122"/>
              <a:cs typeface="Arial"/>
            </a:endParaRPr>
          </a:p>
        </p:txBody>
      </p:sp>
      <p:sp>
        <p:nvSpPr>
          <p:cNvPr id="20" name="object 9"/>
          <p:cNvSpPr txBox="1"/>
          <p:nvPr/>
        </p:nvSpPr>
        <p:spPr>
          <a:xfrm>
            <a:off x="2755932" y="3662187"/>
            <a:ext cx="4544695" cy="413384"/>
          </a:xfrm>
          <a:prstGeom prst="rect">
            <a:avLst/>
          </a:prstGeom>
          <a:solidFill>
            <a:srgbClr val="F1F1F1"/>
          </a:solidFill>
        </p:spPr>
        <p:txBody>
          <a:bodyPr vert="horz" wrap="square" lIns="0" tIns="48260" rIns="0" bIns="0" rtlCol="0">
            <a:noAutofit/>
          </a:bodyPr>
          <a:lstStyle>
            <a:lvl1pPr marL="381000">
              <a:lnSpc>
                <a:spcPct val="100000"/>
              </a:lnSpc>
              <a:spcBef>
                <a:spcPts val="380"/>
              </a:spcBef>
              <a:defRPr b="1">
                <a:solidFill>
                  <a:schemeClr val="bg1">
                    <a:lumMod val="6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  <a:extLst/>
          </a:lstStyle>
          <a:p>
            <a:r>
              <a:rPr lang="zh-CN" altLang="en-US" dirty="0" smtClean="0"/>
              <a:t>工作安排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22850329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2"/>
          <p:cNvSpPr txBox="1">
            <a:spLocks/>
          </p:cNvSpPr>
          <p:nvPr/>
        </p:nvSpPr>
        <p:spPr bwMode="auto">
          <a:xfrm>
            <a:off x="657207" y="323958"/>
            <a:ext cx="5425678" cy="383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9pPr>
          </a:lstStyle>
          <a:p>
            <a:pPr eaLnBrk="1" hangingPunct="1"/>
            <a:r>
              <a:rPr lang="en-US" altLang="zh-CN" sz="1800" b="1" spc="225" dirty="0" smtClean="0">
                <a:solidFill>
                  <a:srgbClr val="FFFFFF"/>
                </a:solidFill>
              </a:rPr>
              <a:t>1</a:t>
            </a:r>
            <a:r>
              <a:rPr lang="zh-CN" altLang="en-US" sz="1800" b="1" spc="225" dirty="0" smtClean="0">
                <a:solidFill>
                  <a:srgbClr val="FFFFFF"/>
                </a:solidFill>
              </a:rPr>
              <a:t>、建设客户</a:t>
            </a:r>
            <a:r>
              <a:rPr lang="zh-CN" altLang="en-US" sz="1800" b="1" spc="225" dirty="0">
                <a:solidFill>
                  <a:srgbClr val="FFFFFF"/>
                </a:solidFill>
              </a:rPr>
              <a:t>标签体系全面支撑客户经营应用</a:t>
            </a:r>
          </a:p>
        </p:txBody>
      </p:sp>
      <p:grpSp>
        <p:nvGrpSpPr>
          <p:cNvPr id="42" name="组合 41"/>
          <p:cNvGrpSpPr/>
          <p:nvPr/>
        </p:nvGrpSpPr>
        <p:grpSpPr>
          <a:xfrm>
            <a:off x="827584" y="915566"/>
            <a:ext cx="7577962" cy="3726210"/>
            <a:chOff x="1277541" y="735546"/>
            <a:chExt cx="6770328" cy="4266270"/>
          </a:xfrm>
        </p:grpSpPr>
        <p:sp>
          <p:nvSpPr>
            <p:cNvPr id="3" name="矩形 2"/>
            <p:cNvSpPr/>
            <p:nvPr/>
          </p:nvSpPr>
          <p:spPr>
            <a:xfrm>
              <a:off x="1277541" y="2482453"/>
              <a:ext cx="323850" cy="2519363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zh-CN" altLang="en-US" sz="135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数据层</a:t>
              </a:r>
            </a:p>
          </p:txBody>
        </p:sp>
        <p:sp>
          <p:nvSpPr>
            <p:cNvPr id="4" name="矩形 3"/>
            <p:cNvSpPr/>
            <p:nvPr/>
          </p:nvSpPr>
          <p:spPr>
            <a:xfrm>
              <a:off x="1277541" y="751024"/>
              <a:ext cx="323850" cy="1546622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zh-CN" altLang="en-US" sz="135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应用层</a:t>
              </a:r>
            </a:p>
          </p:txBody>
        </p:sp>
        <p:sp>
          <p:nvSpPr>
            <p:cNvPr id="5" name="矩形 4"/>
            <p:cNvSpPr/>
            <p:nvPr/>
          </p:nvSpPr>
          <p:spPr>
            <a:xfrm>
              <a:off x="1656160" y="4311253"/>
              <a:ext cx="1646634" cy="69056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zh-CN" altLang="en-US" sz="1200" b="1" dirty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基础数据层</a:t>
              </a:r>
            </a:p>
          </p:txBody>
        </p:sp>
        <p:sp>
          <p:nvSpPr>
            <p:cNvPr id="6" name="矩形 5"/>
            <p:cNvSpPr/>
            <p:nvPr/>
          </p:nvSpPr>
          <p:spPr>
            <a:xfrm>
              <a:off x="1655677" y="2492976"/>
              <a:ext cx="563300" cy="174512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zh-CN" altLang="en-US" sz="1200" b="1" dirty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客户标签体系</a:t>
              </a:r>
            </a:p>
          </p:txBody>
        </p:sp>
        <p:sp>
          <p:nvSpPr>
            <p:cNvPr id="7" name="矩形 6"/>
            <p:cNvSpPr/>
            <p:nvPr/>
          </p:nvSpPr>
          <p:spPr>
            <a:xfrm>
              <a:off x="2262307" y="2492976"/>
              <a:ext cx="1039939" cy="52353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zh-CN" altLang="en-US" sz="1050" b="1" dirty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营销标签</a:t>
              </a:r>
            </a:p>
          </p:txBody>
        </p:sp>
        <p:sp>
          <p:nvSpPr>
            <p:cNvPr id="8" name="矩形 7"/>
            <p:cNvSpPr/>
            <p:nvPr/>
          </p:nvSpPr>
          <p:spPr>
            <a:xfrm>
              <a:off x="2262307" y="3103770"/>
              <a:ext cx="1039939" cy="52353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zh-CN" altLang="en-US" sz="1050" b="1" dirty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画像标签</a:t>
              </a:r>
            </a:p>
          </p:txBody>
        </p:sp>
        <p:sp>
          <p:nvSpPr>
            <p:cNvPr id="9" name="矩形 8"/>
            <p:cNvSpPr/>
            <p:nvPr/>
          </p:nvSpPr>
          <p:spPr>
            <a:xfrm>
              <a:off x="2262307" y="3714561"/>
              <a:ext cx="1039939" cy="52353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zh-CN" altLang="en-US" sz="1050" b="1" dirty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基础标签</a:t>
              </a:r>
            </a:p>
          </p:txBody>
        </p:sp>
        <p:sp>
          <p:nvSpPr>
            <p:cNvPr id="10" name="矩形 9"/>
            <p:cNvSpPr/>
            <p:nvPr/>
          </p:nvSpPr>
          <p:spPr>
            <a:xfrm>
              <a:off x="3265885" y="3729038"/>
              <a:ext cx="3523059" cy="52387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zh-CN" altLang="en-US" sz="9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自然属性、职业、商圈</a:t>
              </a:r>
              <a:r>
                <a:rPr lang="zh-CN" altLang="en-US" sz="900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、购买行为、产品、收入贡献、</a:t>
              </a:r>
              <a:r>
                <a:rPr lang="en-US" altLang="zh-CN" sz="900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…</a:t>
              </a:r>
              <a:endParaRPr lang="zh-CN" altLang="en-US" sz="9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3265885" y="4311253"/>
              <a:ext cx="1762125" cy="69056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zh-CN" altLang="en-US" sz="1200" dirty="0" smtClean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产业内数据</a:t>
              </a:r>
              <a:endParaRPr lang="zh-CN" altLang="en-US" sz="12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5057775" y="4311253"/>
              <a:ext cx="1731169" cy="69056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zh-CN" altLang="en-US" sz="1200" dirty="0" smtClean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外部数据</a:t>
              </a:r>
              <a:endParaRPr lang="zh-CN" altLang="en-US" sz="12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3265885" y="3108722"/>
              <a:ext cx="3523059" cy="52387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zh-CN" altLang="en-US" sz="900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社会属性、财务能力、兴趣偏好、需求偏好、</a:t>
              </a:r>
              <a:r>
                <a:rPr lang="zh-CN" altLang="en-US" sz="9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位置信息</a:t>
              </a:r>
              <a:r>
                <a:rPr lang="zh-CN" altLang="en-US" sz="900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、</a:t>
              </a:r>
              <a:endParaRPr lang="en-US" altLang="zh-CN" sz="9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defRPr/>
              </a:pPr>
              <a:r>
                <a:rPr lang="zh-CN" altLang="en-US" sz="900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生活轨迹、触点场景、营销时机</a:t>
              </a:r>
              <a:r>
                <a:rPr lang="en-US" altLang="zh-CN" sz="900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…</a:t>
              </a:r>
              <a:endParaRPr lang="zh-CN" altLang="en-US" sz="9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3265885" y="2493169"/>
              <a:ext cx="3523059" cy="52387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zh-CN" altLang="en-US" sz="900" b="1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营销动作：</a:t>
              </a:r>
              <a:r>
                <a:rPr lang="zh-CN" altLang="en-US" sz="900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拉新拓展、维系</a:t>
              </a:r>
              <a:r>
                <a:rPr lang="zh-CN" altLang="en-US" sz="9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挽留</a:t>
              </a:r>
              <a:r>
                <a:rPr lang="zh-CN" altLang="en-US" sz="900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、价值提升、交叉营销</a:t>
              </a:r>
              <a:endParaRPr lang="en-US" altLang="zh-CN" sz="9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defRPr/>
              </a:pPr>
              <a:r>
                <a:rPr lang="zh-CN" altLang="en-US" sz="900" b="1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行业标签：</a:t>
              </a:r>
              <a:r>
                <a:rPr lang="zh-CN" altLang="en-US" sz="900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个贷、储值卡、理财、保险、会员</a:t>
              </a:r>
              <a:endParaRPr lang="zh-CN" altLang="en-US" sz="9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1656161" y="735546"/>
              <a:ext cx="5132784" cy="15621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/>
            <a:lstStyle/>
            <a:p>
              <a:pPr algn="ctr">
                <a:defRPr/>
              </a:pPr>
              <a:endParaRPr lang="zh-CN" altLang="en-US" sz="12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6" name="TextBox 50"/>
            <p:cNvSpPr txBox="1">
              <a:spLocks noChangeArrowheads="1"/>
            </p:cNvSpPr>
            <p:nvPr/>
          </p:nvSpPr>
          <p:spPr bwMode="auto">
            <a:xfrm>
              <a:off x="6859625" y="4529576"/>
              <a:ext cx="1188244" cy="2539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/>
              <a:r>
                <a:rPr lang="zh-CN" altLang="en-US" sz="1050" dirty="0">
                  <a:latin typeface="微软雅黑" pitchFamily="34" charset="-122"/>
                  <a:ea typeface="微软雅黑" pitchFamily="34" charset="-122"/>
                </a:rPr>
                <a:t>数据资源与基础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821324" y="1252734"/>
              <a:ext cx="1040606" cy="415498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zh-CN" altLang="en-US" sz="1050" dirty="0">
                  <a:latin typeface="微软雅黑" pitchFamily="34" charset="-122"/>
                  <a:ea typeface="微软雅黑" pitchFamily="34" charset="-122"/>
                </a:rPr>
                <a:t>基于标签的营销管理实践</a:t>
              </a:r>
            </a:p>
          </p:txBody>
        </p:sp>
        <p:sp>
          <p:nvSpPr>
            <p:cNvPr id="19" name="右箭头 18"/>
            <p:cNvSpPr/>
            <p:nvPr/>
          </p:nvSpPr>
          <p:spPr>
            <a:xfrm>
              <a:off x="6840141" y="3137297"/>
              <a:ext cx="323850" cy="508397"/>
            </a:xfrm>
            <a:prstGeom prst="rightArrow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35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7163991" y="3844529"/>
              <a:ext cx="756047" cy="475718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zh-CN" altLang="en-US" sz="1050" dirty="0">
                  <a:latin typeface="微软雅黑" pitchFamily="34" charset="-122"/>
                  <a:ea typeface="微软雅黑" pitchFamily="34" charset="-122"/>
                </a:rPr>
                <a:t>支撑基础取数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7163991" y="3117056"/>
              <a:ext cx="756047" cy="660721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zh-CN" altLang="en-US" sz="1050" dirty="0">
                  <a:latin typeface="微软雅黑" pitchFamily="34" charset="-122"/>
                  <a:ea typeface="微软雅黑" pitchFamily="34" charset="-122"/>
                </a:rPr>
                <a:t>支撑后向运营等创新实践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7163991" y="2482453"/>
              <a:ext cx="756047" cy="475718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zh-CN" altLang="en-US" sz="1050" dirty="0">
                  <a:latin typeface="微软雅黑" pitchFamily="34" charset="-122"/>
                  <a:ea typeface="微软雅黑" pitchFamily="34" charset="-122"/>
                </a:rPr>
                <a:t>支撑精确营销实践</a:t>
              </a:r>
            </a:p>
          </p:txBody>
        </p:sp>
        <p:sp>
          <p:nvSpPr>
            <p:cNvPr id="24" name="上箭头 23"/>
            <p:cNvSpPr/>
            <p:nvPr/>
          </p:nvSpPr>
          <p:spPr>
            <a:xfrm>
              <a:off x="5369501" y="2351653"/>
              <a:ext cx="400050" cy="108347"/>
            </a:xfrm>
            <a:prstGeom prst="upArrow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050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5" name="上箭头 24"/>
            <p:cNvSpPr/>
            <p:nvPr/>
          </p:nvSpPr>
          <p:spPr>
            <a:xfrm>
              <a:off x="3147795" y="2351653"/>
              <a:ext cx="401241" cy="108347"/>
            </a:xfrm>
            <a:prstGeom prst="upArrow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050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6" name="TextBox 25"/>
            <p:cNvSpPr txBox="1"/>
            <p:nvPr/>
          </p:nvSpPr>
          <p:spPr bwMode="auto">
            <a:xfrm>
              <a:off x="1749686" y="1272909"/>
              <a:ext cx="459968" cy="52857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8575" algn="ctr">
              <a:noFill/>
              <a:miter lim="800000"/>
              <a:headEnd/>
              <a:tailEnd/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1200" b="1" dirty="0" smtClean="0">
                  <a:latin typeface="微软雅黑" pitchFamily="34" charset="-122"/>
                  <a:ea typeface="微软雅黑" pitchFamily="34" charset="-122"/>
                </a:rPr>
                <a:t>会员运营</a:t>
              </a:r>
              <a:endParaRPr lang="zh-CN" altLang="en-US" sz="1200" b="1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>
              <a:off x="2304263" y="897565"/>
              <a:ext cx="1039939" cy="129188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anchor="t"/>
            <a:lstStyle/>
            <a:p>
              <a:pPr algn="ctr">
                <a:defRPr/>
              </a:pPr>
              <a:r>
                <a:rPr lang="zh-CN" altLang="en-US" sz="1050" b="1" dirty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经营监控</a:t>
              </a:r>
            </a:p>
          </p:txBody>
        </p:sp>
        <p:sp>
          <p:nvSpPr>
            <p:cNvPr id="28" name="矩形 27"/>
            <p:cNvSpPr/>
            <p:nvPr/>
          </p:nvSpPr>
          <p:spPr>
            <a:xfrm>
              <a:off x="3471931" y="901822"/>
              <a:ext cx="1910159" cy="129188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anchor="t"/>
            <a:lstStyle/>
            <a:p>
              <a:pPr algn="ctr">
                <a:defRPr/>
              </a:pPr>
              <a:r>
                <a:rPr lang="zh-CN" altLang="en-US" sz="1050" b="1" dirty="0" smtClean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营销运营管</a:t>
              </a:r>
              <a:r>
                <a:rPr lang="zh-CN" altLang="en-US" sz="1050" b="1" dirty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控</a:t>
              </a:r>
            </a:p>
          </p:txBody>
        </p:sp>
        <p:sp>
          <p:nvSpPr>
            <p:cNvPr id="29" name="矩形 28"/>
            <p:cNvSpPr/>
            <p:nvPr/>
          </p:nvSpPr>
          <p:spPr>
            <a:xfrm>
              <a:off x="5569527" y="897564"/>
              <a:ext cx="1039939" cy="129188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anchor="t"/>
            <a:lstStyle/>
            <a:p>
              <a:pPr algn="ctr">
                <a:defRPr/>
              </a:pPr>
              <a:r>
                <a:rPr lang="zh-CN" altLang="en-US" sz="1050" b="1" dirty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营销视图</a:t>
              </a:r>
            </a:p>
          </p:txBody>
        </p:sp>
        <p:sp>
          <p:nvSpPr>
            <p:cNvPr id="30" name="圆角矩形 29"/>
            <p:cNvSpPr/>
            <p:nvPr/>
          </p:nvSpPr>
          <p:spPr>
            <a:xfrm>
              <a:off x="2431028" y="1250268"/>
              <a:ext cx="786408" cy="215779"/>
            </a:xfrm>
            <a:prstGeom prst="roundRect">
              <a:avLst/>
            </a:prstGeom>
            <a:solidFill>
              <a:schemeClr val="bg1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900" dirty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发展监控</a:t>
              </a:r>
            </a:p>
          </p:txBody>
        </p:sp>
        <p:sp>
          <p:nvSpPr>
            <p:cNvPr id="31" name="圆角矩形 30"/>
            <p:cNvSpPr/>
            <p:nvPr/>
          </p:nvSpPr>
          <p:spPr>
            <a:xfrm>
              <a:off x="2431028" y="1548350"/>
              <a:ext cx="786408" cy="215779"/>
            </a:xfrm>
            <a:prstGeom prst="roundRect">
              <a:avLst/>
            </a:prstGeom>
            <a:solidFill>
              <a:schemeClr val="bg1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900" dirty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质量</a:t>
              </a:r>
              <a:r>
                <a:rPr lang="zh-CN" altLang="en-US" sz="900" dirty="0" smtClean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监控</a:t>
              </a:r>
              <a:endParaRPr lang="zh-CN" altLang="en-US" sz="9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2" name="圆角矩形 31"/>
            <p:cNvSpPr/>
            <p:nvPr/>
          </p:nvSpPr>
          <p:spPr>
            <a:xfrm>
              <a:off x="2431028" y="1846431"/>
              <a:ext cx="786408" cy="215779"/>
            </a:xfrm>
            <a:prstGeom prst="roundRect">
              <a:avLst/>
            </a:prstGeom>
            <a:solidFill>
              <a:schemeClr val="bg1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900" dirty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流失</a:t>
              </a:r>
              <a:r>
                <a:rPr lang="zh-CN" altLang="en-US" sz="900" dirty="0" smtClean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监控</a:t>
              </a:r>
              <a:endParaRPr lang="zh-CN" altLang="en-US" sz="9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3" name="圆角矩形 32"/>
            <p:cNvSpPr/>
            <p:nvPr/>
          </p:nvSpPr>
          <p:spPr>
            <a:xfrm>
              <a:off x="3569568" y="1205322"/>
              <a:ext cx="786408" cy="215779"/>
            </a:xfrm>
            <a:prstGeom prst="roundRect">
              <a:avLst/>
            </a:prstGeom>
            <a:solidFill>
              <a:schemeClr val="bg1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900" dirty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拉新</a:t>
              </a:r>
              <a:r>
                <a:rPr lang="zh-CN" altLang="en-US" sz="900" dirty="0" smtClean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发展</a:t>
              </a:r>
              <a:endParaRPr lang="zh-CN" altLang="en-US" sz="9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4" name="圆角矩形 33"/>
            <p:cNvSpPr/>
            <p:nvPr/>
          </p:nvSpPr>
          <p:spPr>
            <a:xfrm>
              <a:off x="3569568" y="1503404"/>
              <a:ext cx="786408" cy="215779"/>
            </a:xfrm>
            <a:prstGeom prst="roundRect">
              <a:avLst/>
            </a:prstGeom>
            <a:solidFill>
              <a:schemeClr val="bg1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900" dirty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价值提升</a:t>
              </a:r>
            </a:p>
          </p:txBody>
        </p:sp>
        <p:sp>
          <p:nvSpPr>
            <p:cNvPr id="35" name="圆角矩形 34"/>
            <p:cNvSpPr/>
            <p:nvPr/>
          </p:nvSpPr>
          <p:spPr>
            <a:xfrm>
              <a:off x="3569568" y="1801485"/>
              <a:ext cx="786408" cy="215779"/>
            </a:xfrm>
            <a:prstGeom prst="roundRect">
              <a:avLst/>
            </a:prstGeom>
            <a:solidFill>
              <a:schemeClr val="bg1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900" dirty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客户关怀</a:t>
              </a:r>
            </a:p>
          </p:txBody>
        </p:sp>
        <p:sp>
          <p:nvSpPr>
            <p:cNvPr id="36" name="圆角矩形 35"/>
            <p:cNvSpPr/>
            <p:nvPr/>
          </p:nvSpPr>
          <p:spPr>
            <a:xfrm>
              <a:off x="4487670" y="1205322"/>
              <a:ext cx="786408" cy="215779"/>
            </a:xfrm>
            <a:prstGeom prst="roundRect">
              <a:avLst/>
            </a:prstGeom>
            <a:solidFill>
              <a:schemeClr val="bg1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900" dirty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客户维系</a:t>
              </a:r>
            </a:p>
          </p:txBody>
        </p:sp>
        <p:sp>
          <p:nvSpPr>
            <p:cNvPr id="37" name="圆角矩形 36"/>
            <p:cNvSpPr/>
            <p:nvPr/>
          </p:nvSpPr>
          <p:spPr>
            <a:xfrm>
              <a:off x="4487670" y="1503404"/>
              <a:ext cx="786408" cy="215779"/>
            </a:xfrm>
            <a:prstGeom prst="roundRect">
              <a:avLst/>
            </a:prstGeom>
            <a:solidFill>
              <a:schemeClr val="bg1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900" dirty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促活</a:t>
              </a:r>
              <a:r>
                <a:rPr lang="zh-CN" altLang="en-US" sz="900" dirty="0" smtClean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营销</a:t>
              </a:r>
              <a:endParaRPr lang="zh-CN" altLang="en-US" sz="9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8" name="圆角矩形 37"/>
            <p:cNvSpPr/>
            <p:nvPr/>
          </p:nvSpPr>
          <p:spPr>
            <a:xfrm>
              <a:off x="4487670" y="1801485"/>
              <a:ext cx="786408" cy="215779"/>
            </a:xfrm>
            <a:prstGeom prst="roundRect">
              <a:avLst/>
            </a:prstGeom>
            <a:solidFill>
              <a:schemeClr val="bg1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900" dirty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……</a:t>
              </a:r>
              <a:endParaRPr lang="zh-CN" altLang="en-US" sz="9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9" name="圆角矩形 38"/>
            <p:cNvSpPr/>
            <p:nvPr/>
          </p:nvSpPr>
          <p:spPr>
            <a:xfrm>
              <a:off x="5675802" y="1205322"/>
              <a:ext cx="786408" cy="215779"/>
            </a:xfrm>
            <a:prstGeom prst="roundRect">
              <a:avLst/>
            </a:prstGeom>
            <a:solidFill>
              <a:schemeClr val="bg1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900" dirty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客户视图</a:t>
              </a:r>
            </a:p>
          </p:txBody>
        </p:sp>
        <p:sp>
          <p:nvSpPr>
            <p:cNvPr id="40" name="圆角矩形 39"/>
            <p:cNvSpPr/>
            <p:nvPr/>
          </p:nvSpPr>
          <p:spPr>
            <a:xfrm>
              <a:off x="5675802" y="1503404"/>
              <a:ext cx="786408" cy="215779"/>
            </a:xfrm>
            <a:prstGeom prst="roundRect">
              <a:avLst/>
            </a:prstGeom>
            <a:solidFill>
              <a:schemeClr val="bg1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900" dirty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账户</a:t>
              </a:r>
              <a:r>
                <a:rPr lang="zh-CN" altLang="en-US" sz="900" dirty="0" smtClean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视图</a:t>
              </a:r>
              <a:endParaRPr lang="zh-CN" altLang="en-US" sz="9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1" name="矩形 40"/>
            <p:cNvSpPr/>
            <p:nvPr/>
          </p:nvSpPr>
          <p:spPr>
            <a:xfrm>
              <a:off x="1655676" y="2480472"/>
              <a:ext cx="5155648" cy="1792913"/>
            </a:xfrm>
            <a:prstGeom prst="rect">
              <a:avLst/>
            </a:prstGeom>
            <a:noFill/>
            <a:ln w="28575">
              <a:solidFill>
                <a:srgbClr val="C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 dirty="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43" name="圆角矩形 42"/>
          <p:cNvSpPr/>
          <p:nvPr/>
        </p:nvSpPr>
        <p:spPr>
          <a:xfrm>
            <a:off x="5768995" y="1861924"/>
            <a:ext cx="880219" cy="188464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9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产品</a:t>
            </a:r>
            <a:r>
              <a:rPr lang="zh-CN" altLang="en-US" sz="9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视图</a:t>
            </a:r>
            <a:endParaRPr lang="zh-CN" altLang="en-US" sz="900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67220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259632" y="958533"/>
            <a:ext cx="6624736" cy="3594247"/>
            <a:chOff x="1547664" y="607062"/>
            <a:chExt cx="6121496" cy="4440255"/>
          </a:xfrm>
        </p:grpSpPr>
        <p:sp>
          <p:nvSpPr>
            <p:cNvPr id="5" name="圆角矩形 4"/>
            <p:cNvSpPr/>
            <p:nvPr/>
          </p:nvSpPr>
          <p:spPr>
            <a:xfrm>
              <a:off x="1547664" y="962355"/>
              <a:ext cx="648072" cy="460901"/>
            </a:xfrm>
            <a:prstGeom prst="roundRect">
              <a:avLst/>
            </a:prstGeom>
            <a:solidFill>
              <a:srgbClr val="FFFFCC"/>
            </a:solidFill>
            <a:ln>
              <a:solidFill>
                <a:srgbClr val="FFFF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050" dirty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客户基本信息</a:t>
              </a:r>
            </a:p>
          </p:txBody>
        </p:sp>
        <p:sp>
          <p:nvSpPr>
            <p:cNvPr id="6" name="圆角矩形 5"/>
            <p:cNvSpPr/>
            <p:nvPr/>
          </p:nvSpPr>
          <p:spPr>
            <a:xfrm>
              <a:off x="1547664" y="1678108"/>
              <a:ext cx="648072" cy="460901"/>
            </a:xfrm>
            <a:prstGeom prst="roundRect">
              <a:avLst/>
            </a:prstGeom>
            <a:solidFill>
              <a:srgbClr val="FFFFCC"/>
            </a:solidFill>
            <a:ln>
              <a:solidFill>
                <a:srgbClr val="FFFF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050" dirty="0" smtClean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网购</a:t>
              </a:r>
              <a:endParaRPr lang="en-US" altLang="zh-CN" sz="105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algn="ctr"/>
              <a:r>
                <a:rPr lang="zh-CN" altLang="en-US" sz="1050" dirty="0" smtClean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行为</a:t>
              </a:r>
              <a:endParaRPr lang="zh-CN" altLang="en-US" sz="105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" name="圆角矩形 6"/>
            <p:cNvSpPr/>
            <p:nvPr/>
          </p:nvSpPr>
          <p:spPr>
            <a:xfrm>
              <a:off x="1547664" y="2393860"/>
              <a:ext cx="648072" cy="460901"/>
            </a:xfrm>
            <a:prstGeom prst="roundRect">
              <a:avLst/>
            </a:prstGeom>
            <a:solidFill>
              <a:srgbClr val="FFFFCC"/>
            </a:solidFill>
            <a:ln>
              <a:solidFill>
                <a:srgbClr val="FFFF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050" dirty="0" smtClean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金融</a:t>
              </a:r>
              <a:endParaRPr lang="en-US" altLang="zh-CN" sz="105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algn="ctr"/>
              <a:r>
                <a:rPr lang="zh-CN" altLang="en-US" sz="1050" dirty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行为</a:t>
              </a:r>
            </a:p>
          </p:txBody>
        </p:sp>
        <p:sp>
          <p:nvSpPr>
            <p:cNvPr id="8" name="圆角矩形 7"/>
            <p:cNvSpPr/>
            <p:nvPr/>
          </p:nvSpPr>
          <p:spPr>
            <a:xfrm>
              <a:off x="1547664" y="3109613"/>
              <a:ext cx="648072" cy="460901"/>
            </a:xfrm>
            <a:prstGeom prst="roundRect">
              <a:avLst/>
            </a:prstGeom>
            <a:solidFill>
              <a:srgbClr val="FFFFCC"/>
            </a:solidFill>
            <a:ln>
              <a:solidFill>
                <a:srgbClr val="FFFF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050" dirty="0" smtClean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物流</a:t>
              </a:r>
              <a:endParaRPr lang="en-US" altLang="zh-CN" sz="105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algn="ctr"/>
              <a:r>
                <a:rPr lang="zh-CN" altLang="en-US" sz="1050" dirty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行为</a:t>
              </a:r>
              <a:endParaRPr lang="en-US" altLang="zh-CN" sz="105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" name="圆角矩形 8"/>
            <p:cNvSpPr/>
            <p:nvPr/>
          </p:nvSpPr>
          <p:spPr>
            <a:xfrm>
              <a:off x="1547664" y="3825366"/>
              <a:ext cx="648072" cy="460901"/>
            </a:xfrm>
            <a:prstGeom prst="roundRect">
              <a:avLst/>
            </a:prstGeom>
            <a:solidFill>
              <a:srgbClr val="FFFFCC"/>
            </a:solidFill>
            <a:ln>
              <a:solidFill>
                <a:srgbClr val="FFFF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050" dirty="0" smtClean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商圈</a:t>
              </a:r>
              <a:endParaRPr lang="en-US" altLang="zh-CN" sz="105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algn="ctr"/>
              <a:r>
                <a:rPr lang="zh-CN" altLang="en-US" sz="1050" dirty="0" smtClean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行为</a:t>
              </a:r>
              <a:endParaRPr lang="zh-CN" altLang="en-US" sz="105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0" name="圆角矩形 9"/>
            <p:cNvSpPr/>
            <p:nvPr/>
          </p:nvSpPr>
          <p:spPr>
            <a:xfrm>
              <a:off x="2816805" y="962355"/>
              <a:ext cx="1080120" cy="1557759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dirty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客户</a:t>
              </a:r>
              <a:endParaRPr lang="en-US" altLang="zh-CN" sz="12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algn="ctr"/>
              <a:r>
                <a:rPr lang="zh-CN" altLang="en-US" sz="1200" dirty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传统标签</a:t>
              </a:r>
            </a:p>
          </p:txBody>
        </p:sp>
        <p:sp>
          <p:nvSpPr>
            <p:cNvPr id="11" name="圆角矩形 10"/>
            <p:cNvSpPr/>
            <p:nvPr/>
          </p:nvSpPr>
          <p:spPr>
            <a:xfrm>
              <a:off x="2816805" y="2736526"/>
              <a:ext cx="1080120" cy="609467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dirty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购物</a:t>
              </a:r>
              <a:r>
                <a:rPr lang="zh-CN" altLang="en-US" sz="1200" dirty="0" smtClean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内容</a:t>
              </a:r>
              <a:endParaRPr lang="en-US" altLang="zh-CN" sz="12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algn="ctr"/>
              <a:r>
                <a:rPr lang="zh-CN" altLang="en-US" sz="1200" dirty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标签</a:t>
              </a:r>
            </a:p>
          </p:txBody>
        </p:sp>
        <p:sp>
          <p:nvSpPr>
            <p:cNvPr id="12" name="圆角矩形 11"/>
            <p:cNvSpPr/>
            <p:nvPr/>
          </p:nvSpPr>
          <p:spPr>
            <a:xfrm>
              <a:off x="2816805" y="3562405"/>
              <a:ext cx="1080120" cy="618896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dirty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金融</a:t>
              </a:r>
              <a:r>
                <a:rPr lang="zh-CN" altLang="en-US" sz="1200" dirty="0" smtClean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特征</a:t>
              </a:r>
              <a:endParaRPr lang="en-US" altLang="zh-CN" sz="12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algn="ctr"/>
              <a:r>
                <a:rPr lang="zh-CN" altLang="en-US" sz="1200" dirty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标签</a:t>
              </a:r>
            </a:p>
          </p:txBody>
        </p:sp>
        <p:sp>
          <p:nvSpPr>
            <p:cNvPr id="13" name="圆角矩形 12"/>
            <p:cNvSpPr/>
            <p:nvPr/>
          </p:nvSpPr>
          <p:spPr>
            <a:xfrm>
              <a:off x="4646967" y="3598722"/>
              <a:ext cx="1080120" cy="557147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dirty="0" smtClean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行为特征</a:t>
              </a:r>
              <a:endParaRPr lang="en-US" altLang="zh-CN" sz="12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algn="ctr"/>
              <a:r>
                <a:rPr lang="zh-CN" altLang="en-US" sz="1200" dirty="0" smtClean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标签</a:t>
              </a:r>
              <a:endParaRPr lang="zh-CN" altLang="en-US" sz="12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cxnSp>
          <p:nvCxnSpPr>
            <p:cNvPr id="15" name="直接箭头连接符 14"/>
            <p:cNvCxnSpPr>
              <a:stCxn id="5" idx="3"/>
              <a:endCxn id="10" idx="1"/>
            </p:cNvCxnSpPr>
            <p:nvPr/>
          </p:nvCxnSpPr>
          <p:spPr>
            <a:xfrm>
              <a:off x="2195736" y="1192806"/>
              <a:ext cx="621069" cy="548429"/>
            </a:xfrm>
            <a:prstGeom prst="straightConnector1">
              <a:avLst/>
            </a:prstGeom>
            <a:ln w="12700">
              <a:solidFill>
                <a:schemeClr val="tx2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箭头连接符 16"/>
            <p:cNvCxnSpPr>
              <a:stCxn id="6" idx="3"/>
              <a:endCxn id="10" idx="1"/>
            </p:cNvCxnSpPr>
            <p:nvPr/>
          </p:nvCxnSpPr>
          <p:spPr>
            <a:xfrm flipV="1">
              <a:off x="2195736" y="1741234"/>
              <a:ext cx="621069" cy="167324"/>
            </a:xfrm>
            <a:prstGeom prst="straightConnector1">
              <a:avLst/>
            </a:prstGeom>
            <a:ln w="12700">
              <a:solidFill>
                <a:schemeClr val="tx2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箭头连接符 18"/>
            <p:cNvCxnSpPr>
              <a:stCxn id="7" idx="3"/>
              <a:endCxn id="10" idx="1"/>
            </p:cNvCxnSpPr>
            <p:nvPr/>
          </p:nvCxnSpPr>
          <p:spPr>
            <a:xfrm flipV="1">
              <a:off x="2195736" y="1741235"/>
              <a:ext cx="621069" cy="883076"/>
            </a:xfrm>
            <a:prstGeom prst="straightConnector1">
              <a:avLst/>
            </a:prstGeom>
            <a:ln w="12700">
              <a:solidFill>
                <a:schemeClr val="tx2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箭头连接符 20"/>
            <p:cNvCxnSpPr>
              <a:stCxn id="8" idx="3"/>
              <a:endCxn id="10" idx="1"/>
            </p:cNvCxnSpPr>
            <p:nvPr/>
          </p:nvCxnSpPr>
          <p:spPr>
            <a:xfrm flipV="1">
              <a:off x="2195736" y="1741235"/>
              <a:ext cx="621069" cy="1598829"/>
            </a:xfrm>
            <a:prstGeom prst="straightConnector1">
              <a:avLst/>
            </a:prstGeom>
            <a:ln w="12700">
              <a:solidFill>
                <a:schemeClr val="tx2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箭头连接符 22"/>
            <p:cNvCxnSpPr>
              <a:stCxn id="9" idx="3"/>
              <a:endCxn id="11" idx="1"/>
            </p:cNvCxnSpPr>
            <p:nvPr/>
          </p:nvCxnSpPr>
          <p:spPr>
            <a:xfrm flipV="1">
              <a:off x="2195736" y="3041260"/>
              <a:ext cx="621069" cy="1014557"/>
            </a:xfrm>
            <a:prstGeom prst="straightConnector1">
              <a:avLst/>
            </a:prstGeom>
            <a:ln w="12700">
              <a:solidFill>
                <a:schemeClr val="tx2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箭头连接符 24"/>
            <p:cNvCxnSpPr>
              <a:stCxn id="9" idx="3"/>
              <a:endCxn id="12" idx="1"/>
            </p:cNvCxnSpPr>
            <p:nvPr/>
          </p:nvCxnSpPr>
          <p:spPr>
            <a:xfrm flipV="1">
              <a:off x="2195736" y="3871853"/>
              <a:ext cx="621069" cy="183963"/>
            </a:xfrm>
            <a:prstGeom prst="straightConnector1">
              <a:avLst/>
            </a:prstGeom>
            <a:ln w="12700">
              <a:solidFill>
                <a:schemeClr val="tx2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箭头连接符 26"/>
            <p:cNvCxnSpPr>
              <a:stCxn id="11" idx="3"/>
              <a:endCxn id="13" idx="1"/>
            </p:cNvCxnSpPr>
            <p:nvPr/>
          </p:nvCxnSpPr>
          <p:spPr>
            <a:xfrm>
              <a:off x="3896925" y="3041260"/>
              <a:ext cx="750042" cy="836036"/>
            </a:xfrm>
            <a:prstGeom prst="straightConnector1">
              <a:avLst/>
            </a:prstGeom>
            <a:ln w="12700">
              <a:solidFill>
                <a:schemeClr val="tx2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箭头连接符 28"/>
            <p:cNvCxnSpPr>
              <a:stCxn id="12" idx="3"/>
              <a:endCxn id="13" idx="1"/>
            </p:cNvCxnSpPr>
            <p:nvPr/>
          </p:nvCxnSpPr>
          <p:spPr>
            <a:xfrm>
              <a:off x="3896925" y="3871853"/>
              <a:ext cx="750042" cy="5442"/>
            </a:xfrm>
            <a:prstGeom prst="straightConnector1">
              <a:avLst/>
            </a:prstGeom>
            <a:ln w="12700">
              <a:solidFill>
                <a:schemeClr val="tx2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圆角矩形 37"/>
            <p:cNvSpPr/>
            <p:nvPr/>
          </p:nvSpPr>
          <p:spPr>
            <a:xfrm>
              <a:off x="4646967" y="985324"/>
              <a:ext cx="1080120" cy="567539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dirty="0" smtClean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社会属性标签</a:t>
              </a:r>
              <a:endParaRPr lang="zh-CN" altLang="en-US" sz="12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9" name="圆角矩形 38"/>
            <p:cNvSpPr/>
            <p:nvPr/>
          </p:nvSpPr>
          <p:spPr>
            <a:xfrm>
              <a:off x="4646967" y="1856457"/>
              <a:ext cx="1080120" cy="567539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dirty="0" smtClean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财务能力</a:t>
              </a:r>
              <a:endParaRPr lang="zh-CN" altLang="en-US" sz="12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0" name="圆角矩形 39"/>
            <p:cNvSpPr/>
            <p:nvPr/>
          </p:nvSpPr>
          <p:spPr>
            <a:xfrm>
              <a:off x="4646967" y="2727589"/>
              <a:ext cx="1080120" cy="567539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dirty="0" smtClean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需求偏好</a:t>
              </a:r>
              <a:endParaRPr lang="en-US" altLang="zh-CN" sz="12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algn="ctr"/>
              <a:r>
                <a:rPr lang="zh-CN" altLang="en-US" sz="1200" dirty="0" smtClean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标签</a:t>
              </a:r>
              <a:endParaRPr lang="zh-CN" altLang="en-US" sz="12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7" name="矩形 46"/>
            <p:cNvSpPr/>
            <p:nvPr/>
          </p:nvSpPr>
          <p:spPr>
            <a:xfrm>
              <a:off x="4556601" y="607062"/>
              <a:ext cx="1242138" cy="27003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350" b="1" dirty="0">
                  <a:solidFill>
                    <a:srgbClr val="C00000"/>
                  </a:solidFill>
                  <a:latin typeface="微软雅黑" pitchFamily="34" charset="-122"/>
                  <a:ea typeface="微软雅黑" pitchFamily="34" charset="-122"/>
                </a:rPr>
                <a:t>画像标签</a:t>
              </a:r>
            </a:p>
          </p:txBody>
        </p:sp>
        <p:sp>
          <p:nvSpPr>
            <p:cNvPr id="48" name="矩形 47"/>
            <p:cNvSpPr/>
            <p:nvPr/>
          </p:nvSpPr>
          <p:spPr>
            <a:xfrm>
              <a:off x="2694852" y="607062"/>
              <a:ext cx="1242138" cy="27003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350" b="1" dirty="0">
                  <a:solidFill>
                    <a:srgbClr val="C00000"/>
                  </a:solidFill>
                  <a:latin typeface="微软雅黑" pitchFamily="34" charset="-122"/>
                  <a:ea typeface="微软雅黑" pitchFamily="34" charset="-122"/>
                </a:rPr>
                <a:t>基础标签</a:t>
              </a:r>
            </a:p>
          </p:txBody>
        </p:sp>
        <p:sp>
          <p:nvSpPr>
            <p:cNvPr id="49" name="矩形 48"/>
            <p:cNvSpPr/>
            <p:nvPr/>
          </p:nvSpPr>
          <p:spPr>
            <a:xfrm>
              <a:off x="6427022" y="607062"/>
              <a:ext cx="1242138" cy="27003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350" b="1" dirty="0">
                  <a:solidFill>
                    <a:srgbClr val="C00000"/>
                  </a:solidFill>
                  <a:latin typeface="微软雅黑" pitchFamily="34" charset="-122"/>
                  <a:ea typeface="微软雅黑" pitchFamily="34" charset="-122"/>
                </a:rPr>
                <a:t>营销标签</a:t>
              </a:r>
            </a:p>
          </p:txBody>
        </p:sp>
        <p:sp>
          <p:nvSpPr>
            <p:cNvPr id="50" name="圆角矩形 49"/>
            <p:cNvSpPr/>
            <p:nvPr/>
          </p:nvSpPr>
          <p:spPr>
            <a:xfrm>
              <a:off x="1547664" y="4541119"/>
              <a:ext cx="648072" cy="460901"/>
            </a:xfrm>
            <a:prstGeom prst="roundRect">
              <a:avLst/>
            </a:prstGeom>
            <a:solidFill>
              <a:srgbClr val="FFFFCC"/>
            </a:solidFill>
            <a:ln>
              <a:solidFill>
                <a:srgbClr val="FFFF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050" dirty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位置</a:t>
              </a:r>
              <a:endParaRPr lang="en-US" altLang="zh-CN" sz="105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algn="ctr"/>
              <a:r>
                <a:rPr lang="zh-CN" altLang="en-US" sz="1050" dirty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迁移</a:t>
              </a:r>
            </a:p>
          </p:txBody>
        </p:sp>
        <p:cxnSp>
          <p:nvCxnSpPr>
            <p:cNvPr id="52" name="直接箭头连接符 51"/>
            <p:cNvCxnSpPr>
              <a:stCxn id="50" idx="3"/>
              <a:endCxn id="11" idx="1"/>
            </p:cNvCxnSpPr>
            <p:nvPr/>
          </p:nvCxnSpPr>
          <p:spPr>
            <a:xfrm flipV="1">
              <a:off x="2195736" y="3041260"/>
              <a:ext cx="621069" cy="1730310"/>
            </a:xfrm>
            <a:prstGeom prst="straightConnector1">
              <a:avLst/>
            </a:prstGeom>
            <a:ln w="12700">
              <a:solidFill>
                <a:schemeClr val="tx2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箭头连接符 53"/>
            <p:cNvCxnSpPr>
              <a:stCxn id="50" idx="3"/>
              <a:endCxn id="12" idx="1"/>
            </p:cNvCxnSpPr>
            <p:nvPr/>
          </p:nvCxnSpPr>
          <p:spPr>
            <a:xfrm flipV="1">
              <a:off x="2195736" y="3871853"/>
              <a:ext cx="621069" cy="899717"/>
            </a:xfrm>
            <a:prstGeom prst="straightConnector1">
              <a:avLst/>
            </a:prstGeom>
            <a:ln w="12700">
              <a:solidFill>
                <a:schemeClr val="tx2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圆角矩形 54"/>
            <p:cNvSpPr/>
            <p:nvPr/>
          </p:nvSpPr>
          <p:spPr>
            <a:xfrm>
              <a:off x="2816805" y="4397713"/>
              <a:ext cx="1080120" cy="618896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dirty="0" smtClean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轨迹行为</a:t>
              </a:r>
              <a:endParaRPr lang="en-US" altLang="zh-CN" sz="12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algn="ctr"/>
              <a:r>
                <a:rPr lang="zh-CN" altLang="en-US" sz="1200" dirty="0" smtClean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标签</a:t>
              </a:r>
              <a:endParaRPr lang="zh-CN" altLang="en-US" sz="12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cxnSp>
          <p:nvCxnSpPr>
            <p:cNvPr id="57" name="直接箭头连接符 56"/>
            <p:cNvCxnSpPr>
              <a:stCxn id="9" idx="3"/>
              <a:endCxn id="55" idx="1"/>
            </p:cNvCxnSpPr>
            <p:nvPr/>
          </p:nvCxnSpPr>
          <p:spPr>
            <a:xfrm>
              <a:off x="2195736" y="4055816"/>
              <a:ext cx="621069" cy="651345"/>
            </a:xfrm>
            <a:prstGeom prst="straightConnector1">
              <a:avLst/>
            </a:prstGeom>
            <a:ln w="12700">
              <a:solidFill>
                <a:schemeClr val="tx2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箭头连接符 58"/>
            <p:cNvCxnSpPr>
              <a:stCxn id="50" idx="3"/>
              <a:endCxn id="55" idx="1"/>
            </p:cNvCxnSpPr>
            <p:nvPr/>
          </p:nvCxnSpPr>
          <p:spPr>
            <a:xfrm flipV="1">
              <a:off x="2195736" y="4707161"/>
              <a:ext cx="621069" cy="64409"/>
            </a:xfrm>
            <a:prstGeom prst="straightConnector1">
              <a:avLst/>
            </a:prstGeom>
            <a:ln w="12700">
              <a:solidFill>
                <a:schemeClr val="tx2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圆角矩形 86"/>
            <p:cNvSpPr/>
            <p:nvPr/>
          </p:nvSpPr>
          <p:spPr>
            <a:xfrm>
              <a:off x="4646967" y="4459462"/>
              <a:ext cx="1080120" cy="557147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dirty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行业特征</a:t>
              </a:r>
              <a:endParaRPr lang="en-US" altLang="zh-CN" sz="12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algn="ctr"/>
              <a:r>
                <a:rPr lang="zh-CN" altLang="en-US" sz="1200" dirty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标签</a:t>
              </a:r>
            </a:p>
          </p:txBody>
        </p:sp>
        <p:cxnSp>
          <p:nvCxnSpPr>
            <p:cNvPr id="89" name="直接箭头连接符 88"/>
            <p:cNvCxnSpPr>
              <a:stCxn id="10" idx="3"/>
              <a:endCxn id="38" idx="1"/>
            </p:cNvCxnSpPr>
            <p:nvPr/>
          </p:nvCxnSpPr>
          <p:spPr>
            <a:xfrm flipV="1">
              <a:off x="3896925" y="1269094"/>
              <a:ext cx="750042" cy="472141"/>
            </a:xfrm>
            <a:prstGeom prst="straightConnector1">
              <a:avLst/>
            </a:prstGeom>
            <a:ln w="12700">
              <a:solidFill>
                <a:schemeClr val="tx2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接箭头连接符 90"/>
            <p:cNvCxnSpPr>
              <a:stCxn id="10" idx="3"/>
              <a:endCxn id="39" idx="1"/>
            </p:cNvCxnSpPr>
            <p:nvPr/>
          </p:nvCxnSpPr>
          <p:spPr>
            <a:xfrm>
              <a:off x="3896925" y="1741235"/>
              <a:ext cx="750042" cy="398992"/>
            </a:xfrm>
            <a:prstGeom prst="straightConnector1">
              <a:avLst/>
            </a:prstGeom>
            <a:ln w="12700">
              <a:solidFill>
                <a:schemeClr val="tx2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接箭头连接符 92"/>
            <p:cNvCxnSpPr>
              <a:stCxn id="10" idx="3"/>
              <a:endCxn id="40" idx="1"/>
            </p:cNvCxnSpPr>
            <p:nvPr/>
          </p:nvCxnSpPr>
          <p:spPr>
            <a:xfrm>
              <a:off x="3896925" y="1741235"/>
              <a:ext cx="750042" cy="1270124"/>
            </a:xfrm>
            <a:prstGeom prst="straightConnector1">
              <a:avLst/>
            </a:prstGeom>
            <a:ln w="12700">
              <a:solidFill>
                <a:schemeClr val="tx2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接箭头连接符 94"/>
            <p:cNvCxnSpPr>
              <a:stCxn id="11" idx="3"/>
              <a:endCxn id="40" idx="1"/>
            </p:cNvCxnSpPr>
            <p:nvPr/>
          </p:nvCxnSpPr>
          <p:spPr>
            <a:xfrm flipV="1">
              <a:off x="3896925" y="3011359"/>
              <a:ext cx="750042" cy="29901"/>
            </a:xfrm>
            <a:prstGeom prst="straightConnector1">
              <a:avLst/>
            </a:prstGeom>
            <a:ln w="12700">
              <a:solidFill>
                <a:schemeClr val="tx2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接箭头连接符 96"/>
            <p:cNvCxnSpPr>
              <a:stCxn id="12" idx="3"/>
              <a:endCxn id="39" idx="1"/>
            </p:cNvCxnSpPr>
            <p:nvPr/>
          </p:nvCxnSpPr>
          <p:spPr>
            <a:xfrm flipV="1">
              <a:off x="3896925" y="2140226"/>
              <a:ext cx="750042" cy="1731627"/>
            </a:xfrm>
            <a:prstGeom prst="straightConnector1">
              <a:avLst/>
            </a:prstGeom>
            <a:ln w="12700">
              <a:solidFill>
                <a:schemeClr val="tx2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接箭头连接符 98"/>
            <p:cNvCxnSpPr>
              <a:stCxn id="55" idx="3"/>
              <a:endCxn id="87" idx="1"/>
            </p:cNvCxnSpPr>
            <p:nvPr/>
          </p:nvCxnSpPr>
          <p:spPr>
            <a:xfrm>
              <a:off x="3896925" y="4707161"/>
              <a:ext cx="750042" cy="30875"/>
            </a:xfrm>
            <a:prstGeom prst="straightConnector1">
              <a:avLst/>
            </a:prstGeom>
            <a:ln w="12700">
              <a:solidFill>
                <a:schemeClr val="tx2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接箭头连接符 100"/>
            <p:cNvCxnSpPr>
              <a:stCxn id="11" idx="3"/>
              <a:endCxn id="87" idx="1"/>
            </p:cNvCxnSpPr>
            <p:nvPr/>
          </p:nvCxnSpPr>
          <p:spPr>
            <a:xfrm>
              <a:off x="3896925" y="3041260"/>
              <a:ext cx="750042" cy="1696776"/>
            </a:xfrm>
            <a:prstGeom prst="straightConnector1">
              <a:avLst/>
            </a:prstGeom>
            <a:ln w="12700">
              <a:solidFill>
                <a:schemeClr val="tx2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接箭头连接符 102"/>
            <p:cNvCxnSpPr>
              <a:stCxn id="55" idx="3"/>
              <a:endCxn id="13" idx="1"/>
            </p:cNvCxnSpPr>
            <p:nvPr/>
          </p:nvCxnSpPr>
          <p:spPr>
            <a:xfrm flipV="1">
              <a:off x="3896925" y="3877295"/>
              <a:ext cx="750042" cy="829866"/>
            </a:xfrm>
            <a:prstGeom prst="straightConnector1">
              <a:avLst/>
            </a:prstGeom>
            <a:ln w="12700">
              <a:solidFill>
                <a:schemeClr val="tx2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接箭头连接符 104"/>
            <p:cNvCxnSpPr>
              <a:stCxn id="10" idx="3"/>
              <a:endCxn id="13" idx="1"/>
            </p:cNvCxnSpPr>
            <p:nvPr/>
          </p:nvCxnSpPr>
          <p:spPr>
            <a:xfrm>
              <a:off x="3896925" y="1741235"/>
              <a:ext cx="750042" cy="2136061"/>
            </a:xfrm>
            <a:prstGeom prst="straightConnector1">
              <a:avLst/>
            </a:prstGeom>
            <a:ln w="12700">
              <a:solidFill>
                <a:schemeClr val="tx2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圆角矩形 107"/>
            <p:cNvSpPr/>
            <p:nvPr/>
          </p:nvSpPr>
          <p:spPr>
            <a:xfrm>
              <a:off x="6543219" y="962356"/>
              <a:ext cx="1080120" cy="895361"/>
            </a:xfrm>
            <a:prstGeom prst="roundRect">
              <a:avLst/>
            </a:prstGeom>
            <a:solidFill>
              <a:schemeClr val="bg2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zh-CN" altLang="en-US" sz="1500" b="1" dirty="0" smtClean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理财</a:t>
              </a:r>
              <a:endParaRPr lang="en-US" altLang="zh-CN" sz="1500" b="1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algn="ctr">
                <a:lnSpc>
                  <a:spcPct val="150000"/>
                </a:lnSpc>
              </a:pPr>
              <a:r>
                <a:rPr lang="zh-CN" altLang="en-US" sz="1500" b="1" dirty="0" smtClean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营销标签</a:t>
              </a:r>
              <a:endParaRPr lang="zh-CN" altLang="en-US" sz="15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09" name="圆角矩形 108"/>
            <p:cNvSpPr/>
            <p:nvPr/>
          </p:nvSpPr>
          <p:spPr>
            <a:xfrm>
              <a:off x="6543219" y="2010457"/>
              <a:ext cx="1080120" cy="895361"/>
            </a:xfrm>
            <a:prstGeom prst="roundRect">
              <a:avLst/>
            </a:prstGeom>
            <a:solidFill>
              <a:schemeClr val="bg2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zh-CN" altLang="en-US" sz="1500" b="1" dirty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个</a:t>
              </a:r>
              <a:r>
                <a:rPr lang="zh-CN" altLang="en-US" sz="1500" b="1" dirty="0" smtClean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贷</a:t>
              </a:r>
              <a:endParaRPr lang="en-US" altLang="zh-CN" sz="1500" b="1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algn="ctr">
                <a:lnSpc>
                  <a:spcPct val="150000"/>
                </a:lnSpc>
              </a:pPr>
              <a:r>
                <a:rPr lang="zh-CN" altLang="en-US" sz="1500" b="1" dirty="0" smtClean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营销标签</a:t>
              </a:r>
              <a:endParaRPr lang="zh-CN" altLang="en-US" sz="15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10" name="圆角矩形 109"/>
            <p:cNvSpPr/>
            <p:nvPr/>
          </p:nvSpPr>
          <p:spPr>
            <a:xfrm>
              <a:off x="6543219" y="3058558"/>
              <a:ext cx="1080120" cy="895361"/>
            </a:xfrm>
            <a:prstGeom prst="roundRect">
              <a:avLst/>
            </a:prstGeom>
            <a:solidFill>
              <a:schemeClr val="bg2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zh-CN" altLang="en-US" sz="1500" b="1" dirty="0" smtClean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保险</a:t>
              </a:r>
              <a:endParaRPr lang="en-US" altLang="zh-CN" sz="1500" b="1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algn="ctr">
                <a:lnSpc>
                  <a:spcPct val="150000"/>
                </a:lnSpc>
              </a:pPr>
              <a:r>
                <a:rPr lang="zh-CN" altLang="en-US" sz="1500" b="1" dirty="0" smtClean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营销标签</a:t>
              </a:r>
              <a:endParaRPr lang="zh-CN" altLang="en-US" sz="15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11" name="圆角矩形 110"/>
            <p:cNvSpPr/>
            <p:nvPr/>
          </p:nvSpPr>
          <p:spPr>
            <a:xfrm>
              <a:off x="6543219" y="4106659"/>
              <a:ext cx="1080120" cy="895361"/>
            </a:xfrm>
            <a:prstGeom prst="roundRect">
              <a:avLst/>
            </a:prstGeom>
            <a:solidFill>
              <a:schemeClr val="bg2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zh-CN" altLang="en-US" sz="1500" b="1" dirty="0" smtClean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价值经营</a:t>
              </a:r>
              <a:endParaRPr lang="en-US" altLang="zh-CN" sz="1500" b="1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algn="ctr">
                <a:lnSpc>
                  <a:spcPct val="150000"/>
                </a:lnSpc>
              </a:pPr>
              <a:r>
                <a:rPr lang="zh-CN" altLang="en-US" sz="1500" b="1" dirty="0" smtClean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营销标签</a:t>
              </a:r>
              <a:endParaRPr lang="zh-CN" altLang="en-US" sz="15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cxnSp>
          <p:nvCxnSpPr>
            <p:cNvPr id="114" name="直接箭头连接符 113"/>
            <p:cNvCxnSpPr>
              <a:stCxn id="38" idx="3"/>
              <a:endCxn id="108" idx="1"/>
            </p:cNvCxnSpPr>
            <p:nvPr/>
          </p:nvCxnSpPr>
          <p:spPr>
            <a:xfrm>
              <a:off x="5727087" y="1269094"/>
              <a:ext cx="816132" cy="140942"/>
            </a:xfrm>
            <a:prstGeom prst="straightConnector1">
              <a:avLst/>
            </a:prstGeom>
            <a:ln w="12700">
              <a:solidFill>
                <a:schemeClr val="tx2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直接箭头连接符 115"/>
            <p:cNvCxnSpPr>
              <a:stCxn id="39" idx="3"/>
              <a:endCxn id="108" idx="1"/>
            </p:cNvCxnSpPr>
            <p:nvPr/>
          </p:nvCxnSpPr>
          <p:spPr>
            <a:xfrm flipV="1">
              <a:off x="5727087" y="1410037"/>
              <a:ext cx="816132" cy="730190"/>
            </a:xfrm>
            <a:prstGeom prst="straightConnector1">
              <a:avLst/>
            </a:prstGeom>
            <a:ln w="12700">
              <a:solidFill>
                <a:schemeClr val="tx2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直接箭头连接符 117"/>
            <p:cNvCxnSpPr>
              <a:stCxn id="40" idx="3"/>
              <a:endCxn id="108" idx="1"/>
            </p:cNvCxnSpPr>
            <p:nvPr/>
          </p:nvCxnSpPr>
          <p:spPr>
            <a:xfrm flipV="1">
              <a:off x="5727087" y="1410036"/>
              <a:ext cx="816132" cy="1601323"/>
            </a:xfrm>
            <a:prstGeom prst="straightConnector1">
              <a:avLst/>
            </a:prstGeom>
            <a:ln w="12700">
              <a:solidFill>
                <a:schemeClr val="tx2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直接箭头连接符 119"/>
            <p:cNvCxnSpPr>
              <a:stCxn id="13" idx="3"/>
              <a:endCxn id="108" idx="1"/>
            </p:cNvCxnSpPr>
            <p:nvPr/>
          </p:nvCxnSpPr>
          <p:spPr>
            <a:xfrm flipV="1">
              <a:off x="5727087" y="1410037"/>
              <a:ext cx="816132" cy="2467259"/>
            </a:xfrm>
            <a:prstGeom prst="straightConnector1">
              <a:avLst/>
            </a:prstGeom>
            <a:ln w="12700">
              <a:solidFill>
                <a:schemeClr val="tx2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直接箭头连接符 121"/>
            <p:cNvCxnSpPr>
              <a:stCxn id="87" idx="3"/>
              <a:endCxn id="108" idx="1"/>
            </p:cNvCxnSpPr>
            <p:nvPr/>
          </p:nvCxnSpPr>
          <p:spPr>
            <a:xfrm flipV="1">
              <a:off x="5727087" y="1410036"/>
              <a:ext cx="816132" cy="3328000"/>
            </a:xfrm>
            <a:prstGeom prst="straightConnector1">
              <a:avLst/>
            </a:prstGeom>
            <a:ln w="12700">
              <a:solidFill>
                <a:schemeClr val="tx2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直接箭头连接符 123"/>
            <p:cNvCxnSpPr>
              <a:stCxn id="38" idx="3"/>
              <a:endCxn id="109" idx="1"/>
            </p:cNvCxnSpPr>
            <p:nvPr/>
          </p:nvCxnSpPr>
          <p:spPr>
            <a:xfrm>
              <a:off x="5727087" y="1269094"/>
              <a:ext cx="816132" cy="1189043"/>
            </a:xfrm>
            <a:prstGeom prst="straightConnector1">
              <a:avLst/>
            </a:prstGeom>
            <a:ln w="12700">
              <a:solidFill>
                <a:schemeClr val="tx2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直接箭头连接符 125"/>
            <p:cNvCxnSpPr>
              <a:stCxn id="38" idx="3"/>
              <a:endCxn id="110" idx="1"/>
            </p:cNvCxnSpPr>
            <p:nvPr/>
          </p:nvCxnSpPr>
          <p:spPr>
            <a:xfrm>
              <a:off x="5727087" y="1269094"/>
              <a:ext cx="816132" cy="2237144"/>
            </a:xfrm>
            <a:prstGeom prst="straightConnector1">
              <a:avLst/>
            </a:prstGeom>
            <a:ln w="12700">
              <a:solidFill>
                <a:schemeClr val="tx2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直接箭头连接符 127"/>
            <p:cNvCxnSpPr>
              <a:stCxn id="38" idx="3"/>
              <a:endCxn id="111" idx="1"/>
            </p:cNvCxnSpPr>
            <p:nvPr/>
          </p:nvCxnSpPr>
          <p:spPr>
            <a:xfrm>
              <a:off x="5727087" y="1269094"/>
              <a:ext cx="816132" cy="3285246"/>
            </a:xfrm>
            <a:prstGeom prst="straightConnector1">
              <a:avLst/>
            </a:prstGeom>
            <a:ln w="12700">
              <a:solidFill>
                <a:schemeClr val="tx2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直接箭头连接符 158"/>
            <p:cNvCxnSpPr>
              <a:stCxn id="13" idx="3"/>
              <a:endCxn id="109" idx="1"/>
            </p:cNvCxnSpPr>
            <p:nvPr/>
          </p:nvCxnSpPr>
          <p:spPr>
            <a:xfrm flipV="1">
              <a:off x="5727087" y="2458138"/>
              <a:ext cx="816132" cy="1419158"/>
            </a:xfrm>
            <a:prstGeom prst="straightConnector1">
              <a:avLst/>
            </a:prstGeom>
            <a:ln w="12700">
              <a:solidFill>
                <a:schemeClr val="tx2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直接箭头连接符 160"/>
            <p:cNvCxnSpPr>
              <a:stCxn id="87" idx="3"/>
              <a:endCxn id="111" idx="1"/>
            </p:cNvCxnSpPr>
            <p:nvPr/>
          </p:nvCxnSpPr>
          <p:spPr>
            <a:xfrm flipV="1">
              <a:off x="5727087" y="4554340"/>
              <a:ext cx="816132" cy="183696"/>
            </a:xfrm>
            <a:prstGeom prst="straightConnector1">
              <a:avLst/>
            </a:prstGeom>
            <a:ln w="12700">
              <a:solidFill>
                <a:schemeClr val="tx2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直接箭头连接符 162"/>
            <p:cNvCxnSpPr>
              <a:stCxn id="13" idx="3"/>
              <a:endCxn id="110" idx="1"/>
            </p:cNvCxnSpPr>
            <p:nvPr/>
          </p:nvCxnSpPr>
          <p:spPr>
            <a:xfrm flipV="1">
              <a:off x="5727087" y="3506239"/>
              <a:ext cx="816132" cy="371057"/>
            </a:xfrm>
            <a:prstGeom prst="straightConnector1">
              <a:avLst/>
            </a:prstGeom>
            <a:ln w="12700">
              <a:solidFill>
                <a:schemeClr val="tx2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直接箭头连接符 164"/>
            <p:cNvCxnSpPr>
              <a:stCxn id="40" idx="3"/>
              <a:endCxn id="110" idx="1"/>
            </p:cNvCxnSpPr>
            <p:nvPr/>
          </p:nvCxnSpPr>
          <p:spPr>
            <a:xfrm>
              <a:off x="5727087" y="3011359"/>
              <a:ext cx="816132" cy="494879"/>
            </a:xfrm>
            <a:prstGeom prst="straightConnector1">
              <a:avLst/>
            </a:prstGeom>
            <a:ln w="12700">
              <a:solidFill>
                <a:schemeClr val="tx2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直接箭头连接符 166"/>
            <p:cNvCxnSpPr>
              <a:stCxn id="40" idx="3"/>
              <a:endCxn id="111" idx="1"/>
            </p:cNvCxnSpPr>
            <p:nvPr/>
          </p:nvCxnSpPr>
          <p:spPr>
            <a:xfrm>
              <a:off x="5727087" y="3011359"/>
              <a:ext cx="816132" cy="1542981"/>
            </a:xfrm>
            <a:prstGeom prst="straightConnector1">
              <a:avLst/>
            </a:prstGeom>
            <a:ln w="12700">
              <a:solidFill>
                <a:schemeClr val="tx2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直接箭头连接符 168"/>
            <p:cNvCxnSpPr>
              <a:stCxn id="13" idx="3"/>
              <a:endCxn id="111" idx="1"/>
            </p:cNvCxnSpPr>
            <p:nvPr/>
          </p:nvCxnSpPr>
          <p:spPr>
            <a:xfrm>
              <a:off x="5727087" y="3877295"/>
              <a:ext cx="816132" cy="677045"/>
            </a:xfrm>
            <a:prstGeom prst="straightConnector1">
              <a:avLst/>
            </a:prstGeom>
            <a:ln w="12700">
              <a:solidFill>
                <a:schemeClr val="tx2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直接连接符 180"/>
            <p:cNvCxnSpPr/>
            <p:nvPr/>
          </p:nvCxnSpPr>
          <p:spPr>
            <a:xfrm>
              <a:off x="2506271" y="637770"/>
              <a:ext cx="0" cy="4409547"/>
            </a:xfrm>
            <a:prstGeom prst="line">
              <a:avLst/>
            </a:prstGeom>
            <a:ln w="12700">
              <a:solidFill>
                <a:srgbClr val="C00000"/>
              </a:solidFill>
              <a:prstDash val="dash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直接连接符 181"/>
            <p:cNvCxnSpPr/>
            <p:nvPr/>
          </p:nvCxnSpPr>
          <p:spPr>
            <a:xfrm>
              <a:off x="4271946" y="637770"/>
              <a:ext cx="0" cy="4409547"/>
            </a:xfrm>
            <a:prstGeom prst="line">
              <a:avLst/>
            </a:prstGeom>
            <a:ln w="12700">
              <a:solidFill>
                <a:srgbClr val="C00000"/>
              </a:solidFill>
              <a:prstDash val="dash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直接连接符 182"/>
            <p:cNvCxnSpPr/>
            <p:nvPr/>
          </p:nvCxnSpPr>
          <p:spPr>
            <a:xfrm>
              <a:off x="6161472" y="637770"/>
              <a:ext cx="0" cy="4409547"/>
            </a:xfrm>
            <a:prstGeom prst="line">
              <a:avLst/>
            </a:prstGeom>
            <a:ln w="12700">
              <a:solidFill>
                <a:srgbClr val="C00000"/>
              </a:solidFill>
              <a:prstDash val="dash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4" name="TextBox 183"/>
            <p:cNvSpPr txBox="1"/>
            <p:nvPr/>
          </p:nvSpPr>
          <p:spPr bwMode="auto">
            <a:xfrm>
              <a:off x="2073321" y="969245"/>
              <a:ext cx="779517" cy="4016696"/>
            </a:xfrm>
            <a:prstGeom prst="upDownArrow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 algn="ctr">
              <a:noFill/>
              <a:miter lim="800000"/>
              <a:headEnd/>
              <a:tailEnd/>
            </a:ln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zh-CN" altLang="en-US" sz="1350" dirty="0">
                  <a:latin typeface="微软雅黑" pitchFamily="34" charset="-122"/>
                  <a:ea typeface="微软雅黑" pitchFamily="34" charset="-122"/>
                </a:rPr>
                <a:t>利用</a:t>
              </a:r>
              <a:r>
                <a:rPr lang="zh-CN" altLang="en-US" sz="1350" b="1" dirty="0">
                  <a:solidFill>
                    <a:srgbClr val="C00000"/>
                  </a:solidFill>
                  <a:latin typeface="微软雅黑" pitchFamily="34" charset="-122"/>
                  <a:ea typeface="微软雅黑" pitchFamily="34" charset="-122"/>
                </a:rPr>
                <a:t>统计方法</a:t>
              </a:r>
              <a:r>
                <a:rPr lang="zh-CN" altLang="en-US" sz="1350" dirty="0">
                  <a:latin typeface="微软雅黑" pitchFamily="34" charset="-122"/>
                  <a:ea typeface="微软雅黑" pitchFamily="34" charset="-122"/>
                </a:rPr>
                <a:t>对基础数据汇集、加工</a:t>
              </a:r>
            </a:p>
          </p:txBody>
        </p:sp>
        <p:sp>
          <p:nvSpPr>
            <p:cNvPr id="185" name="TextBox 184"/>
            <p:cNvSpPr txBox="1"/>
            <p:nvPr/>
          </p:nvSpPr>
          <p:spPr bwMode="auto">
            <a:xfrm>
              <a:off x="3835926" y="969245"/>
              <a:ext cx="779517" cy="4016696"/>
            </a:xfrm>
            <a:prstGeom prst="upDownArrow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 algn="ctr">
              <a:noFill/>
              <a:miter lim="800000"/>
              <a:headEnd/>
              <a:tailEnd/>
            </a:ln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zh-CN" altLang="en-US" sz="1350" dirty="0">
                  <a:latin typeface="微软雅黑" pitchFamily="34" charset="-122"/>
                  <a:ea typeface="微软雅黑" pitchFamily="34" charset="-122"/>
                </a:rPr>
                <a:t>利用</a:t>
              </a:r>
              <a:r>
                <a:rPr lang="zh-CN" altLang="en-US" sz="1350" b="1" dirty="0">
                  <a:solidFill>
                    <a:srgbClr val="C00000"/>
                  </a:solidFill>
                  <a:latin typeface="微软雅黑" pitchFamily="34" charset="-122"/>
                  <a:ea typeface="微软雅黑" pitchFamily="34" charset="-122"/>
                </a:rPr>
                <a:t>数据挖掘</a:t>
              </a:r>
              <a:r>
                <a:rPr lang="zh-CN" altLang="en-US" sz="1350" dirty="0">
                  <a:latin typeface="微软雅黑" pitchFamily="34" charset="-122"/>
                  <a:ea typeface="微软雅黑" pitchFamily="34" charset="-122"/>
                </a:rPr>
                <a:t>进行基础标签综合分析、深入洞察</a:t>
              </a:r>
            </a:p>
          </p:txBody>
        </p:sp>
        <p:sp>
          <p:nvSpPr>
            <p:cNvPr id="186" name="TextBox 185"/>
            <p:cNvSpPr txBox="1"/>
            <p:nvPr/>
          </p:nvSpPr>
          <p:spPr bwMode="auto">
            <a:xfrm>
              <a:off x="5725860" y="969245"/>
              <a:ext cx="779517" cy="4016696"/>
            </a:xfrm>
            <a:prstGeom prst="upDownArrow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 algn="ctr">
              <a:noFill/>
              <a:miter lim="800000"/>
              <a:headEnd/>
              <a:tailEnd/>
            </a:ln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zh-CN" altLang="en-US" sz="1350" dirty="0">
                  <a:latin typeface="微软雅黑" pitchFamily="34" charset="-122"/>
                  <a:ea typeface="微软雅黑" pitchFamily="34" charset="-122"/>
                </a:rPr>
                <a:t>结合</a:t>
              </a:r>
              <a:r>
                <a:rPr lang="zh-CN" altLang="en-US" sz="1350" b="1" dirty="0">
                  <a:solidFill>
                    <a:srgbClr val="C00000"/>
                  </a:solidFill>
                  <a:latin typeface="微软雅黑" pitchFamily="34" charset="-122"/>
                  <a:ea typeface="微软雅黑" pitchFamily="34" charset="-122"/>
                </a:rPr>
                <a:t>内外营销资源</a:t>
              </a:r>
              <a:r>
                <a:rPr lang="zh-CN" altLang="en-US" sz="1350" dirty="0">
                  <a:latin typeface="微软雅黑" pitchFamily="34" charset="-122"/>
                  <a:ea typeface="微软雅黑" pitchFamily="34" charset="-122"/>
                </a:rPr>
                <a:t>进行标签数据的匹配关联</a:t>
              </a:r>
            </a:p>
          </p:txBody>
        </p:sp>
      </p:grpSp>
      <p:sp>
        <p:nvSpPr>
          <p:cNvPr id="187" name="标题 1"/>
          <p:cNvSpPr>
            <a:spLocks noGrp="1"/>
          </p:cNvSpPr>
          <p:nvPr>
            <p:ph type="title"/>
          </p:nvPr>
        </p:nvSpPr>
        <p:spPr>
          <a:xfrm>
            <a:off x="499129" y="320170"/>
            <a:ext cx="6156722" cy="321469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fontAlgn="base">
              <a:spcAft>
                <a:spcPct val="0"/>
              </a:spcAft>
            </a:pPr>
            <a:r>
              <a:rPr lang="en-US" altLang="zh-CN" b="1" spc="225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1.</a:t>
            </a:r>
            <a:r>
              <a:rPr lang="zh-CN" altLang="en-US" b="1" spc="225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近期重点推进画像标签和营销标签体系建设</a:t>
            </a:r>
            <a:endParaRPr lang="zh-CN" altLang="en-US" b="1" spc="225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8204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图片 6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896" y="1030283"/>
            <a:ext cx="1637008" cy="3375954"/>
          </a:xfrm>
          <a:prstGeom prst="rect">
            <a:avLst/>
          </a:prstGeom>
        </p:spPr>
      </p:pic>
      <p:sp>
        <p:nvSpPr>
          <p:cNvPr id="69" name="Shape 349"/>
          <p:cNvSpPr/>
          <p:nvPr/>
        </p:nvSpPr>
        <p:spPr>
          <a:xfrm>
            <a:off x="2916512" y="1405216"/>
            <a:ext cx="4547621" cy="6463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4289" tIns="34289" rIns="34289" bIns="34289" anchor="ctr">
            <a:spAutoFit/>
          </a:bodyPr>
          <a:lstStyle/>
          <a:p>
            <a:pPr algn="ctr">
              <a:lnSpc>
                <a:spcPct val="125000"/>
              </a:lnSpc>
              <a:defRPr sz="2000" b="1">
                <a:solidFill>
                  <a:srgbClr val="FF6600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zh-CN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坚持收入主线，</a:t>
            </a:r>
            <a:r>
              <a:rPr lang="zh-CN" altLang="en-US" sz="1500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  <a:cs typeface="微软雅黑"/>
              </a:rPr>
              <a:t>拓增量、保存</a:t>
            </a:r>
            <a:r>
              <a:rPr lang="zh-CN" altLang="en-US" sz="15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量</a:t>
            </a:r>
            <a:endParaRPr lang="en-US" altLang="zh-CN" sz="1500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>
              <a:lnSpc>
                <a:spcPct val="125000"/>
              </a:lnSpc>
              <a:defRPr sz="2000" b="1">
                <a:solidFill>
                  <a:srgbClr val="FF6600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zh-CN" alt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cs typeface="微软雅黑"/>
              </a:rPr>
              <a:t>实现</a:t>
            </a:r>
            <a:r>
              <a:rPr lang="zh-CN" altLang="en-US" sz="1500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  <a:cs typeface="微软雅黑"/>
              </a:rPr>
              <a:t>收入、规模</a:t>
            </a:r>
            <a:r>
              <a:rPr lang="zh-CN" alt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cs typeface="微软雅黑"/>
              </a:rPr>
              <a:t>双提升</a:t>
            </a:r>
          </a:p>
        </p:txBody>
      </p:sp>
      <p:sp>
        <p:nvSpPr>
          <p:cNvPr id="70" name="文本框 69"/>
          <p:cNvSpPr txBox="1"/>
          <p:nvPr/>
        </p:nvSpPr>
        <p:spPr>
          <a:xfrm>
            <a:off x="1485023" y="3579862"/>
            <a:ext cx="103075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defRPr/>
            </a:pPr>
            <a:r>
              <a:rPr lang="zh-CN" altLang="en-US" sz="1500" b="1" kern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/>
              </a:rPr>
              <a:t>拓增量</a:t>
            </a:r>
            <a:endParaRPr lang="en-US" altLang="zh-CN" sz="1500" b="1" kern="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sym typeface="微软雅黑"/>
            </a:endParaRPr>
          </a:p>
          <a:p>
            <a:pPr algn="ctr" defTabSz="685800">
              <a:defRPr/>
            </a:pPr>
            <a:r>
              <a:rPr lang="zh-CN" altLang="en-US" sz="1500" b="1" kern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/>
              </a:rPr>
              <a:t>能力</a:t>
            </a:r>
            <a:r>
              <a:rPr lang="zh-CN" altLang="en-US" sz="1500" b="1" kern="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/>
              </a:rPr>
              <a:t>标签</a:t>
            </a:r>
            <a:endParaRPr lang="zh-CN" altLang="en-US" sz="1500" b="1" kern="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sym typeface="微软雅黑"/>
            </a:endParaRPr>
          </a:p>
        </p:txBody>
      </p:sp>
      <p:sp>
        <p:nvSpPr>
          <p:cNvPr id="71" name="文本框 70"/>
          <p:cNvSpPr txBox="1"/>
          <p:nvPr/>
        </p:nvSpPr>
        <p:spPr>
          <a:xfrm>
            <a:off x="1513536" y="1529522"/>
            <a:ext cx="103988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 b="1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zh-CN" altLang="en-US" sz="15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  <a:cs typeface="微软雅黑"/>
              </a:rPr>
              <a:t>价值经营</a:t>
            </a:r>
            <a:endParaRPr lang="en-US" altLang="zh-CN" sz="1500" dirty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  <a:cs typeface="微软雅黑"/>
            </a:endParaRPr>
          </a:p>
          <a:p>
            <a:pPr>
              <a:defRPr b="1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zh-CN" altLang="en-US" sz="15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突破格局</a:t>
            </a:r>
            <a:endParaRPr lang="zh-CN" altLang="en-US" sz="1500" b="1" dirty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  <a:cs typeface="微软雅黑"/>
            </a:endParaRPr>
          </a:p>
        </p:txBody>
      </p:sp>
      <p:sp>
        <p:nvSpPr>
          <p:cNvPr id="72" name="文本框 71"/>
          <p:cNvSpPr txBox="1"/>
          <p:nvPr/>
        </p:nvSpPr>
        <p:spPr>
          <a:xfrm>
            <a:off x="1522670" y="2419865"/>
            <a:ext cx="95883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defRPr b="1">
                <a:solidFill>
                  <a:srgbClr val="C00000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zh-CN" altLang="en-US" sz="1500" b="1" kern="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/>
              </a:rPr>
              <a:t>保存量</a:t>
            </a:r>
            <a:endParaRPr lang="en-US" altLang="zh-CN" sz="1500" b="1" kern="0" dirty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  <a:sym typeface="微软雅黑"/>
            </a:endParaRPr>
          </a:p>
          <a:p>
            <a:pPr algn="ctr" defTabSz="685800">
              <a:defRPr b="1">
                <a:solidFill>
                  <a:srgbClr val="C00000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zh-CN" altLang="en-US" sz="1500" b="1" kern="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  <a:cs typeface="微软雅黑"/>
                <a:sym typeface="微软雅黑"/>
              </a:rPr>
              <a:t>需求标签 </a:t>
            </a:r>
            <a:endParaRPr lang="zh-CN" altLang="en-US" sz="1500" b="1" kern="0" dirty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  <a:cs typeface="微软雅黑"/>
              <a:sym typeface="微软雅黑"/>
            </a:endParaRPr>
          </a:p>
        </p:txBody>
      </p:sp>
      <p:sp>
        <p:nvSpPr>
          <p:cNvPr id="73" name="矩形 72"/>
          <p:cNvSpPr/>
          <p:nvPr/>
        </p:nvSpPr>
        <p:spPr>
          <a:xfrm>
            <a:off x="3327828" y="3579862"/>
            <a:ext cx="3731486" cy="7155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350" b="1" dirty="0">
                <a:latin typeface="微软雅黑" pitchFamily="34" charset="-122"/>
                <a:ea typeface="微软雅黑" pitchFamily="34" charset="-122"/>
              </a:rPr>
              <a:t>会员整体偏好分析，潜客挖掘</a:t>
            </a:r>
            <a:endParaRPr lang="en-US" altLang="zh-CN" sz="1350" b="1" dirty="0">
              <a:latin typeface="微软雅黑" pitchFamily="34" charset="-122"/>
              <a:ea typeface="微软雅黑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350" b="1" dirty="0">
                <a:latin typeface="微软雅黑" pitchFamily="34" charset="-122"/>
                <a:ea typeface="微软雅黑" pitchFamily="34" charset="-122"/>
              </a:rPr>
              <a:t>智能推荐、提升曝光及点击转化</a:t>
            </a:r>
            <a:endParaRPr lang="en-US" altLang="zh-CN" sz="1350" b="1" dirty="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74" name="直接连接符 73"/>
          <p:cNvCxnSpPr/>
          <p:nvPr/>
        </p:nvCxnSpPr>
        <p:spPr>
          <a:xfrm>
            <a:off x="3032468" y="2211170"/>
            <a:ext cx="4569870" cy="2569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/>
          <p:nvPr/>
        </p:nvCxnSpPr>
        <p:spPr>
          <a:xfrm>
            <a:off x="3088099" y="3383675"/>
            <a:ext cx="4547622" cy="4834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接连接符 75"/>
          <p:cNvCxnSpPr/>
          <p:nvPr/>
        </p:nvCxnSpPr>
        <p:spPr>
          <a:xfrm>
            <a:off x="3054716" y="4371999"/>
            <a:ext cx="4547622" cy="4834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组合 76"/>
          <p:cNvGrpSpPr/>
          <p:nvPr/>
        </p:nvGrpSpPr>
        <p:grpSpPr>
          <a:xfrm>
            <a:off x="2864812" y="2412219"/>
            <a:ext cx="4905182" cy="793967"/>
            <a:chOff x="1536382" y="3464958"/>
            <a:chExt cx="9642975" cy="1206015"/>
          </a:xfrm>
        </p:grpSpPr>
        <p:sp>
          <p:nvSpPr>
            <p:cNvPr id="78" name="Rectangle 3"/>
            <p:cNvSpPr>
              <a:spLocks noChangeArrowheads="1"/>
            </p:cNvSpPr>
            <p:nvPr/>
          </p:nvSpPr>
          <p:spPr bwMode="auto">
            <a:xfrm>
              <a:off x="1536382" y="3465735"/>
              <a:ext cx="2019493" cy="120523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9525">
              <a:solidFill>
                <a:schemeClr val="tx2"/>
              </a:solidFill>
              <a:miter lim="800000"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pPr algn="ctr" defTabSz="534924" eaLnBrk="0" hangingPunct="0">
                <a:defRPr/>
              </a:pPr>
              <a:endParaRPr lang="zh-CN" altLang="en-US" sz="675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9" name="Rectangle 4"/>
            <p:cNvSpPr>
              <a:spLocks noChangeArrowheads="1"/>
            </p:cNvSpPr>
            <p:nvPr/>
          </p:nvSpPr>
          <p:spPr bwMode="auto">
            <a:xfrm>
              <a:off x="4128670" y="3465735"/>
              <a:ext cx="2019493" cy="120523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9525">
              <a:solidFill>
                <a:schemeClr val="tx2"/>
              </a:solidFill>
              <a:miter lim="800000"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pPr algn="ctr" defTabSz="534924" eaLnBrk="0" hangingPunct="0">
                <a:defRPr/>
              </a:pPr>
              <a:endParaRPr lang="zh-CN" altLang="en-US" sz="675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0" name="Rectangle 5"/>
            <p:cNvSpPr>
              <a:spLocks noChangeArrowheads="1"/>
            </p:cNvSpPr>
            <p:nvPr/>
          </p:nvSpPr>
          <p:spPr bwMode="auto">
            <a:xfrm>
              <a:off x="6648950" y="3465735"/>
              <a:ext cx="2019493" cy="120523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9525">
              <a:solidFill>
                <a:schemeClr val="tx2"/>
              </a:solidFill>
              <a:miter lim="800000"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pPr algn="ctr" defTabSz="534924" eaLnBrk="0" hangingPunct="0">
                <a:defRPr/>
              </a:pPr>
              <a:endParaRPr lang="zh-CN" altLang="en-US" sz="675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1" name="矩形 80"/>
            <p:cNvSpPr/>
            <p:nvPr/>
          </p:nvSpPr>
          <p:spPr>
            <a:xfrm>
              <a:off x="4128670" y="3904187"/>
              <a:ext cx="2019493" cy="58612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00298" indent="-100298" defTabSz="534924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r>
                <a:rPr lang="zh-CN" altLang="en-US" sz="675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提升用户价值，比如复购，付费用户升档</a:t>
              </a:r>
              <a:endParaRPr lang="en-US" altLang="zh-CN" sz="675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2" name="矩形 81"/>
            <p:cNvSpPr/>
            <p:nvPr/>
          </p:nvSpPr>
          <p:spPr>
            <a:xfrm>
              <a:off x="6648950" y="3904187"/>
              <a:ext cx="2019493" cy="58612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00298" indent="-100298" defTabSz="534924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r>
                <a:rPr lang="zh-CN" altLang="en-US" sz="675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交叉营销</a:t>
              </a:r>
              <a:endParaRPr lang="en-US" altLang="zh-CN" sz="675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100298" indent="-100298" defTabSz="534924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r>
                <a:rPr lang="zh-CN" altLang="en-US" sz="675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拓展生活消费场景，捆绑客户权益</a:t>
              </a:r>
            </a:p>
          </p:txBody>
        </p:sp>
        <p:sp>
          <p:nvSpPr>
            <p:cNvPr id="83" name="矩形 82"/>
            <p:cNvSpPr/>
            <p:nvPr/>
          </p:nvSpPr>
          <p:spPr>
            <a:xfrm>
              <a:off x="1556418" y="3988975"/>
              <a:ext cx="2019492" cy="585619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00298" indent="-100298" defTabSz="534924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r>
                <a:rPr lang="zh-CN" altLang="en-US" sz="675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从易购、金服平台作为入口，试用拉新</a:t>
              </a:r>
              <a:r>
                <a:rPr lang="zh-CN" altLang="en-US" sz="675" dirty="0" smtClea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、拉新推荐</a:t>
              </a:r>
              <a:endParaRPr lang="zh-CN" altLang="en-US" sz="675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4" name="Rectangle 6"/>
            <p:cNvSpPr>
              <a:spLocks noChangeArrowheads="1"/>
            </p:cNvSpPr>
            <p:nvPr/>
          </p:nvSpPr>
          <p:spPr bwMode="auto">
            <a:xfrm>
              <a:off x="1956224" y="3572682"/>
              <a:ext cx="1161278" cy="3856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defTabSz="523780">
                <a:buSzPct val="120000"/>
                <a:defRPr/>
              </a:pPr>
              <a:r>
                <a:rPr lang="zh-CN" altLang="en-US" sz="165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拉</a:t>
              </a:r>
            </a:p>
          </p:txBody>
        </p:sp>
        <p:sp>
          <p:nvSpPr>
            <p:cNvPr id="85" name="Rectangle 7"/>
            <p:cNvSpPr>
              <a:spLocks noChangeArrowheads="1"/>
            </p:cNvSpPr>
            <p:nvPr/>
          </p:nvSpPr>
          <p:spPr bwMode="auto">
            <a:xfrm>
              <a:off x="4547755" y="3527357"/>
              <a:ext cx="1071308" cy="3856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defTabSz="523780">
                <a:buSzPct val="120000"/>
                <a:defRPr/>
              </a:pPr>
              <a:r>
                <a:rPr lang="zh-CN" altLang="en-US" sz="165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提</a:t>
              </a:r>
            </a:p>
          </p:txBody>
        </p:sp>
        <p:sp>
          <p:nvSpPr>
            <p:cNvPr id="86" name="Rectangle 8"/>
            <p:cNvSpPr>
              <a:spLocks noChangeArrowheads="1"/>
            </p:cNvSpPr>
            <p:nvPr/>
          </p:nvSpPr>
          <p:spPr bwMode="auto">
            <a:xfrm>
              <a:off x="7222037" y="3504511"/>
              <a:ext cx="873314" cy="3856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defTabSz="523780">
                <a:buSzPct val="120000"/>
                <a:defRPr/>
              </a:pPr>
              <a:r>
                <a:rPr lang="zh-CN" altLang="en-US" sz="165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拓</a:t>
              </a:r>
            </a:p>
          </p:txBody>
        </p:sp>
        <p:sp>
          <p:nvSpPr>
            <p:cNvPr id="87" name="Rectangle 3"/>
            <p:cNvSpPr>
              <a:spLocks noChangeArrowheads="1"/>
            </p:cNvSpPr>
            <p:nvPr/>
          </p:nvSpPr>
          <p:spPr bwMode="auto">
            <a:xfrm>
              <a:off x="9159864" y="3464958"/>
              <a:ext cx="2019493" cy="120523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9525">
              <a:solidFill>
                <a:schemeClr val="tx2"/>
              </a:solidFill>
              <a:miter lim="800000"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pPr algn="ctr" defTabSz="534924" eaLnBrk="0" hangingPunct="0">
                <a:defRPr/>
              </a:pPr>
              <a:endParaRPr lang="zh-CN" altLang="en-US" sz="675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8" name="矩形 87"/>
            <p:cNvSpPr/>
            <p:nvPr/>
          </p:nvSpPr>
          <p:spPr>
            <a:xfrm>
              <a:off x="9159864" y="3903410"/>
              <a:ext cx="2019493" cy="585619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00298" indent="-100298" defTabSz="534924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r>
                <a:rPr lang="zh-CN" altLang="en-US" sz="675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存量用户维系保有，增强用户粘性，减少流失</a:t>
              </a:r>
            </a:p>
          </p:txBody>
        </p:sp>
        <p:sp>
          <p:nvSpPr>
            <p:cNvPr id="89" name="Rectangle 6"/>
            <p:cNvSpPr>
              <a:spLocks noChangeArrowheads="1"/>
            </p:cNvSpPr>
            <p:nvPr/>
          </p:nvSpPr>
          <p:spPr bwMode="auto">
            <a:xfrm>
              <a:off x="9588972" y="3511988"/>
              <a:ext cx="1161278" cy="3856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defTabSz="523780">
                <a:buSzPct val="120000"/>
                <a:defRPr/>
              </a:pPr>
              <a:r>
                <a:rPr lang="zh-CN" altLang="en-US" sz="165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保</a:t>
              </a:r>
            </a:p>
          </p:txBody>
        </p:sp>
      </p:grpSp>
      <p:sp>
        <p:nvSpPr>
          <p:cNvPr id="27" name="标题 1"/>
          <p:cNvSpPr txBox="1">
            <a:spLocks/>
          </p:cNvSpPr>
          <p:nvPr/>
        </p:nvSpPr>
        <p:spPr>
          <a:xfrm>
            <a:off x="646681" y="323012"/>
            <a:ext cx="5219475" cy="324036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1800" b="1" spc="225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2.</a:t>
            </a:r>
            <a:r>
              <a:rPr lang="zh-CN" altLang="en-US" sz="1800" b="1" spc="225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基于会员画像的营销运营场景（保险为例）</a:t>
            </a:r>
            <a:endParaRPr lang="zh-CN" altLang="en-US" sz="1800" b="1" spc="225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33302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bject 5"/>
          <p:cNvSpPr/>
          <p:nvPr/>
        </p:nvSpPr>
        <p:spPr>
          <a:xfrm>
            <a:off x="7320327" y="1490253"/>
            <a:ext cx="853440" cy="411480"/>
          </a:xfrm>
          <a:custGeom>
            <a:avLst/>
            <a:gdLst/>
            <a:ahLst/>
            <a:cxnLst/>
            <a:rect l="l" t="t" r="r" b="b"/>
            <a:pathLst>
              <a:path w="853440" h="411480">
                <a:moveTo>
                  <a:pt x="0" y="411479"/>
                </a:moveTo>
                <a:lnTo>
                  <a:pt x="853439" y="411479"/>
                </a:lnTo>
                <a:lnTo>
                  <a:pt x="853439" y="0"/>
                </a:lnTo>
                <a:lnTo>
                  <a:pt x="0" y="0"/>
                </a:lnTo>
                <a:lnTo>
                  <a:pt x="0" y="411479"/>
                </a:lnTo>
                <a:close/>
              </a:path>
            </a:pathLst>
          </a:custGeom>
          <a:solidFill>
            <a:srgbClr val="B1D234"/>
          </a:solid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1495" y="1442360"/>
            <a:ext cx="1133687" cy="43088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2200" b="1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目录</a:t>
            </a:r>
            <a:endParaRPr lang="zh-CN" altLang="en-US" sz="2200" b="1" dirty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2046923" y="1059583"/>
            <a:ext cx="0" cy="3312368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bject 2"/>
          <p:cNvSpPr/>
          <p:nvPr/>
        </p:nvSpPr>
        <p:spPr>
          <a:xfrm>
            <a:off x="2753345" y="1491630"/>
            <a:ext cx="4544695" cy="413384"/>
          </a:xfrm>
          <a:custGeom>
            <a:avLst/>
            <a:gdLst/>
            <a:ahLst/>
            <a:cxnLst/>
            <a:rect l="l" t="t" r="r" b="b"/>
            <a:pathLst>
              <a:path w="4544695" h="413385">
                <a:moveTo>
                  <a:pt x="0" y="413003"/>
                </a:moveTo>
                <a:lnTo>
                  <a:pt x="4544568" y="413003"/>
                </a:lnTo>
                <a:lnTo>
                  <a:pt x="4544568" y="0"/>
                </a:lnTo>
                <a:lnTo>
                  <a:pt x="0" y="0"/>
                </a:lnTo>
                <a:lnTo>
                  <a:pt x="0" y="413003"/>
                </a:lnTo>
                <a:close/>
              </a:path>
            </a:pathLst>
          </a:custGeom>
          <a:solidFill>
            <a:srgbClr val="F1F1F1"/>
          </a:solidFill>
        </p:spPr>
        <p:txBody>
          <a:bodyPr vert="horz" wrap="square" lIns="0" tIns="48260" rIns="0" bIns="0" rtlCol="0">
            <a:noAutofit/>
          </a:bodyPr>
          <a:lstStyle/>
          <a:p>
            <a:pPr marL="381000">
              <a:spcBef>
                <a:spcPts val="380"/>
              </a:spcBef>
            </a:pPr>
            <a:endParaRPr b="1">
              <a:solidFill>
                <a:schemeClr val="bg1">
                  <a:lumMod val="6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object 3"/>
          <p:cNvSpPr txBox="1"/>
          <p:nvPr/>
        </p:nvSpPr>
        <p:spPr>
          <a:xfrm>
            <a:off x="2753345" y="1545859"/>
            <a:ext cx="2682751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0">
              <a:spcBef>
                <a:spcPts val="380"/>
              </a:spcBef>
            </a:pPr>
            <a:r>
              <a:rPr lang="zh-CN" altLang="en-US" b="1" dirty="0">
                <a:solidFill>
                  <a:schemeClr val="bg1">
                    <a:lumMod val="65000"/>
                  </a:schemeClr>
                </a:solidFill>
                <a:latin typeface="微软雅黑" pitchFamily="34" charset="-122"/>
                <a:ea typeface="微软雅黑" pitchFamily="34" charset="-122"/>
              </a:rPr>
              <a:t>金服会员现状</a:t>
            </a:r>
            <a:r>
              <a:rPr lang="zh-CN" altLang="en-US" b="1" dirty="0" smtClean="0">
                <a:solidFill>
                  <a:schemeClr val="bg1">
                    <a:lumMod val="65000"/>
                  </a:schemeClr>
                </a:solidFill>
                <a:latin typeface="微软雅黑" pitchFamily="34" charset="-122"/>
                <a:ea typeface="微软雅黑" pitchFamily="34" charset="-122"/>
              </a:rPr>
              <a:t>概述</a:t>
            </a:r>
            <a:endParaRPr lang="zh-CN" b="1" dirty="0">
              <a:solidFill>
                <a:schemeClr val="bg1">
                  <a:lumMod val="6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object 4"/>
          <p:cNvSpPr txBox="1"/>
          <p:nvPr/>
        </p:nvSpPr>
        <p:spPr>
          <a:xfrm>
            <a:off x="7670530" y="1537349"/>
            <a:ext cx="15303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</a:rPr>
              <a:t>1</a:t>
            </a:r>
            <a:endParaRPr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/>
            </a:endParaRPr>
          </a:p>
        </p:txBody>
      </p:sp>
      <p:sp>
        <p:nvSpPr>
          <p:cNvPr id="11" name="object 5"/>
          <p:cNvSpPr/>
          <p:nvPr/>
        </p:nvSpPr>
        <p:spPr>
          <a:xfrm>
            <a:off x="7304008" y="2212481"/>
            <a:ext cx="853440" cy="411480"/>
          </a:xfrm>
          <a:custGeom>
            <a:avLst/>
            <a:gdLst/>
            <a:ahLst/>
            <a:cxnLst/>
            <a:rect l="l" t="t" r="r" b="b"/>
            <a:pathLst>
              <a:path w="853440" h="411480">
                <a:moveTo>
                  <a:pt x="0" y="411479"/>
                </a:moveTo>
                <a:lnTo>
                  <a:pt x="853439" y="411479"/>
                </a:lnTo>
                <a:lnTo>
                  <a:pt x="853439" y="0"/>
                </a:lnTo>
                <a:lnTo>
                  <a:pt x="0" y="0"/>
                </a:lnTo>
                <a:lnTo>
                  <a:pt x="0" y="411479"/>
                </a:lnTo>
                <a:close/>
              </a:path>
            </a:pathLst>
          </a:custGeom>
          <a:solidFill>
            <a:srgbClr val="B1D234"/>
          </a:solid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object 6"/>
          <p:cNvSpPr txBox="1"/>
          <p:nvPr/>
        </p:nvSpPr>
        <p:spPr>
          <a:xfrm>
            <a:off x="7300961" y="2278267"/>
            <a:ext cx="85661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925" algn="ctr">
              <a:lnSpc>
                <a:spcPct val="100000"/>
              </a:lnSpc>
            </a:pPr>
            <a:r>
              <a:rPr sz="1800" dirty="0"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</a:rPr>
              <a:t>2</a:t>
            </a:r>
          </a:p>
        </p:txBody>
      </p:sp>
      <p:sp>
        <p:nvSpPr>
          <p:cNvPr id="13" name="object 7"/>
          <p:cNvSpPr/>
          <p:nvPr/>
        </p:nvSpPr>
        <p:spPr>
          <a:xfrm>
            <a:off x="7320326" y="2930285"/>
            <a:ext cx="837121" cy="413384"/>
          </a:xfrm>
          <a:custGeom>
            <a:avLst/>
            <a:gdLst/>
            <a:ahLst/>
            <a:cxnLst/>
            <a:rect l="l" t="t" r="r" b="b"/>
            <a:pathLst>
              <a:path w="853440" h="413385">
                <a:moveTo>
                  <a:pt x="0" y="413003"/>
                </a:moveTo>
                <a:lnTo>
                  <a:pt x="853439" y="413003"/>
                </a:lnTo>
                <a:lnTo>
                  <a:pt x="853439" y="0"/>
                </a:lnTo>
                <a:lnTo>
                  <a:pt x="0" y="0"/>
                </a:lnTo>
                <a:lnTo>
                  <a:pt x="0" y="413003"/>
                </a:lnTo>
                <a:close/>
              </a:path>
            </a:pathLst>
          </a:custGeom>
          <a:solidFill>
            <a:srgbClr val="B1D234"/>
          </a:solid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object 8"/>
          <p:cNvSpPr txBox="1"/>
          <p:nvPr/>
        </p:nvSpPr>
        <p:spPr>
          <a:xfrm>
            <a:off x="7300961" y="2996071"/>
            <a:ext cx="85661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925" algn="ctr">
              <a:lnSpc>
                <a:spcPct val="100000"/>
              </a:lnSpc>
            </a:pPr>
            <a:r>
              <a:rPr sz="1800" spc="-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</a:rPr>
              <a:t>3</a:t>
            </a:r>
            <a:endParaRPr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/>
            </a:endParaRPr>
          </a:p>
        </p:txBody>
      </p:sp>
      <p:sp>
        <p:nvSpPr>
          <p:cNvPr id="15" name="object 9"/>
          <p:cNvSpPr txBox="1"/>
          <p:nvPr/>
        </p:nvSpPr>
        <p:spPr>
          <a:xfrm>
            <a:off x="2753345" y="2930284"/>
            <a:ext cx="4544695" cy="413131"/>
          </a:xfrm>
          <a:prstGeom prst="rect">
            <a:avLst/>
          </a:prstGeom>
          <a:solidFill>
            <a:srgbClr val="F1F1F1"/>
          </a:solidFill>
        </p:spPr>
        <p:txBody>
          <a:bodyPr vert="horz" wrap="square" lIns="0" tIns="48260" rIns="0" bIns="0" rtlCol="0">
            <a:noAutofit/>
          </a:bodyPr>
          <a:lstStyle>
            <a:lvl1pPr marL="381000">
              <a:lnSpc>
                <a:spcPct val="100000"/>
              </a:lnSpc>
              <a:spcBef>
                <a:spcPts val="380"/>
              </a:spcBef>
              <a:defRPr b="1">
                <a:solidFill>
                  <a:schemeClr val="bg1">
                    <a:lumMod val="6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  <a:extLst/>
          </a:lstStyle>
          <a:p>
            <a:r>
              <a:rPr lang="zh-CN" altLang="en-US" dirty="0" smtClean="0"/>
              <a:t>金服会员标签建设思路</a:t>
            </a:r>
            <a:endParaRPr lang="en-US" altLang="zh-CN" dirty="0"/>
          </a:p>
        </p:txBody>
      </p:sp>
      <p:sp>
        <p:nvSpPr>
          <p:cNvPr id="16" name="object 10"/>
          <p:cNvSpPr txBox="1"/>
          <p:nvPr/>
        </p:nvSpPr>
        <p:spPr>
          <a:xfrm>
            <a:off x="2753345" y="2212481"/>
            <a:ext cx="4544695" cy="411480"/>
          </a:xfrm>
          <a:prstGeom prst="rect">
            <a:avLst/>
          </a:prstGeom>
          <a:solidFill>
            <a:srgbClr val="B1D234"/>
          </a:solidFill>
        </p:spPr>
        <p:txBody>
          <a:bodyPr wrap="square" lIns="0" tIns="0" rIns="0" bIns="0" rtlCol="0" anchor="ctr"/>
          <a:lstStyle>
            <a:lvl1pPr marL="381000">
              <a:spcBef>
                <a:spcPts val="380"/>
              </a:spcBef>
              <a:defRPr b="1">
                <a:latin typeface="微软雅黑" pitchFamily="34" charset="-122"/>
                <a:ea typeface="微软雅黑" pitchFamily="34" charset="-122"/>
              </a:defRPr>
            </a:lvl1pPr>
            <a:extLst/>
          </a:lstStyle>
          <a:p>
            <a:r>
              <a:rPr lang="zh-CN" altLang="en-US" dirty="0" smtClean="0"/>
              <a:t>金服交易会员</a:t>
            </a:r>
            <a:r>
              <a:rPr lang="zh-CN" altLang="en-US" dirty="0"/>
              <a:t>画像</a:t>
            </a:r>
            <a:endParaRPr dirty="0"/>
          </a:p>
        </p:txBody>
      </p:sp>
      <p:sp>
        <p:nvSpPr>
          <p:cNvPr id="17" name="object 7"/>
          <p:cNvSpPr/>
          <p:nvPr/>
        </p:nvSpPr>
        <p:spPr>
          <a:xfrm>
            <a:off x="7306595" y="3662187"/>
            <a:ext cx="853440" cy="413384"/>
          </a:xfrm>
          <a:custGeom>
            <a:avLst/>
            <a:gdLst/>
            <a:ahLst/>
            <a:cxnLst/>
            <a:rect l="l" t="t" r="r" b="b"/>
            <a:pathLst>
              <a:path w="853440" h="413385">
                <a:moveTo>
                  <a:pt x="0" y="413003"/>
                </a:moveTo>
                <a:lnTo>
                  <a:pt x="853439" y="413003"/>
                </a:lnTo>
                <a:lnTo>
                  <a:pt x="853439" y="0"/>
                </a:lnTo>
                <a:lnTo>
                  <a:pt x="0" y="0"/>
                </a:lnTo>
                <a:lnTo>
                  <a:pt x="0" y="413003"/>
                </a:lnTo>
                <a:close/>
              </a:path>
            </a:pathLst>
          </a:custGeom>
          <a:solidFill>
            <a:srgbClr val="B1D234"/>
          </a:solid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object 8"/>
          <p:cNvSpPr txBox="1"/>
          <p:nvPr/>
        </p:nvSpPr>
        <p:spPr>
          <a:xfrm>
            <a:off x="7303548" y="3727973"/>
            <a:ext cx="85661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925" algn="ctr">
              <a:lnSpc>
                <a:spcPct val="100000"/>
              </a:lnSpc>
            </a:pPr>
            <a:r>
              <a:rPr lang="en-US" sz="1800" spc="-5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</a:rPr>
              <a:t>4</a:t>
            </a:r>
            <a:endParaRPr sz="1800" dirty="0">
              <a:latin typeface="微软雅黑" panose="020B0503020204020204" pitchFamily="34" charset="-122"/>
              <a:ea typeface="微软雅黑" panose="020B0503020204020204" pitchFamily="34" charset="-122"/>
              <a:cs typeface="Arial"/>
            </a:endParaRPr>
          </a:p>
        </p:txBody>
      </p:sp>
      <p:sp>
        <p:nvSpPr>
          <p:cNvPr id="20" name="object 9"/>
          <p:cNvSpPr txBox="1"/>
          <p:nvPr/>
        </p:nvSpPr>
        <p:spPr>
          <a:xfrm>
            <a:off x="2755932" y="3662187"/>
            <a:ext cx="4544695" cy="413384"/>
          </a:xfrm>
          <a:prstGeom prst="rect">
            <a:avLst/>
          </a:prstGeom>
          <a:solidFill>
            <a:srgbClr val="F1F1F1"/>
          </a:solidFill>
        </p:spPr>
        <p:txBody>
          <a:bodyPr vert="horz" wrap="square" lIns="0" tIns="48260" rIns="0" bIns="0" rtlCol="0">
            <a:noAutofit/>
          </a:bodyPr>
          <a:lstStyle>
            <a:lvl1pPr marL="381000">
              <a:lnSpc>
                <a:spcPct val="100000"/>
              </a:lnSpc>
              <a:spcBef>
                <a:spcPts val="380"/>
              </a:spcBef>
              <a:defRPr b="1">
                <a:solidFill>
                  <a:schemeClr val="bg1">
                    <a:lumMod val="6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  <a:extLst/>
          </a:lstStyle>
          <a:p>
            <a:r>
              <a:rPr lang="zh-CN" altLang="en-US" dirty="0" smtClean="0"/>
              <a:t>下一步工作安排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69889239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"/>
          <p:cNvSpPr txBox="1"/>
          <p:nvPr/>
        </p:nvSpPr>
        <p:spPr>
          <a:xfrm>
            <a:off x="412671" y="340880"/>
            <a:ext cx="87313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2. </a:t>
            </a:r>
            <a:r>
              <a:rPr lang="zh-CN" altLang="en-US" b="1" spc="225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一户一案视图：从管理、客户视角进行客户细分支撑营销运营策划</a:t>
            </a:r>
            <a:endParaRPr lang="en-US" altLang="zh-CN" b="1" spc="225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  <a:cs typeface="+mj-cs"/>
            </a:endParaRPr>
          </a:p>
        </p:txBody>
      </p:sp>
      <p:graphicFrame>
        <p:nvGraphicFramePr>
          <p:cNvPr id="22" name="表格 21"/>
          <p:cNvGraphicFramePr>
            <a:graphicFrameLocks noGrp="1"/>
          </p:cNvGraphicFramePr>
          <p:nvPr>
            <p:extLst/>
          </p:nvPr>
        </p:nvGraphicFramePr>
        <p:xfrm>
          <a:off x="5038640" y="937074"/>
          <a:ext cx="3511336" cy="2529684"/>
        </p:xfrm>
        <a:graphic>
          <a:graphicData uri="http://schemas.openxmlformats.org/drawingml/2006/table">
            <a:tbl>
              <a:tblPr bandRow="1" bandCol="1">
                <a:tableStyleId>{5C22544A-7EE6-4342-B048-85BDC9FD1C3A}</a:tableStyleId>
              </a:tblPr>
              <a:tblGrid>
                <a:gridCol w="43891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3891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43891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438917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438917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438917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438917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438917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</a:tblGrid>
              <a:tr h="365663">
                <a:tc>
                  <a:txBody>
                    <a:bodyPr/>
                    <a:lstStyle/>
                    <a:p>
                      <a:endParaRPr lang="zh-CN" altLang="en-US" sz="1800" dirty="0"/>
                    </a:p>
                  </a:txBody>
                  <a:tcPr marL="91407" marR="91407" marT="45703" marB="45703"/>
                </a:tc>
                <a:tc>
                  <a:txBody>
                    <a:bodyPr/>
                    <a:lstStyle/>
                    <a:p>
                      <a:endParaRPr lang="zh-CN" altLang="en-US" sz="1800" dirty="0"/>
                    </a:p>
                  </a:txBody>
                  <a:tcPr marL="91407" marR="91407" marT="45703" marB="45703"/>
                </a:tc>
                <a:tc>
                  <a:txBody>
                    <a:bodyPr/>
                    <a:lstStyle/>
                    <a:p>
                      <a:endParaRPr lang="zh-CN" altLang="en-US" sz="1800" dirty="0"/>
                    </a:p>
                  </a:txBody>
                  <a:tcPr marL="91407" marR="91407" marT="45703" marB="45703"/>
                </a:tc>
                <a:tc>
                  <a:txBody>
                    <a:bodyPr/>
                    <a:lstStyle/>
                    <a:p>
                      <a:endParaRPr lang="zh-CN" altLang="en-US" sz="1800" dirty="0"/>
                    </a:p>
                  </a:txBody>
                  <a:tcPr marL="91407" marR="91407" marT="45703" marB="45703"/>
                </a:tc>
                <a:tc>
                  <a:txBody>
                    <a:bodyPr/>
                    <a:lstStyle/>
                    <a:p>
                      <a:endParaRPr lang="zh-CN" altLang="en-US" sz="1800" dirty="0"/>
                    </a:p>
                  </a:txBody>
                  <a:tcPr marL="91407" marR="91407" marT="45703" marB="45703"/>
                </a:tc>
                <a:tc>
                  <a:txBody>
                    <a:bodyPr/>
                    <a:lstStyle/>
                    <a:p>
                      <a:endParaRPr lang="zh-CN" altLang="en-US" sz="1800" dirty="0"/>
                    </a:p>
                  </a:txBody>
                  <a:tcPr marL="91407" marR="91407" marT="45703" marB="45703"/>
                </a:tc>
                <a:tc>
                  <a:txBody>
                    <a:bodyPr/>
                    <a:lstStyle/>
                    <a:p>
                      <a:endParaRPr lang="zh-CN" altLang="en-US" sz="1800" dirty="0"/>
                    </a:p>
                  </a:txBody>
                  <a:tcPr marL="91407" marR="91407" marT="45703" marB="45703"/>
                </a:tc>
                <a:tc>
                  <a:txBody>
                    <a:bodyPr/>
                    <a:lstStyle/>
                    <a:p>
                      <a:endParaRPr lang="zh-CN" altLang="en-US" sz="1800" dirty="0"/>
                    </a:p>
                  </a:txBody>
                  <a:tcPr marL="91407" marR="91407" marT="45703" marB="45703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65663">
                <a:tc>
                  <a:txBody>
                    <a:bodyPr/>
                    <a:lstStyle/>
                    <a:p>
                      <a:endParaRPr lang="zh-CN" altLang="en-US" sz="1800"/>
                    </a:p>
                  </a:txBody>
                  <a:tcPr marL="91407" marR="91407" marT="45703" marB="45703"/>
                </a:tc>
                <a:tc>
                  <a:txBody>
                    <a:bodyPr/>
                    <a:lstStyle/>
                    <a:p>
                      <a:endParaRPr lang="zh-CN" altLang="en-US" sz="1800" dirty="0"/>
                    </a:p>
                  </a:txBody>
                  <a:tcPr marL="91407" marR="91407" marT="45703" marB="45703"/>
                </a:tc>
                <a:tc>
                  <a:txBody>
                    <a:bodyPr/>
                    <a:lstStyle/>
                    <a:p>
                      <a:endParaRPr lang="zh-CN" altLang="en-US" sz="1800"/>
                    </a:p>
                  </a:txBody>
                  <a:tcPr marL="91407" marR="91407" marT="45703" marB="45703"/>
                </a:tc>
                <a:tc>
                  <a:txBody>
                    <a:bodyPr/>
                    <a:lstStyle/>
                    <a:p>
                      <a:endParaRPr lang="zh-CN" altLang="en-US" sz="1800"/>
                    </a:p>
                  </a:txBody>
                  <a:tcPr marL="91407" marR="91407" marT="45703" marB="45703"/>
                </a:tc>
                <a:tc>
                  <a:txBody>
                    <a:bodyPr/>
                    <a:lstStyle/>
                    <a:p>
                      <a:endParaRPr lang="zh-CN" altLang="en-US" sz="1800"/>
                    </a:p>
                  </a:txBody>
                  <a:tcPr marL="91407" marR="91407" marT="45703" marB="45703"/>
                </a:tc>
                <a:tc>
                  <a:txBody>
                    <a:bodyPr/>
                    <a:lstStyle/>
                    <a:p>
                      <a:endParaRPr lang="zh-CN" altLang="en-US" sz="1800"/>
                    </a:p>
                  </a:txBody>
                  <a:tcPr marL="91407" marR="91407" marT="45703" marB="45703"/>
                </a:tc>
                <a:tc>
                  <a:txBody>
                    <a:bodyPr/>
                    <a:lstStyle/>
                    <a:p>
                      <a:endParaRPr lang="zh-CN" altLang="en-US" sz="1800"/>
                    </a:p>
                  </a:txBody>
                  <a:tcPr marL="91407" marR="91407" marT="45703" marB="45703"/>
                </a:tc>
                <a:tc>
                  <a:txBody>
                    <a:bodyPr/>
                    <a:lstStyle/>
                    <a:p>
                      <a:endParaRPr lang="zh-CN" altLang="en-US" sz="1800"/>
                    </a:p>
                  </a:txBody>
                  <a:tcPr marL="91407" marR="91407" marT="45703" marB="45703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65663">
                <a:tc>
                  <a:txBody>
                    <a:bodyPr/>
                    <a:lstStyle/>
                    <a:p>
                      <a:endParaRPr lang="zh-CN" altLang="en-US" sz="1800" dirty="0"/>
                    </a:p>
                  </a:txBody>
                  <a:tcPr marL="91407" marR="91407" marT="45703" marB="45703"/>
                </a:tc>
                <a:tc>
                  <a:txBody>
                    <a:bodyPr/>
                    <a:lstStyle/>
                    <a:p>
                      <a:endParaRPr lang="zh-CN" altLang="en-US" sz="1800" dirty="0"/>
                    </a:p>
                  </a:txBody>
                  <a:tcPr marL="91407" marR="91407" marT="45703" marB="45703"/>
                </a:tc>
                <a:tc>
                  <a:txBody>
                    <a:bodyPr/>
                    <a:lstStyle/>
                    <a:p>
                      <a:endParaRPr lang="zh-CN" altLang="en-US" sz="1800" dirty="0"/>
                    </a:p>
                  </a:txBody>
                  <a:tcPr marL="91407" marR="91407" marT="45703" marB="45703"/>
                </a:tc>
                <a:tc>
                  <a:txBody>
                    <a:bodyPr/>
                    <a:lstStyle/>
                    <a:p>
                      <a:endParaRPr lang="zh-CN" altLang="en-US" sz="1800" dirty="0"/>
                    </a:p>
                  </a:txBody>
                  <a:tcPr marL="91407" marR="91407" marT="45703" marB="45703"/>
                </a:tc>
                <a:tc>
                  <a:txBody>
                    <a:bodyPr/>
                    <a:lstStyle/>
                    <a:p>
                      <a:endParaRPr lang="zh-CN" altLang="en-US" sz="1800"/>
                    </a:p>
                  </a:txBody>
                  <a:tcPr marL="91407" marR="91407" marT="45703" marB="45703"/>
                </a:tc>
                <a:tc>
                  <a:txBody>
                    <a:bodyPr/>
                    <a:lstStyle/>
                    <a:p>
                      <a:endParaRPr lang="zh-CN" altLang="en-US" sz="1800"/>
                    </a:p>
                  </a:txBody>
                  <a:tcPr marL="91407" marR="91407" marT="45703" marB="45703"/>
                </a:tc>
                <a:tc>
                  <a:txBody>
                    <a:bodyPr/>
                    <a:lstStyle/>
                    <a:p>
                      <a:endParaRPr lang="zh-CN" altLang="en-US" sz="1800"/>
                    </a:p>
                  </a:txBody>
                  <a:tcPr marL="91407" marR="91407" marT="45703" marB="45703"/>
                </a:tc>
                <a:tc>
                  <a:txBody>
                    <a:bodyPr/>
                    <a:lstStyle/>
                    <a:p>
                      <a:endParaRPr lang="zh-CN" altLang="en-US" sz="1800"/>
                    </a:p>
                  </a:txBody>
                  <a:tcPr marL="91407" marR="91407" marT="45703" marB="45703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65663">
                <a:tc>
                  <a:txBody>
                    <a:bodyPr/>
                    <a:lstStyle/>
                    <a:p>
                      <a:endParaRPr lang="zh-CN" altLang="en-US" sz="1800"/>
                    </a:p>
                  </a:txBody>
                  <a:tcPr marL="91407" marR="91407" marT="45703" marB="45703"/>
                </a:tc>
                <a:tc>
                  <a:txBody>
                    <a:bodyPr/>
                    <a:lstStyle/>
                    <a:p>
                      <a:endParaRPr lang="zh-CN" altLang="en-US" sz="1800"/>
                    </a:p>
                  </a:txBody>
                  <a:tcPr marL="91407" marR="91407" marT="45703" marB="45703"/>
                </a:tc>
                <a:tc>
                  <a:txBody>
                    <a:bodyPr/>
                    <a:lstStyle/>
                    <a:p>
                      <a:endParaRPr lang="zh-CN" altLang="en-US" sz="1800"/>
                    </a:p>
                  </a:txBody>
                  <a:tcPr marL="91407" marR="91407" marT="45703" marB="45703"/>
                </a:tc>
                <a:tc>
                  <a:txBody>
                    <a:bodyPr/>
                    <a:lstStyle/>
                    <a:p>
                      <a:endParaRPr lang="zh-CN" altLang="en-US" sz="1800" dirty="0"/>
                    </a:p>
                  </a:txBody>
                  <a:tcPr marL="91407" marR="91407" marT="45703" marB="45703"/>
                </a:tc>
                <a:tc>
                  <a:txBody>
                    <a:bodyPr/>
                    <a:lstStyle/>
                    <a:p>
                      <a:endParaRPr lang="zh-CN" altLang="en-US" sz="1800" dirty="0"/>
                    </a:p>
                  </a:txBody>
                  <a:tcPr marL="91407" marR="91407" marT="45703" marB="45703"/>
                </a:tc>
                <a:tc>
                  <a:txBody>
                    <a:bodyPr/>
                    <a:lstStyle/>
                    <a:p>
                      <a:endParaRPr lang="zh-CN" altLang="en-US" sz="1800" dirty="0"/>
                    </a:p>
                  </a:txBody>
                  <a:tcPr marL="91407" marR="91407" marT="45703" marB="45703"/>
                </a:tc>
                <a:tc>
                  <a:txBody>
                    <a:bodyPr/>
                    <a:lstStyle/>
                    <a:p>
                      <a:endParaRPr lang="zh-CN" altLang="en-US" sz="1800" dirty="0"/>
                    </a:p>
                  </a:txBody>
                  <a:tcPr marL="91407" marR="91407" marT="45703" marB="45703"/>
                </a:tc>
                <a:tc>
                  <a:txBody>
                    <a:bodyPr/>
                    <a:lstStyle/>
                    <a:p>
                      <a:endParaRPr lang="zh-CN" altLang="en-US" sz="1800" dirty="0"/>
                    </a:p>
                  </a:txBody>
                  <a:tcPr marL="91407" marR="91407" marT="45703" marB="45703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65663">
                <a:tc>
                  <a:txBody>
                    <a:bodyPr/>
                    <a:lstStyle/>
                    <a:p>
                      <a:endParaRPr lang="zh-CN" altLang="en-US" sz="1800" dirty="0"/>
                    </a:p>
                  </a:txBody>
                  <a:tcPr marL="91407" marR="91407" marT="45703" marB="45703"/>
                </a:tc>
                <a:tc>
                  <a:txBody>
                    <a:bodyPr/>
                    <a:lstStyle/>
                    <a:p>
                      <a:endParaRPr lang="zh-CN" altLang="en-US" sz="1800" dirty="0"/>
                    </a:p>
                  </a:txBody>
                  <a:tcPr marL="91407" marR="91407" marT="45703" marB="45703"/>
                </a:tc>
                <a:tc>
                  <a:txBody>
                    <a:bodyPr/>
                    <a:lstStyle/>
                    <a:p>
                      <a:endParaRPr lang="zh-CN" altLang="en-US" sz="1800" dirty="0"/>
                    </a:p>
                  </a:txBody>
                  <a:tcPr marL="91407" marR="91407" marT="45703" marB="45703"/>
                </a:tc>
                <a:tc>
                  <a:txBody>
                    <a:bodyPr/>
                    <a:lstStyle/>
                    <a:p>
                      <a:endParaRPr lang="zh-CN" altLang="en-US" sz="1800" dirty="0"/>
                    </a:p>
                  </a:txBody>
                  <a:tcPr marL="91407" marR="91407" marT="45703" marB="45703"/>
                </a:tc>
                <a:tc>
                  <a:txBody>
                    <a:bodyPr/>
                    <a:lstStyle/>
                    <a:p>
                      <a:endParaRPr lang="zh-CN" altLang="en-US" sz="1800" dirty="0"/>
                    </a:p>
                  </a:txBody>
                  <a:tcPr marL="91407" marR="91407" marT="45703" marB="45703"/>
                </a:tc>
                <a:tc>
                  <a:txBody>
                    <a:bodyPr/>
                    <a:lstStyle/>
                    <a:p>
                      <a:endParaRPr lang="zh-CN" altLang="en-US" sz="1800" dirty="0"/>
                    </a:p>
                  </a:txBody>
                  <a:tcPr marL="91407" marR="91407" marT="45703" marB="45703"/>
                </a:tc>
                <a:tc>
                  <a:txBody>
                    <a:bodyPr/>
                    <a:lstStyle/>
                    <a:p>
                      <a:endParaRPr lang="zh-CN" altLang="en-US" sz="1800"/>
                    </a:p>
                  </a:txBody>
                  <a:tcPr marL="91407" marR="91407" marT="45703" marB="45703"/>
                </a:tc>
                <a:tc>
                  <a:txBody>
                    <a:bodyPr/>
                    <a:lstStyle/>
                    <a:p>
                      <a:endParaRPr lang="zh-CN" altLang="en-US" sz="1800" dirty="0"/>
                    </a:p>
                  </a:txBody>
                  <a:tcPr marL="91407" marR="91407" marT="45703" marB="45703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65663">
                <a:tc>
                  <a:txBody>
                    <a:bodyPr/>
                    <a:lstStyle/>
                    <a:p>
                      <a:endParaRPr lang="zh-CN" altLang="en-US" sz="1800" dirty="0"/>
                    </a:p>
                  </a:txBody>
                  <a:tcPr marL="91407" marR="91407" marT="45703" marB="45703"/>
                </a:tc>
                <a:tc>
                  <a:txBody>
                    <a:bodyPr/>
                    <a:lstStyle/>
                    <a:p>
                      <a:endParaRPr lang="zh-CN" altLang="en-US" sz="1800" dirty="0"/>
                    </a:p>
                  </a:txBody>
                  <a:tcPr marL="91407" marR="91407" marT="45703" marB="45703"/>
                </a:tc>
                <a:tc>
                  <a:txBody>
                    <a:bodyPr/>
                    <a:lstStyle/>
                    <a:p>
                      <a:endParaRPr lang="zh-CN" altLang="en-US" sz="1800" dirty="0"/>
                    </a:p>
                  </a:txBody>
                  <a:tcPr marL="91407" marR="91407" marT="45703" marB="45703"/>
                </a:tc>
                <a:tc>
                  <a:txBody>
                    <a:bodyPr/>
                    <a:lstStyle/>
                    <a:p>
                      <a:endParaRPr lang="zh-CN" altLang="en-US" sz="1800" dirty="0"/>
                    </a:p>
                  </a:txBody>
                  <a:tcPr marL="91407" marR="91407" marT="45703" marB="45703"/>
                </a:tc>
                <a:tc>
                  <a:txBody>
                    <a:bodyPr/>
                    <a:lstStyle/>
                    <a:p>
                      <a:endParaRPr lang="zh-CN" altLang="en-US" sz="1800" dirty="0"/>
                    </a:p>
                  </a:txBody>
                  <a:tcPr marL="91407" marR="91407" marT="45703" marB="45703"/>
                </a:tc>
                <a:tc>
                  <a:txBody>
                    <a:bodyPr/>
                    <a:lstStyle/>
                    <a:p>
                      <a:endParaRPr lang="zh-CN" altLang="en-US" sz="1800" dirty="0"/>
                    </a:p>
                  </a:txBody>
                  <a:tcPr marL="91407" marR="91407" marT="45703" marB="45703"/>
                </a:tc>
                <a:tc>
                  <a:txBody>
                    <a:bodyPr/>
                    <a:lstStyle/>
                    <a:p>
                      <a:endParaRPr lang="zh-CN" altLang="en-US" sz="1800" dirty="0"/>
                    </a:p>
                  </a:txBody>
                  <a:tcPr marL="91407" marR="91407" marT="45703" marB="45703"/>
                </a:tc>
                <a:tc>
                  <a:txBody>
                    <a:bodyPr/>
                    <a:lstStyle/>
                    <a:p>
                      <a:endParaRPr lang="zh-CN" altLang="en-US" sz="1800" dirty="0"/>
                    </a:p>
                  </a:txBody>
                  <a:tcPr marL="91407" marR="91407" marT="45703" marB="45703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35328">
                <a:tc gridSpan="8">
                  <a:txBody>
                    <a:bodyPr/>
                    <a:lstStyle/>
                    <a:p>
                      <a:endParaRPr lang="zh-CN" altLang="en-US" sz="13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07" marR="91407" marT="45703" marB="45703"/>
                </a:tc>
                <a:tc hMerge="1">
                  <a:txBody>
                    <a:bodyPr/>
                    <a:lstStyle/>
                    <a:p>
                      <a:endParaRPr lang="zh-CN" altLang="en-US" sz="2400" dirty="0"/>
                    </a:p>
                  </a:txBody>
                  <a:tcPr marL="121904" marR="121904" marT="60952" marB="60952"/>
                </a:tc>
                <a:tc hMerge="1">
                  <a:txBody>
                    <a:bodyPr/>
                    <a:lstStyle/>
                    <a:p>
                      <a:endParaRPr lang="zh-CN" altLang="en-US" sz="2400" dirty="0"/>
                    </a:p>
                  </a:txBody>
                  <a:tcPr marL="121904" marR="121904" marT="60952" marB="60952"/>
                </a:tc>
                <a:tc hMerge="1">
                  <a:txBody>
                    <a:bodyPr/>
                    <a:lstStyle/>
                    <a:p>
                      <a:endParaRPr lang="zh-CN" altLang="en-US" sz="2400" dirty="0"/>
                    </a:p>
                  </a:txBody>
                  <a:tcPr marL="121904" marR="121904" marT="60952" marB="60952"/>
                </a:tc>
                <a:tc hMerge="1">
                  <a:txBody>
                    <a:bodyPr/>
                    <a:lstStyle/>
                    <a:p>
                      <a:endParaRPr lang="zh-CN" altLang="en-US" sz="2400" dirty="0"/>
                    </a:p>
                  </a:txBody>
                  <a:tcPr marL="121904" marR="121904" marT="60952" marB="60952"/>
                </a:tc>
                <a:tc hMerge="1">
                  <a:txBody>
                    <a:bodyPr/>
                    <a:lstStyle/>
                    <a:p>
                      <a:endParaRPr lang="zh-CN" altLang="en-US" sz="2400" dirty="0"/>
                    </a:p>
                  </a:txBody>
                  <a:tcPr marL="121904" marR="121904" marT="60952" marB="60952"/>
                </a:tc>
                <a:tc hMerge="1">
                  <a:txBody>
                    <a:bodyPr/>
                    <a:lstStyle/>
                    <a:p>
                      <a:endParaRPr lang="zh-CN" altLang="en-US" sz="2400" dirty="0"/>
                    </a:p>
                  </a:txBody>
                  <a:tcPr marL="121904" marR="121904" marT="60952" marB="60952"/>
                </a:tc>
                <a:tc hMerge="1">
                  <a:txBody>
                    <a:bodyPr/>
                    <a:lstStyle/>
                    <a:p>
                      <a:endParaRPr lang="zh-CN" altLang="en-US" sz="2400" dirty="0"/>
                    </a:p>
                  </a:txBody>
                  <a:tcPr marL="121904" marR="121904" marT="60952" marB="60952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cxnSp>
        <p:nvCxnSpPr>
          <p:cNvPr id="23" name="直线箭头连接符 79"/>
          <p:cNvCxnSpPr/>
          <p:nvPr/>
        </p:nvCxnSpPr>
        <p:spPr>
          <a:xfrm flipV="1">
            <a:off x="5337347" y="3448413"/>
            <a:ext cx="3475284" cy="11231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线箭头连接符 81"/>
          <p:cNvCxnSpPr/>
          <p:nvPr/>
        </p:nvCxnSpPr>
        <p:spPr>
          <a:xfrm flipV="1">
            <a:off x="5038640" y="855414"/>
            <a:ext cx="0" cy="2604230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/>
          <p:cNvSpPr txBox="1"/>
          <p:nvPr/>
        </p:nvSpPr>
        <p:spPr>
          <a:xfrm>
            <a:off x="6185289" y="3448413"/>
            <a:ext cx="1439639" cy="246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999" b="1">
                <a:latin typeface="Microsoft YaHei" charset="-122"/>
                <a:ea typeface="Microsoft YaHei" charset="-122"/>
                <a:cs typeface="Microsoft YaHei" charset="-122"/>
              </a:rPr>
              <a:t>管理视角</a:t>
            </a:r>
            <a:endParaRPr kumimoji="1" lang="en-US" altLang="zh-CN" sz="999" b="1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4630573" y="1893094"/>
            <a:ext cx="359914" cy="7073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999" b="1" dirty="0">
                <a:latin typeface="Microsoft YaHei" charset="-122"/>
                <a:ea typeface="Microsoft YaHei" charset="-122"/>
                <a:cs typeface="Microsoft YaHei" charset="-122"/>
              </a:rPr>
              <a:t>客户视角</a:t>
            </a:r>
            <a:endParaRPr kumimoji="1" lang="en-US" altLang="zh-CN" sz="999" b="1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5003948" y="3727856"/>
            <a:ext cx="3609818" cy="859389"/>
          </a:xfrm>
          <a:prstGeom prst="rect">
            <a:avLst/>
          </a:prstGeom>
          <a:solidFill>
            <a:schemeClr val="accent2"/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/>
          <a:p>
            <a:pPr>
              <a:lnSpc>
                <a:spcPct val="130000"/>
              </a:lnSpc>
            </a:pPr>
            <a:endParaRPr lang="zh-CN" altLang="en-US" sz="999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5158634" y="4220435"/>
            <a:ext cx="935765" cy="287928"/>
          </a:xfrm>
          <a:prstGeom prst="rect">
            <a:avLst/>
          </a:prstGeom>
          <a:solidFill>
            <a:schemeClr val="bg1"/>
          </a:solidFill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txBody>
          <a:bodyPr lIns="35987" rIns="35987" rtlCol="0" anchor="ctr"/>
          <a:lstStyle/>
          <a:p>
            <a:pPr algn="ctr" defTabSz="914065"/>
            <a:r>
              <a:rPr lang="zh-CN" altLang="en-US" sz="105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产品类别</a:t>
            </a:r>
          </a:p>
        </p:txBody>
      </p:sp>
      <p:sp>
        <p:nvSpPr>
          <p:cNvPr id="29" name="矩形 28"/>
          <p:cNvSpPr/>
          <p:nvPr/>
        </p:nvSpPr>
        <p:spPr>
          <a:xfrm>
            <a:off x="5158634" y="3848823"/>
            <a:ext cx="935765" cy="287928"/>
          </a:xfrm>
          <a:prstGeom prst="rect">
            <a:avLst/>
          </a:prstGeom>
          <a:solidFill>
            <a:schemeClr val="bg1"/>
          </a:solidFill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txBody>
          <a:bodyPr lIns="35987" rIns="35987" rtlCol="0" anchor="ctr"/>
          <a:lstStyle/>
          <a:p>
            <a:pPr algn="ctr" defTabSz="914065"/>
            <a:r>
              <a:rPr lang="zh-CN" altLang="en-US" sz="105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客户分类</a:t>
            </a:r>
          </a:p>
        </p:txBody>
      </p:sp>
      <p:sp>
        <p:nvSpPr>
          <p:cNvPr id="30" name="矩形 29"/>
          <p:cNvSpPr/>
          <p:nvPr/>
        </p:nvSpPr>
        <p:spPr>
          <a:xfrm>
            <a:off x="6345455" y="4208100"/>
            <a:ext cx="935765" cy="287928"/>
          </a:xfrm>
          <a:prstGeom prst="rect">
            <a:avLst/>
          </a:prstGeom>
          <a:solidFill>
            <a:schemeClr val="bg1"/>
          </a:solidFill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txBody>
          <a:bodyPr lIns="35987" rIns="35987" rtlCol="0" anchor="ctr"/>
          <a:lstStyle/>
          <a:p>
            <a:pPr algn="ctr" defTabSz="914065"/>
            <a:r>
              <a:rPr lang="zh-CN" altLang="en-US" sz="105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产品价值</a:t>
            </a:r>
          </a:p>
        </p:txBody>
      </p:sp>
      <p:sp>
        <p:nvSpPr>
          <p:cNvPr id="31" name="矩形 30"/>
          <p:cNvSpPr/>
          <p:nvPr/>
        </p:nvSpPr>
        <p:spPr>
          <a:xfrm>
            <a:off x="6345455" y="3836488"/>
            <a:ext cx="935765" cy="287928"/>
          </a:xfrm>
          <a:prstGeom prst="rect">
            <a:avLst/>
          </a:prstGeom>
          <a:solidFill>
            <a:schemeClr val="bg1"/>
          </a:solidFill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txBody>
          <a:bodyPr lIns="35987" rIns="35987" rtlCol="0" anchor="ctr"/>
          <a:lstStyle/>
          <a:p>
            <a:pPr algn="ctr" defTabSz="914065"/>
            <a:r>
              <a:rPr lang="zh-CN" altLang="en-US" sz="105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套餐类型</a:t>
            </a:r>
          </a:p>
        </p:txBody>
      </p:sp>
      <p:sp>
        <p:nvSpPr>
          <p:cNvPr id="32" name="矩形 31"/>
          <p:cNvSpPr/>
          <p:nvPr/>
        </p:nvSpPr>
        <p:spPr>
          <a:xfrm>
            <a:off x="7532277" y="4220435"/>
            <a:ext cx="935765" cy="287928"/>
          </a:xfrm>
          <a:prstGeom prst="rect">
            <a:avLst/>
          </a:prstGeom>
          <a:solidFill>
            <a:schemeClr val="bg1"/>
          </a:solidFill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txBody>
          <a:bodyPr lIns="35987" rIns="35987" rtlCol="0" anchor="ctr"/>
          <a:lstStyle/>
          <a:p>
            <a:pPr algn="ctr" defTabSz="914065"/>
            <a:r>
              <a:rPr lang="zh-CN" altLang="en-US" sz="105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到期时间</a:t>
            </a:r>
          </a:p>
        </p:txBody>
      </p:sp>
      <p:sp>
        <p:nvSpPr>
          <p:cNvPr id="33" name="矩形 32"/>
          <p:cNvSpPr/>
          <p:nvPr/>
        </p:nvSpPr>
        <p:spPr>
          <a:xfrm>
            <a:off x="7532277" y="3848823"/>
            <a:ext cx="935765" cy="287928"/>
          </a:xfrm>
          <a:prstGeom prst="rect">
            <a:avLst/>
          </a:prstGeom>
          <a:solidFill>
            <a:schemeClr val="bg1"/>
          </a:solidFill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txBody>
          <a:bodyPr lIns="35987" rIns="35987" rtlCol="0" anchor="ctr"/>
          <a:lstStyle/>
          <a:p>
            <a:pPr algn="ctr" defTabSz="914065"/>
            <a:r>
              <a:rPr lang="zh-CN" altLang="en-US" sz="105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生命周期</a:t>
            </a:r>
          </a:p>
        </p:txBody>
      </p:sp>
      <p:sp>
        <p:nvSpPr>
          <p:cNvPr id="34" name="矩形 33"/>
          <p:cNvSpPr/>
          <p:nvPr/>
        </p:nvSpPr>
        <p:spPr>
          <a:xfrm>
            <a:off x="3374309" y="1069635"/>
            <a:ext cx="1069002" cy="2378778"/>
          </a:xfrm>
          <a:prstGeom prst="rect">
            <a:avLst/>
          </a:prstGeom>
          <a:solidFill>
            <a:srgbClr val="0070C0"/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/>
          <a:p>
            <a:pPr>
              <a:lnSpc>
                <a:spcPct val="130000"/>
              </a:lnSpc>
            </a:pPr>
            <a:endParaRPr lang="zh-CN" altLang="en-US" sz="999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3440926" y="1276075"/>
            <a:ext cx="935765" cy="287928"/>
          </a:xfrm>
          <a:prstGeom prst="rect">
            <a:avLst/>
          </a:prstGeom>
          <a:solidFill>
            <a:schemeClr val="bg1"/>
          </a:solidFill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txBody>
          <a:bodyPr lIns="35987" rIns="35987" rtlCol="0" anchor="ctr"/>
          <a:lstStyle/>
          <a:p>
            <a:pPr algn="ctr" defTabSz="914065"/>
            <a:r>
              <a:rPr lang="zh-CN" altLang="en-US" sz="105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脱保预警</a:t>
            </a:r>
          </a:p>
        </p:txBody>
      </p:sp>
      <p:sp>
        <p:nvSpPr>
          <p:cNvPr id="36" name="矩形 35"/>
          <p:cNvSpPr/>
          <p:nvPr/>
        </p:nvSpPr>
        <p:spPr>
          <a:xfrm>
            <a:off x="3440926" y="1805408"/>
            <a:ext cx="935765" cy="287928"/>
          </a:xfrm>
          <a:prstGeom prst="rect">
            <a:avLst/>
          </a:prstGeom>
          <a:solidFill>
            <a:schemeClr val="bg1"/>
          </a:solidFill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txBody>
          <a:bodyPr lIns="35987" rIns="35987" rtlCol="0" anchor="ctr"/>
          <a:lstStyle/>
          <a:p>
            <a:pPr algn="ctr" defTabSz="914065"/>
            <a:r>
              <a:rPr lang="zh-CN" altLang="en-US" sz="105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交叉复购</a:t>
            </a:r>
          </a:p>
        </p:txBody>
      </p:sp>
      <p:sp>
        <p:nvSpPr>
          <p:cNvPr id="37" name="矩形 36"/>
          <p:cNvSpPr/>
          <p:nvPr/>
        </p:nvSpPr>
        <p:spPr>
          <a:xfrm>
            <a:off x="3440926" y="2334740"/>
            <a:ext cx="935765" cy="287928"/>
          </a:xfrm>
          <a:prstGeom prst="rect">
            <a:avLst/>
          </a:prstGeom>
          <a:solidFill>
            <a:schemeClr val="bg1"/>
          </a:solidFill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txBody>
          <a:bodyPr lIns="35987" rIns="35987" rtlCol="0" anchor="ctr"/>
          <a:lstStyle/>
          <a:p>
            <a:pPr algn="ctr" defTabSz="914065"/>
            <a:r>
              <a:rPr lang="zh-CN" altLang="en-US" sz="105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到期续保</a:t>
            </a:r>
          </a:p>
        </p:txBody>
      </p:sp>
      <p:sp>
        <p:nvSpPr>
          <p:cNvPr id="38" name="矩形 37"/>
          <p:cNvSpPr/>
          <p:nvPr/>
        </p:nvSpPr>
        <p:spPr>
          <a:xfrm>
            <a:off x="3440926" y="2864073"/>
            <a:ext cx="935765" cy="287928"/>
          </a:xfrm>
          <a:prstGeom prst="rect">
            <a:avLst/>
          </a:prstGeom>
          <a:solidFill>
            <a:schemeClr val="bg1"/>
          </a:solidFill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txBody>
          <a:bodyPr lIns="35987" rIns="35987" rtlCol="0" anchor="ctr"/>
          <a:lstStyle/>
          <a:p>
            <a:pPr algn="ctr" defTabSz="914065"/>
            <a:r>
              <a:rPr lang="zh-CN" altLang="en-US" sz="105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服务关怀</a:t>
            </a:r>
          </a:p>
        </p:txBody>
      </p:sp>
      <p:sp>
        <p:nvSpPr>
          <p:cNvPr id="39" name="矩形 38"/>
          <p:cNvSpPr/>
          <p:nvPr/>
        </p:nvSpPr>
        <p:spPr>
          <a:xfrm>
            <a:off x="646185" y="1069635"/>
            <a:ext cx="2529259" cy="2378778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/>
          <a:p>
            <a:pPr>
              <a:lnSpc>
                <a:spcPct val="130000"/>
              </a:lnSpc>
            </a:pPr>
            <a:endParaRPr lang="zh-CN" altLang="en-US" sz="999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641381" y="3727856"/>
            <a:ext cx="3958568" cy="859389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/>
          <a:p>
            <a:pPr>
              <a:lnSpc>
                <a:spcPct val="130000"/>
              </a:lnSpc>
            </a:pPr>
            <a:endParaRPr lang="zh-CN" altLang="en-US" sz="999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41" name="左箭头 40"/>
          <p:cNvSpPr/>
          <p:nvPr/>
        </p:nvSpPr>
        <p:spPr>
          <a:xfrm>
            <a:off x="3163729" y="1851931"/>
            <a:ext cx="210581" cy="626773"/>
          </a:xfrm>
          <a:prstGeom prst="leftArrow">
            <a:avLst>
              <a:gd name="adj1" fmla="val 50000"/>
              <a:gd name="adj2" fmla="val 100000"/>
            </a:avLst>
          </a:prstGeom>
          <a:solidFill>
            <a:schemeClr val="tx1">
              <a:lumMod val="50000"/>
              <a:lumOff val="50000"/>
            </a:schemeClr>
          </a:solidFill>
          <a:ln w="25400" cap="flat" cmpd="sng" algn="ctr">
            <a:noFill/>
            <a:prstDash val="dash"/>
          </a:ln>
        </p:spPr>
        <p:txBody>
          <a:bodyPr lIns="35987" rIns="35987" rtlCol="0" anchor="ctr"/>
          <a:lstStyle/>
          <a:p>
            <a:pPr algn="ctr" defTabSz="914065">
              <a:lnSpc>
                <a:spcPct val="150000"/>
              </a:lnSpc>
            </a:pPr>
            <a:endParaRPr lang="zh-CN" altLang="en-US" sz="1200" kern="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左箭头 41"/>
          <p:cNvSpPr/>
          <p:nvPr/>
        </p:nvSpPr>
        <p:spPr>
          <a:xfrm>
            <a:off x="4641748" y="3823364"/>
            <a:ext cx="210581" cy="626773"/>
          </a:xfrm>
          <a:prstGeom prst="leftArrow">
            <a:avLst>
              <a:gd name="adj1" fmla="val 50000"/>
              <a:gd name="adj2" fmla="val 100000"/>
            </a:avLst>
          </a:prstGeom>
          <a:solidFill>
            <a:schemeClr val="tx1">
              <a:lumMod val="50000"/>
              <a:lumOff val="50000"/>
            </a:schemeClr>
          </a:solidFill>
          <a:ln w="25400" cap="flat" cmpd="sng" algn="ctr">
            <a:noFill/>
            <a:prstDash val="dash"/>
          </a:ln>
        </p:spPr>
        <p:txBody>
          <a:bodyPr lIns="35987" rIns="35987" rtlCol="0" anchor="ctr"/>
          <a:lstStyle/>
          <a:p>
            <a:pPr algn="ctr" defTabSz="914065">
              <a:lnSpc>
                <a:spcPct val="150000"/>
              </a:lnSpc>
            </a:pPr>
            <a:endParaRPr lang="zh-CN" altLang="en-US" sz="1200" kern="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710977" y="3797639"/>
            <a:ext cx="575855" cy="710722"/>
          </a:xfrm>
          <a:prstGeom prst="rect">
            <a:avLst/>
          </a:prstGeom>
          <a:solidFill>
            <a:schemeClr val="bg1"/>
          </a:solidFill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txBody>
          <a:bodyPr lIns="35987" rIns="35987" rtlCol="0" anchor="t"/>
          <a:lstStyle/>
          <a:p>
            <a:pPr marL="171387" indent="-171387" defTabSz="914065">
              <a:lnSpc>
                <a:spcPct val="130000"/>
              </a:lnSpc>
              <a:buFont typeface="Arial" charset="0"/>
              <a:buChar char="•"/>
            </a:pPr>
            <a:r>
              <a:rPr lang="zh-CN" altLang="en-US" sz="9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公众</a:t>
            </a:r>
            <a:endParaRPr lang="en-US" altLang="zh-CN" sz="9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387" indent="-171387" defTabSz="914065">
              <a:lnSpc>
                <a:spcPct val="130000"/>
              </a:lnSpc>
              <a:buFont typeface="Arial" charset="0"/>
              <a:buChar char="•"/>
            </a:pPr>
            <a:r>
              <a:rPr lang="zh-CN" altLang="en-US" sz="9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企业</a:t>
            </a:r>
          </a:p>
        </p:txBody>
      </p:sp>
      <p:sp>
        <p:nvSpPr>
          <p:cNvPr id="44" name="矩形 43"/>
          <p:cNvSpPr/>
          <p:nvPr/>
        </p:nvSpPr>
        <p:spPr>
          <a:xfrm>
            <a:off x="1358815" y="3797639"/>
            <a:ext cx="575855" cy="710722"/>
          </a:xfrm>
          <a:prstGeom prst="rect">
            <a:avLst/>
          </a:prstGeom>
          <a:solidFill>
            <a:schemeClr val="bg1"/>
          </a:solidFill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txBody>
          <a:bodyPr lIns="35987" rIns="35987" rtlCol="0" anchor="t"/>
          <a:lstStyle/>
          <a:p>
            <a:pPr marL="171387" indent="-171387" defTabSz="914065">
              <a:lnSpc>
                <a:spcPct val="130000"/>
              </a:lnSpc>
              <a:buFont typeface="Arial" charset="0"/>
              <a:buChar char="•"/>
            </a:pPr>
            <a:r>
              <a:rPr lang="zh-CN" altLang="en-US" sz="825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非会员</a:t>
            </a:r>
          </a:p>
          <a:p>
            <a:pPr marL="171387" indent="-171387" defTabSz="914065">
              <a:lnSpc>
                <a:spcPct val="130000"/>
              </a:lnSpc>
              <a:buFont typeface="Arial" charset="0"/>
              <a:buChar char="•"/>
            </a:pPr>
            <a:r>
              <a:rPr lang="zh-CN" altLang="en-US" sz="9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试用</a:t>
            </a:r>
            <a:endParaRPr lang="en-US" altLang="zh-CN" sz="9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387" indent="-171387" defTabSz="914065">
              <a:lnSpc>
                <a:spcPct val="130000"/>
              </a:lnSpc>
              <a:buFont typeface="Arial" charset="0"/>
              <a:buChar char="•"/>
            </a:pPr>
            <a:r>
              <a:rPr lang="zh-CN" altLang="en-US" sz="9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在保</a:t>
            </a:r>
            <a:endParaRPr lang="en-US" altLang="zh-CN" sz="9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387" indent="-171387" defTabSz="914065">
              <a:lnSpc>
                <a:spcPct val="130000"/>
              </a:lnSpc>
              <a:buFont typeface="Arial" charset="0"/>
              <a:buChar char="•"/>
            </a:pPr>
            <a:r>
              <a:rPr lang="zh-CN" altLang="en-US" sz="9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脱保</a:t>
            </a:r>
            <a:endParaRPr lang="en-US" altLang="zh-CN" sz="9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2006652" y="3797639"/>
            <a:ext cx="575855" cy="710722"/>
          </a:xfrm>
          <a:prstGeom prst="rect">
            <a:avLst/>
          </a:prstGeom>
          <a:solidFill>
            <a:schemeClr val="bg1"/>
          </a:solidFill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txBody>
          <a:bodyPr lIns="35987" rIns="35987" rtlCol="0" anchor="t"/>
          <a:lstStyle/>
          <a:p>
            <a:pPr marL="171387" indent="-171387" defTabSz="914065">
              <a:lnSpc>
                <a:spcPct val="130000"/>
              </a:lnSpc>
              <a:buFont typeface="Arial" charset="0"/>
              <a:buChar char="•"/>
            </a:pPr>
            <a:r>
              <a:rPr lang="zh-CN" altLang="en-US" sz="9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生命周期</a:t>
            </a:r>
            <a:endParaRPr lang="en-US" altLang="zh-CN" sz="9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2654490" y="3797639"/>
            <a:ext cx="575855" cy="710722"/>
          </a:xfrm>
          <a:prstGeom prst="rect">
            <a:avLst/>
          </a:prstGeom>
          <a:solidFill>
            <a:schemeClr val="bg1"/>
          </a:solidFill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txBody>
          <a:bodyPr lIns="35987" rIns="35987" rtlCol="0" anchor="t"/>
          <a:lstStyle/>
          <a:p>
            <a:pPr marL="171387" indent="-171387" defTabSz="914065">
              <a:lnSpc>
                <a:spcPct val="130000"/>
              </a:lnSpc>
              <a:buFont typeface="Arial" charset="0"/>
              <a:buChar char="•"/>
            </a:pPr>
            <a:r>
              <a:rPr lang="zh-CN" altLang="en-US" sz="9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产品价值分档</a:t>
            </a:r>
          </a:p>
        </p:txBody>
      </p:sp>
      <p:sp>
        <p:nvSpPr>
          <p:cNvPr id="47" name="矩形 46"/>
          <p:cNvSpPr/>
          <p:nvPr/>
        </p:nvSpPr>
        <p:spPr>
          <a:xfrm>
            <a:off x="3302328" y="3797639"/>
            <a:ext cx="575855" cy="710722"/>
          </a:xfrm>
          <a:prstGeom prst="rect">
            <a:avLst/>
          </a:prstGeom>
          <a:solidFill>
            <a:schemeClr val="bg1"/>
          </a:solidFill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txBody>
          <a:bodyPr lIns="35987" rIns="35987" rtlCol="0" anchor="t"/>
          <a:lstStyle/>
          <a:p>
            <a:pPr marL="171387" indent="-171387" defTabSz="914065">
              <a:lnSpc>
                <a:spcPct val="130000"/>
              </a:lnSpc>
              <a:buFont typeface="Arial" charset="0"/>
              <a:buChar char="•"/>
            </a:pPr>
            <a:r>
              <a:rPr lang="zh-CN" altLang="en-US" sz="9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到期</a:t>
            </a:r>
            <a:endParaRPr lang="en-US" altLang="zh-CN" sz="9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387" indent="-171387" defTabSz="914065">
              <a:lnSpc>
                <a:spcPct val="130000"/>
              </a:lnSpc>
              <a:buFont typeface="Arial" charset="0"/>
              <a:buChar char="•"/>
            </a:pPr>
            <a:r>
              <a:rPr lang="zh-CN" altLang="en-US" sz="9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未到期</a:t>
            </a:r>
          </a:p>
        </p:txBody>
      </p:sp>
      <p:sp>
        <p:nvSpPr>
          <p:cNvPr id="48" name="矩形 47"/>
          <p:cNvSpPr/>
          <p:nvPr/>
        </p:nvSpPr>
        <p:spPr>
          <a:xfrm>
            <a:off x="3950166" y="3797639"/>
            <a:ext cx="575855" cy="710722"/>
          </a:xfrm>
          <a:prstGeom prst="rect">
            <a:avLst/>
          </a:prstGeom>
          <a:solidFill>
            <a:schemeClr val="bg1"/>
          </a:solidFill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txBody>
          <a:bodyPr lIns="35987" rIns="35987" rtlCol="0" anchor="t"/>
          <a:lstStyle/>
          <a:p>
            <a:pPr marL="171387" indent="-171387" defTabSz="914065">
              <a:lnSpc>
                <a:spcPct val="130000"/>
              </a:lnSpc>
              <a:buFont typeface="Arial" charset="0"/>
              <a:buChar char="•"/>
            </a:pPr>
            <a:r>
              <a:rPr lang="zh-CN" altLang="en-US" sz="85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财险</a:t>
            </a:r>
            <a:endParaRPr lang="en-US" altLang="zh-CN" sz="85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387" indent="-171387" defTabSz="914065">
              <a:lnSpc>
                <a:spcPct val="130000"/>
              </a:lnSpc>
              <a:buFont typeface="Arial" charset="0"/>
              <a:buChar char="•"/>
            </a:pPr>
            <a:r>
              <a:rPr lang="zh-CN" altLang="en-US" sz="85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责任险</a:t>
            </a:r>
            <a:endParaRPr lang="en-US" altLang="zh-CN" sz="85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387" indent="-171387" defTabSz="914065">
              <a:lnSpc>
                <a:spcPct val="130000"/>
              </a:lnSpc>
              <a:buFont typeface="Arial" charset="0"/>
              <a:buChar char="•"/>
            </a:pPr>
            <a:r>
              <a:rPr lang="zh-CN" altLang="en-US" sz="85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产险</a:t>
            </a:r>
            <a:endParaRPr lang="en-US" altLang="zh-CN" sz="85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387" indent="-171387" defTabSz="914065">
              <a:lnSpc>
                <a:spcPct val="130000"/>
              </a:lnSpc>
              <a:buFont typeface="Arial" charset="0"/>
              <a:buChar char="•"/>
            </a:pPr>
            <a:r>
              <a:rPr lang="en-US" altLang="zh-CN" sz="85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endParaRPr lang="zh-CN" altLang="en-US" sz="85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854941" y="1244632"/>
            <a:ext cx="2087477" cy="350812"/>
          </a:xfrm>
          <a:prstGeom prst="rect">
            <a:avLst/>
          </a:prstGeom>
          <a:solidFill>
            <a:schemeClr val="bg1"/>
          </a:solidFill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txBody>
          <a:bodyPr lIns="35987" rIns="35987" rtlCol="0" anchor="t"/>
          <a:lstStyle/>
          <a:p>
            <a:pPr marL="171387" indent="-171387" defTabSz="914065">
              <a:lnSpc>
                <a:spcPct val="130000"/>
              </a:lnSpc>
              <a:buFont typeface="Arial" charset="0"/>
              <a:buChar char="•"/>
            </a:pPr>
            <a:r>
              <a:rPr lang="zh-CN" altLang="en-US" sz="9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续约流失、试用一直不关注等</a:t>
            </a:r>
            <a:r>
              <a:rPr lang="en-US" altLang="zh-CN" sz="9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lang="zh-CN" altLang="en-US" sz="9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854941" y="2368800"/>
            <a:ext cx="2087477" cy="350812"/>
          </a:xfrm>
          <a:prstGeom prst="rect">
            <a:avLst/>
          </a:prstGeom>
          <a:solidFill>
            <a:schemeClr val="bg1"/>
          </a:solidFill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txBody>
          <a:bodyPr lIns="35987" rIns="35987" rtlCol="0" anchor="t"/>
          <a:lstStyle/>
          <a:p>
            <a:pPr marL="171387" indent="-171387" defTabSz="914065">
              <a:lnSpc>
                <a:spcPct val="130000"/>
              </a:lnSpc>
              <a:buFont typeface="Arial" charset="0"/>
              <a:buChar char="•"/>
            </a:pPr>
            <a:r>
              <a:rPr lang="zh-CN" altLang="en-US" sz="9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到期续保</a:t>
            </a:r>
            <a:r>
              <a:rPr lang="en-US" altLang="zh-CN" sz="9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lang="zh-CN" altLang="en-US" sz="9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854941" y="1806716"/>
            <a:ext cx="2087477" cy="350812"/>
          </a:xfrm>
          <a:prstGeom prst="rect">
            <a:avLst/>
          </a:prstGeom>
          <a:solidFill>
            <a:schemeClr val="bg1"/>
          </a:solidFill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txBody>
          <a:bodyPr lIns="35987" rIns="35987" rtlCol="0" anchor="t"/>
          <a:lstStyle/>
          <a:p>
            <a:pPr marL="171387" indent="-171387" defTabSz="914065">
              <a:lnSpc>
                <a:spcPct val="130000"/>
              </a:lnSpc>
              <a:buFont typeface="Arial" charset="0"/>
              <a:buChar char="•"/>
            </a:pPr>
            <a:r>
              <a:rPr lang="zh-CN" altLang="en-US" sz="9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试用复购、加装新产品</a:t>
            </a:r>
            <a:r>
              <a:rPr lang="en-US" altLang="zh-CN" sz="9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lang="zh-CN" altLang="en-US" sz="9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854941" y="2930883"/>
            <a:ext cx="2087477" cy="350812"/>
          </a:xfrm>
          <a:prstGeom prst="rect">
            <a:avLst/>
          </a:prstGeom>
          <a:solidFill>
            <a:schemeClr val="bg1"/>
          </a:solidFill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txBody>
          <a:bodyPr lIns="35987" rIns="35987" rtlCol="0" anchor="t"/>
          <a:lstStyle/>
          <a:p>
            <a:pPr marL="171387" indent="-171387" defTabSz="914065">
              <a:lnSpc>
                <a:spcPct val="130000"/>
              </a:lnSpc>
              <a:buFont typeface="Arial" charset="0"/>
              <a:buChar char="•"/>
            </a:pPr>
            <a:r>
              <a:rPr lang="zh-CN" altLang="en-US" sz="9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权益捆绑、到期提醒</a:t>
            </a:r>
            <a:r>
              <a:rPr lang="en-US" altLang="zh-CN" sz="9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lang="zh-CN" altLang="en-US" sz="9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69104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"/>
          <p:cNvSpPr txBox="1"/>
          <p:nvPr/>
        </p:nvSpPr>
        <p:spPr>
          <a:xfrm>
            <a:off x="412671" y="340880"/>
            <a:ext cx="7146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一户一案视图：</a:t>
            </a:r>
            <a:r>
              <a:rPr lang="en-US" altLang="zh-CN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CPCT</a:t>
            </a:r>
            <a:r>
              <a:rPr lang="zh-CN" altLang="en-US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用户匹配场景（保险为例）</a:t>
            </a:r>
            <a:endParaRPr lang="en-US" altLang="zh-CN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520" y="1059932"/>
            <a:ext cx="8530973" cy="3650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572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bject 5"/>
          <p:cNvSpPr/>
          <p:nvPr/>
        </p:nvSpPr>
        <p:spPr>
          <a:xfrm>
            <a:off x="7320327" y="1490253"/>
            <a:ext cx="853440" cy="411480"/>
          </a:xfrm>
          <a:custGeom>
            <a:avLst/>
            <a:gdLst/>
            <a:ahLst/>
            <a:cxnLst/>
            <a:rect l="l" t="t" r="r" b="b"/>
            <a:pathLst>
              <a:path w="853440" h="411480">
                <a:moveTo>
                  <a:pt x="0" y="411479"/>
                </a:moveTo>
                <a:lnTo>
                  <a:pt x="853439" y="411479"/>
                </a:lnTo>
                <a:lnTo>
                  <a:pt x="853439" y="0"/>
                </a:lnTo>
                <a:lnTo>
                  <a:pt x="0" y="0"/>
                </a:lnTo>
                <a:lnTo>
                  <a:pt x="0" y="411479"/>
                </a:lnTo>
                <a:close/>
              </a:path>
            </a:pathLst>
          </a:custGeom>
          <a:solidFill>
            <a:srgbClr val="B1D234"/>
          </a:solid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1495" y="1442360"/>
            <a:ext cx="1133687" cy="43088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2200" b="1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目录</a:t>
            </a:r>
            <a:endParaRPr lang="zh-CN" altLang="en-US" sz="2200" b="1" dirty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2046923" y="1059583"/>
            <a:ext cx="0" cy="3312368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bject 2"/>
          <p:cNvSpPr/>
          <p:nvPr/>
        </p:nvSpPr>
        <p:spPr>
          <a:xfrm>
            <a:off x="2753345" y="1491630"/>
            <a:ext cx="4544695" cy="413384"/>
          </a:xfrm>
          <a:custGeom>
            <a:avLst/>
            <a:gdLst/>
            <a:ahLst/>
            <a:cxnLst/>
            <a:rect l="l" t="t" r="r" b="b"/>
            <a:pathLst>
              <a:path w="4544695" h="413385">
                <a:moveTo>
                  <a:pt x="0" y="413003"/>
                </a:moveTo>
                <a:lnTo>
                  <a:pt x="4544568" y="413003"/>
                </a:lnTo>
                <a:lnTo>
                  <a:pt x="4544568" y="0"/>
                </a:lnTo>
                <a:lnTo>
                  <a:pt x="0" y="0"/>
                </a:lnTo>
                <a:lnTo>
                  <a:pt x="0" y="413003"/>
                </a:lnTo>
                <a:close/>
              </a:path>
            </a:pathLst>
          </a:custGeom>
          <a:solidFill>
            <a:srgbClr val="F1F1F1"/>
          </a:solidFill>
        </p:spPr>
        <p:txBody>
          <a:bodyPr vert="horz" wrap="square" lIns="0" tIns="48260" rIns="0" bIns="0" rtlCol="0">
            <a:noAutofit/>
          </a:bodyPr>
          <a:lstStyle/>
          <a:p>
            <a:pPr marL="381000">
              <a:spcBef>
                <a:spcPts val="380"/>
              </a:spcBef>
            </a:pPr>
            <a:endParaRPr b="1">
              <a:solidFill>
                <a:schemeClr val="bg1">
                  <a:lumMod val="6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object 3"/>
          <p:cNvSpPr txBox="1"/>
          <p:nvPr/>
        </p:nvSpPr>
        <p:spPr>
          <a:xfrm>
            <a:off x="2753345" y="1545859"/>
            <a:ext cx="2682751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0">
              <a:spcBef>
                <a:spcPts val="380"/>
              </a:spcBef>
            </a:pPr>
            <a:r>
              <a:rPr lang="zh-CN" altLang="en-US" b="1" dirty="0">
                <a:solidFill>
                  <a:schemeClr val="bg1">
                    <a:lumMod val="65000"/>
                  </a:schemeClr>
                </a:solidFill>
                <a:latin typeface="微软雅黑" pitchFamily="34" charset="-122"/>
                <a:ea typeface="微软雅黑" pitchFamily="34" charset="-122"/>
              </a:rPr>
              <a:t>金服会员现状</a:t>
            </a:r>
            <a:r>
              <a:rPr lang="zh-CN" altLang="en-US" b="1" dirty="0" smtClean="0">
                <a:solidFill>
                  <a:schemeClr val="bg1">
                    <a:lumMod val="65000"/>
                  </a:schemeClr>
                </a:solidFill>
                <a:latin typeface="微软雅黑" pitchFamily="34" charset="-122"/>
                <a:ea typeface="微软雅黑" pitchFamily="34" charset="-122"/>
              </a:rPr>
              <a:t>概述</a:t>
            </a:r>
            <a:endParaRPr lang="zh-CN" b="1" dirty="0">
              <a:solidFill>
                <a:schemeClr val="bg1">
                  <a:lumMod val="6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object 4"/>
          <p:cNvSpPr txBox="1"/>
          <p:nvPr/>
        </p:nvSpPr>
        <p:spPr>
          <a:xfrm>
            <a:off x="7670530" y="1537349"/>
            <a:ext cx="15303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</a:rPr>
              <a:t>1</a:t>
            </a:r>
            <a:endParaRPr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/>
            </a:endParaRPr>
          </a:p>
        </p:txBody>
      </p:sp>
      <p:sp>
        <p:nvSpPr>
          <p:cNvPr id="11" name="object 5"/>
          <p:cNvSpPr/>
          <p:nvPr/>
        </p:nvSpPr>
        <p:spPr>
          <a:xfrm>
            <a:off x="7304008" y="2212481"/>
            <a:ext cx="853440" cy="411480"/>
          </a:xfrm>
          <a:custGeom>
            <a:avLst/>
            <a:gdLst/>
            <a:ahLst/>
            <a:cxnLst/>
            <a:rect l="l" t="t" r="r" b="b"/>
            <a:pathLst>
              <a:path w="853440" h="411480">
                <a:moveTo>
                  <a:pt x="0" y="411479"/>
                </a:moveTo>
                <a:lnTo>
                  <a:pt x="853439" y="411479"/>
                </a:lnTo>
                <a:lnTo>
                  <a:pt x="853439" y="0"/>
                </a:lnTo>
                <a:lnTo>
                  <a:pt x="0" y="0"/>
                </a:lnTo>
                <a:lnTo>
                  <a:pt x="0" y="411479"/>
                </a:lnTo>
                <a:close/>
              </a:path>
            </a:pathLst>
          </a:custGeom>
          <a:solidFill>
            <a:srgbClr val="B1D234"/>
          </a:solid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object 6"/>
          <p:cNvSpPr txBox="1"/>
          <p:nvPr/>
        </p:nvSpPr>
        <p:spPr>
          <a:xfrm>
            <a:off x="7300961" y="2278267"/>
            <a:ext cx="85661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925" algn="ctr">
              <a:lnSpc>
                <a:spcPct val="100000"/>
              </a:lnSpc>
            </a:pPr>
            <a:r>
              <a:rPr sz="18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</a:rPr>
              <a:t>2</a:t>
            </a:r>
            <a:endParaRPr sz="1800">
              <a:latin typeface="微软雅黑" panose="020B0503020204020204" pitchFamily="34" charset="-122"/>
              <a:ea typeface="微软雅黑" panose="020B0503020204020204" pitchFamily="34" charset="-122"/>
              <a:cs typeface="Arial"/>
            </a:endParaRPr>
          </a:p>
        </p:txBody>
      </p:sp>
      <p:sp>
        <p:nvSpPr>
          <p:cNvPr id="13" name="object 7"/>
          <p:cNvSpPr/>
          <p:nvPr/>
        </p:nvSpPr>
        <p:spPr>
          <a:xfrm>
            <a:off x="7320326" y="2930285"/>
            <a:ext cx="837121" cy="413384"/>
          </a:xfrm>
          <a:custGeom>
            <a:avLst/>
            <a:gdLst/>
            <a:ahLst/>
            <a:cxnLst/>
            <a:rect l="l" t="t" r="r" b="b"/>
            <a:pathLst>
              <a:path w="853440" h="413385">
                <a:moveTo>
                  <a:pt x="0" y="413003"/>
                </a:moveTo>
                <a:lnTo>
                  <a:pt x="853439" y="413003"/>
                </a:lnTo>
                <a:lnTo>
                  <a:pt x="853439" y="0"/>
                </a:lnTo>
                <a:lnTo>
                  <a:pt x="0" y="0"/>
                </a:lnTo>
                <a:lnTo>
                  <a:pt x="0" y="413003"/>
                </a:lnTo>
                <a:close/>
              </a:path>
            </a:pathLst>
          </a:custGeom>
          <a:solidFill>
            <a:srgbClr val="B1D234"/>
          </a:solid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object 8"/>
          <p:cNvSpPr txBox="1"/>
          <p:nvPr/>
        </p:nvSpPr>
        <p:spPr>
          <a:xfrm>
            <a:off x="7300961" y="2996071"/>
            <a:ext cx="85661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925" algn="ctr">
              <a:lnSpc>
                <a:spcPct val="100000"/>
              </a:lnSpc>
            </a:pPr>
            <a:r>
              <a:rPr sz="1800" spc="-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</a:rPr>
              <a:t>3</a:t>
            </a:r>
            <a:endParaRPr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/>
            </a:endParaRPr>
          </a:p>
        </p:txBody>
      </p:sp>
      <p:sp>
        <p:nvSpPr>
          <p:cNvPr id="15" name="object 9"/>
          <p:cNvSpPr txBox="1"/>
          <p:nvPr/>
        </p:nvSpPr>
        <p:spPr>
          <a:xfrm>
            <a:off x="2753345" y="2930284"/>
            <a:ext cx="4544695" cy="413131"/>
          </a:xfrm>
          <a:prstGeom prst="rect">
            <a:avLst/>
          </a:prstGeom>
          <a:solidFill>
            <a:srgbClr val="F1F1F1"/>
          </a:solidFill>
        </p:spPr>
        <p:txBody>
          <a:bodyPr vert="horz" wrap="square" lIns="0" tIns="48260" rIns="0" bIns="0" rtlCol="0">
            <a:noAutofit/>
          </a:bodyPr>
          <a:lstStyle>
            <a:lvl1pPr marL="381000">
              <a:lnSpc>
                <a:spcPct val="100000"/>
              </a:lnSpc>
              <a:spcBef>
                <a:spcPts val="380"/>
              </a:spcBef>
              <a:defRPr b="1">
                <a:solidFill>
                  <a:schemeClr val="bg1">
                    <a:lumMod val="6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  <a:extLst/>
          </a:lstStyle>
          <a:p>
            <a:r>
              <a:rPr lang="zh-CN" altLang="en-US" dirty="0" smtClean="0"/>
              <a:t>画像标签建设方向</a:t>
            </a:r>
            <a:endParaRPr lang="en-US" altLang="zh-CN" dirty="0"/>
          </a:p>
        </p:txBody>
      </p:sp>
      <p:sp>
        <p:nvSpPr>
          <p:cNvPr id="16" name="object 10"/>
          <p:cNvSpPr txBox="1"/>
          <p:nvPr/>
        </p:nvSpPr>
        <p:spPr>
          <a:xfrm>
            <a:off x="2753345" y="2212481"/>
            <a:ext cx="4544695" cy="411480"/>
          </a:xfrm>
          <a:prstGeom prst="rect">
            <a:avLst/>
          </a:prstGeom>
          <a:solidFill>
            <a:srgbClr val="F1F1F1"/>
          </a:solidFill>
        </p:spPr>
        <p:txBody>
          <a:bodyPr vert="horz" wrap="square" lIns="0" tIns="48260" rIns="0" bIns="0" rtlCol="0">
            <a:noAutofit/>
          </a:bodyPr>
          <a:lstStyle/>
          <a:p>
            <a:pPr marL="381000">
              <a:lnSpc>
                <a:spcPct val="100000"/>
              </a:lnSpc>
              <a:spcBef>
                <a:spcPts val="380"/>
              </a:spcBef>
            </a:pPr>
            <a:r>
              <a:rPr lang="zh-CN" altLang="en-US" b="1" dirty="0" smtClean="0">
                <a:solidFill>
                  <a:schemeClr val="bg1">
                    <a:lumMod val="65000"/>
                  </a:schemeClr>
                </a:solidFill>
                <a:latin typeface="微软雅黑" pitchFamily="34" charset="-122"/>
                <a:ea typeface="微软雅黑" pitchFamily="34" charset="-122"/>
              </a:rPr>
              <a:t>金服交易会员画像</a:t>
            </a:r>
            <a:endParaRPr sz="1800" dirty="0">
              <a:latin typeface="微软雅黑"/>
              <a:cs typeface="微软雅黑"/>
            </a:endParaRPr>
          </a:p>
        </p:txBody>
      </p:sp>
      <p:sp>
        <p:nvSpPr>
          <p:cNvPr id="17" name="object 7"/>
          <p:cNvSpPr/>
          <p:nvPr/>
        </p:nvSpPr>
        <p:spPr>
          <a:xfrm>
            <a:off x="7320325" y="3662187"/>
            <a:ext cx="839709" cy="413384"/>
          </a:xfrm>
          <a:custGeom>
            <a:avLst/>
            <a:gdLst/>
            <a:ahLst/>
            <a:cxnLst/>
            <a:rect l="l" t="t" r="r" b="b"/>
            <a:pathLst>
              <a:path w="853440" h="413385">
                <a:moveTo>
                  <a:pt x="0" y="413003"/>
                </a:moveTo>
                <a:lnTo>
                  <a:pt x="853439" y="413003"/>
                </a:lnTo>
                <a:lnTo>
                  <a:pt x="853439" y="0"/>
                </a:lnTo>
                <a:lnTo>
                  <a:pt x="0" y="0"/>
                </a:lnTo>
                <a:lnTo>
                  <a:pt x="0" y="413003"/>
                </a:lnTo>
                <a:close/>
              </a:path>
            </a:pathLst>
          </a:custGeom>
          <a:solidFill>
            <a:srgbClr val="B1D234"/>
          </a:solid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object 8"/>
          <p:cNvSpPr txBox="1"/>
          <p:nvPr/>
        </p:nvSpPr>
        <p:spPr>
          <a:xfrm>
            <a:off x="7303548" y="3727973"/>
            <a:ext cx="85661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925" algn="ctr">
              <a:lnSpc>
                <a:spcPct val="100000"/>
              </a:lnSpc>
            </a:pPr>
            <a:r>
              <a:rPr lang="en-US" sz="1800" spc="-5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</a:rPr>
              <a:t>4</a:t>
            </a:r>
            <a:endParaRPr sz="1800" dirty="0">
              <a:latin typeface="微软雅黑" panose="020B0503020204020204" pitchFamily="34" charset="-122"/>
              <a:ea typeface="微软雅黑" panose="020B0503020204020204" pitchFamily="34" charset="-122"/>
              <a:cs typeface="Arial"/>
            </a:endParaRPr>
          </a:p>
        </p:txBody>
      </p:sp>
      <p:sp>
        <p:nvSpPr>
          <p:cNvPr id="20" name="object 9"/>
          <p:cNvSpPr txBox="1"/>
          <p:nvPr/>
        </p:nvSpPr>
        <p:spPr>
          <a:xfrm>
            <a:off x="2755933" y="3662187"/>
            <a:ext cx="4542108" cy="413384"/>
          </a:xfrm>
          <a:prstGeom prst="rect">
            <a:avLst/>
          </a:prstGeom>
          <a:solidFill>
            <a:srgbClr val="B1D234"/>
          </a:solidFill>
        </p:spPr>
        <p:txBody>
          <a:bodyPr wrap="square" lIns="0" tIns="0" rIns="0" bIns="0" rtlCol="0" anchor="ctr"/>
          <a:lstStyle>
            <a:lvl1pPr marL="381000">
              <a:spcBef>
                <a:spcPts val="380"/>
              </a:spcBef>
              <a:defRPr b="1">
                <a:latin typeface="微软雅黑" pitchFamily="34" charset="-122"/>
                <a:ea typeface="微软雅黑" pitchFamily="34" charset="-122"/>
              </a:defRPr>
            </a:lvl1pPr>
            <a:extLst/>
          </a:lstStyle>
          <a:p>
            <a:r>
              <a:rPr lang="zh-CN" altLang="en-US" dirty="0" smtClean="0"/>
              <a:t>工作安排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48983714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/>
          <p:cNvSpPr txBox="1">
            <a:spLocks/>
          </p:cNvSpPr>
          <p:nvPr/>
        </p:nvSpPr>
        <p:spPr>
          <a:xfrm>
            <a:off x="1493658" y="357504"/>
            <a:ext cx="3888432" cy="324036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zh-CN" altLang="en-US" sz="1800" b="1" spc="225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标题 1"/>
          <p:cNvSpPr txBox="1">
            <a:spLocks/>
          </p:cNvSpPr>
          <p:nvPr/>
        </p:nvSpPr>
        <p:spPr>
          <a:xfrm>
            <a:off x="516901" y="328676"/>
            <a:ext cx="4409384" cy="32403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defTabSz="914400" eaLnBrk="1" hangingPunct="1">
              <a:spcBef>
                <a:spcPct val="0"/>
              </a:spcBef>
              <a:buNone/>
              <a:defRPr sz="2000" b="1" spc="30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  <a:extLst/>
          </a:lstStyle>
          <a:p>
            <a:r>
              <a:rPr lang="zh-CN" altLang="en-US" dirty="0" smtClean="0"/>
              <a:t>后期重点工作阶段性安排</a:t>
            </a:r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516901" y="987574"/>
            <a:ext cx="8229600" cy="516466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zh-CN" sz="2400" b="1" dirty="0" smtClean="0"/>
              <a:t> </a:t>
            </a:r>
            <a:endParaRPr lang="zh-CN" altLang="en-US" sz="2400" b="1" dirty="0"/>
          </a:p>
        </p:txBody>
      </p:sp>
      <p:grpSp>
        <p:nvGrpSpPr>
          <p:cNvPr id="44" name="组合 43"/>
          <p:cNvGrpSpPr/>
          <p:nvPr/>
        </p:nvGrpSpPr>
        <p:grpSpPr>
          <a:xfrm>
            <a:off x="372982" y="1277886"/>
            <a:ext cx="8517437" cy="3170924"/>
            <a:chOff x="335816" y="1569540"/>
            <a:chExt cx="8517437" cy="3170924"/>
          </a:xfrm>
        </p:grpSpPr>
        <p:sp>
          <p:nvSpPr>
            <p:cNvPr id="4" name="AutoShape 45"/>
            <p:cNvSpPr>
              <a:spLocks noChangeArrowheads="1"/>
            </p:cNvSpPr>
            <p:nvPr/>
          </p:nvSpPr>
          <p:spPr bwMode="auto">
            <a:xfrm>
              <a:off x="1668098" y="2022242"/>
              <a:ext cx="7185155" cy="568628"/>
            </a:xfrm>
            <a:prstGeom prst="homePlate">
              <a:avLst>
                <a:gd name="adj" fmla="val 8434"/>
              </a:avLst>
            </a:prstGeom>
            <a:solidFill>
              <a:srgbClr val="808080">
                <a:lumMod val="40000"/>
                <a:lumOff val="60000"/>
                <a:alpha val="59999"/>
              </a:srgbClr>
            </a:solidFill>
            <a:ln w="12700" cap="rnd" algn="ctr">
              <a:solidFill>
                <a:srgbClr val="3399FF"/>
              </a:solidFill>
              <a:miter lim="800000"/>
              <a:headEnd/>
              <a:tailEnd/>
            </a:ln>
          </p:spPr>
          <p:txBody>
            <a:bodyPr anchorCtr="1"/>
            <a:lstStyle/>
            <a:p>
              <a:pPr marL="111125" marR="0" lvl="0" indent="-111125" algn="ctr" defTabSz="762000" eaLnBrk="1" fontAlgn="auto" latinLnBrk="0" hangingPunct="1">
                <a:lnSpc>
                  <a:spcPct val="85000"/>
                </a:lnSpc>
                <a:spcBef>
                  <a:spcPct val="50000"/>
                </a:spcBef>
                <a:spcAft>
                  <a:spcPts val="0"/>
                </a:spcAft>
                <a:buClr>
                  <a:srgbClr val="005E8A"/>
                </a:buClr>
                <a:buSzTx/>
                <a:buFont typeface="Wingdings" pitchFamily="2" charset="2"/>
                <a:buNone/>
                <a:tabLst/>
                <a:defRPr/>
              </a:pPr>
              <a:r>
                <a:rPr kumimoji="0" lang="ja-JP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333399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     </a:t>
              </a:r>
            </a:p>
          </p:txBody>
        </p:sp>
        <p:sp>
          <p:nvSpPr>
            <p:cNvPr id="14" name="Rectangle 81"/>
            <p:cNvSpPr>
              <a:spLocks noChangeArrowheads="1"/>
            </p:cNvSpPr>
            <p:nvPr/>
          </p:nvSpPr>
          <p:spPr bwMode="gray">
            <a:xfrm>
              <a:off x="335817" y="1569540"/>
              <a:ext cx="1154265" cy="242672"/>
            </a:xfrm>
            <a:prstGeom prst="rect">
              <a:avLst/>
            </a:prstGeom>
            <a:solidFill>
              <a:srgbClr val="00B0F0"/>
            </a:solidFill>
            <a:ln w="9525">
              <a:solidFill>
                <a:srgbClr val="6666FF"/>
              </a:solidFill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algn="ctr" defTabSz="882650" eaLnBrk="0" hangingPunct="0">
                <a:spcBef>
                  <a:spcPct val="50000"/>
                </a:spcBef>
                <a:buClr>
                  <a:schemeClr val="accent2"/>
                </a:buClr>
                <a:buFont typeface="Wingdings" pitchFamily="2" charset="2"/>
                <a:buNone/>
                <a:defRPr/>
              </a:pPr>
              <a:r>
                <a:rPr lang="zh-CN" altLang="en-US" sz="1600" dirty="0" smtClean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  <a:cs typeface="Times New Roman" pitchFamily="18" charset="0"/>
                </a:rPr>
                <a:t>日期</a:t>
              </a:r>
              <a:endParaRPr lang="zh-CN" altLang="en-US" sz="160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endParaRPr>
            </a:p>
          </p:txBody>
        </p:sp>
        <p:sp>
          <p:nvSpPr>
            <p:cNvPr id="17" name="Rectangle 82"/>
            <p:cNvSpPr>
              <a:spLocks noChangeArrowheads="1"/>
            </p:cNvSpPr>
            <p:nvPr/>
          </p:nvSpPr>
          <p:spPr bwMode="gray">
            <a:xfrm flipH="1">
              <a:off x="1687414" y="1580582"/>
              <a:ext cx="1594373" cy="236083"/>
            </a:xfrm>
            <a:prstGeom prst="rect">
              <a:avLst/>
            </a:prstGeom>
            <a:solidFill>
              <a:srgbClr val="00B0F0"/>
            </a:solidFill>
            <a:ln w="9525">
              <a:solidFill>
                <a:srgbClr val="6666FF"/>
              </a:solidFill>
              <a:miter lim="800000"/>
              <a:headEnd/>
              <a:tailEnd/>
            </a:ln>
            <a:effectLst>
              <a:outerShdw dist="35921" dir="2700000" algn="ctr" rotWithShape="0">
                <a:srgbClr val="808080"/>
              </a:outerShdw>
            </a:effectLst>
          </p:spPr>
          <p:txBody>
            <a:bodyPr lIns="0" tIns="0" rIns="0" bIns="0" anchor="ctr" anchorCtr="1"/>
            <a:lstStyle/>
            <a:p>
              <a:pPr algn="ctr" defTabSz="882650" eaLnBrk="0" hangingPunct="0">
                <a:buClr>
                  <a:schemeClr val="accent2"/>
                </a:buClr>
                <a:buFont typeface="Wingdings" pitchFamily="2" charset="2"/>
                <a:buNone/>
              </a:pPr>
              <a:r>
                <a:rPr lang="en-US" altLang="zh-CN" sz="1100" i="1" dirty="0" smtClean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  <a:cs typeface="Times New Roman" pitchFamily="18" charset="0"/>
                </a:rPr>
                <a:t>12</a:t>
              </a:r>
              <a:r>
                <a:rPr lang="zh-CN" altLang="en-US" sz="1100" i="1" dirty="0" smtClean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  <a:cs typeface="Times New Roman" pitchFamily="18" charset="0"/>
                </a:rPr>
                <a:t>月</a:t>
              </a:r>
              <a:r>
                <a:rPr lang="en-US" altLang="zh-CN" sz="1100" i="1" dirty="0" smtClean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  <a:cs typeface="Times New Roman" pitchFamily="18" charset="0"/>
                </a:rPr>
                <a:t>10</a:t>
              </a:r>
              <a:r>
                <a:rPr lang="zh-CN" altLang="en-US" sz="1100" i="1" dirty="0" smtClean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  <a:cs typeface="Times New Roman" pitchFamily="18" charset="0"/>
                </a:rPr>
                <a:t>日</a:t>
              </a:r>
              <a:r>
                <a:rPr lang="en-US" altLang="zh-CN" sz="1100" i="1" dirty="0" smtClean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  <a:cs typeface="Times New Roman" pitchFamily="18" charset="0"/>
                </a:rPr>
                <a:t>-31</a:t>
              </a:r>
              <a:r>
                <a:rPr lang="zh-CN" altLang="en-US" sz="1100" i="1" dirty="0" smtClean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  <a:cs typeface="Times New Roman" pitchFamily="18" charset="0"/>
                </a:rPr>
                <a:t>日</a:t>
              </a:r>
              <a:endParaRPr lang="en-US" altLang="zh-CN" sz="1100" i="1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endParaRPr>
            </a:p>
          </p:txBody>
        </p:sp>
        <p:sp>
          <p:nvSpPr>
            <p:cNvPr id="18" name="Rectangle 82"/>
            <p:cNvSpPr>
              <a:spLocks noChangeArrowheads="1"/>
            </p:cNvSpPr>
            <p:nvPr/>
          </p:nvSpPr>
          <p:spPr bwMode="gray">
            <a:xfrm flipH="1">
              <a:off x="3405979" y="1580000"/>
              <a:ext cx="5340521" cy="258362"/>
            </a:xfrm>
            <a:prstGeom prst="rect">
              <a:avLst/>
            </a:prstGeom>
            <a:solidFill>
              <a:srgbClr val="00B0F0"/>
            </a:solidFill>
            <a:ln w="9525">
              <a:solidFill>
                <a:srgbClr val="6666FF"/>
              </a:solidFill>
              <a:miter lim="800000"/>
              <a:headEnd/>
              <a:tailEnd/>
            </a:ln>
            <a:effectLst>
              <a:outerShdw dist="35921" dir="2700000" algn="ctr" rotWithShape="0">
                <a:srgbClr val="808080"/>
              </a:outerShdw>
            </a:effectLst>
          </p:spPr>
          <p:txBody>
            <a:bodyPr lIns="0" tIns="0" rIns="0" bIns="0" anchor="ctr" anchorCtr="1"/>
            <a:lstStyle/>
            <a:p>
              <a:pPr algn="ctr" defTabSz="882650" eaLnBrk="0" hangingPunct="0">
                <a:buClr>
                  <a:schemeClr val="accent2"/>
                </a:buClr>
                <a:buFont typeface="Wingdings" pitchFamily="2" charset="2"/>
                <a:buNone/>
              </a:pPr>
              <a:r>
                <a:rPr lang="en-US" altLang="zh-CN" sz="1100" i="1" dirty="0" smtClean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  <a:cs typeface="Times New Roman" pitchFamily="18" charset="0"/>
                </a:rPr>
                <a:t>1</a:t>
              </a:r>
              <a:r>
                <a:rPr lang="zh-CN" altLang="en-US" sz="1100" i="1" dirty="0" smtClean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  <a:cs typeface="Times New Roman" pitchFamily="18" charset="0"/>
                </a:rPr>
                <a:t>月</a:t>
              </a:r>
              <a:r>
                <a:rPr lang="en-US" altLang="zh-CN" sz="1100" i="1" dirty="0" smtClean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  <a:cs typeface="Times New Roman" pitchFamily="18" charset="0"/>
                </a:rPr>
                <a:t>2</a:t>
              </a:r>
              <a:r>
                <a:rPr lang="zh-CN" altLang="en-US" sz="1100" i="1" dirty="0" smtClean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  <a:cs typeface="Times New Roman" pitchFamily="18" charset="0"/>
                </a:rPr>
                <a:t>日以后</a:t>
              </a:r>
              <a:endParaRPr lang="en-US" altLang="zh-CN" sz="1100" i="1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endParaRPr>
            </a:p>
          </p:txBody>
        </p:sp>
        <p:sp>
          <p:nvSpPr>
            <p:cNvPr id="21" name="AutoShape 60"/>
            <p:cNvSpPr>
              <a:spLocks noChangeArrowheads="1"/>
            </p:cNvSpPr>
            <p:nvPr/>
          </p:nvSpPr>
          <p:spPr bwMode="auto">
            <a:xfrm>
              <a:off x="335817" y="2021208"/>
              <a:ext cx="1134946" cy="569662"/>
            </a:xfrm>
            <a:prstGeom prst="homePlate">
              <a:avLst>
                <a:gd name="adj" fmla="val 0"/>
              </a:avLst>
            </a:prstGeom>
            <a:solidFill>
              <a:schemeClr val="tx2">
                <a:lumMod val="20000"/>
                <a:lumOff val="80000"/>
              </a:schemeClr>
            </a:solidFill>
            <a:ln w="6350" cap="rnd" algn="ctr">
              <a:solidFill>
                <a:srgbClr val="3399FF"/>
              </a:solidFill>
              <a:miter lim="800000"/>
              <a:headEnd/>
              <a:tailEnd/>
            </a:ln>
          </p:spPr>
          <p:txBody>
            <a:bodyPr lIns="0" rIns="0" anchor="ctr"/>
            <a:lstStyle/>
            <a:p>
              <a:pPr algn="ctr"/>
              <a:r>
                <a:rPr lang="zh-CN" altLang="en-US" sz="1400" dirty="0" smtClean="0">
                  <a:latin typeface="微软雅黑" pitchFamily="34" charset="-122"/>
                  <a:ea typeface="微软雅黑" pitchFamily="34" charset="-122"/>
                </a:rPr>
                <a:t>画像标签需求确认阶段</a:t>
              </a:r>
              <a:endParaRPr lang="zh-CN" altLang="en-US" sz="1400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2" name="AutoShape 60"/>
            <p:cNvSpPr>
              <a:spLocks noChangeArrowheads="1"/>
            </p:cNvSpPr>
            <p:nvPr/>
          </p:nvSpPr>
          <p:spPr bwMode="auto">
            <a:xfrm>
              <a:off x="335817" y="2785878"/>
              <a:ext cx="1134945" cy="600005"/>
            </a:xfrm>
            <a:prstGeom prst="homePlate">
              <a:avLst>
                <a:gd name="adj" fmla="val 0"/>
              </a:avLst>
            </a:prstGeom>
            <a:solidFill>
              <a:schemeClr val="tx2">
                <a:lumMod val="20000"/>
                <a:lumOff val="80000"/>
              </a:schemeClr>
            </a:solidFill>
            <a:ln w="6350" cap="rnd" algn="ctr">
              <a:solidFill>
                <a:srgbClr val="3399FF"/>
              </a:solidFill>
              <a:miter lim="800000"/>
              <a:headEnd/>
              <a:tailEnd/>
            </a:ln>
          </p:spPr>
          <p:txBody>
            <a:bodyPr lIns="0" rIns="0" anchor="ctr"/>
            <a:lstStyle/>
            <a:p>
              <a:pPr algn="ctr"/>
              <a:r>
                <a:rPr lang="zh-CN" altLang="en-US" sz="1400" dirty="0">
                  <a:latin typeface="微软雅黑" pitchFamily="34" charset="-122"/>
                  <a:ea typeface="微软雅黑" pitchFamily="34" charset="-122"/>
                </a:rPr>
                <a:t>画像</a:t>
              </a:r>
              <a:r>
                <a:rPr lang="zh-CN" altLang="en-US" sz="1400" dirty="0" smtClean="0">
                  <a:latin typeface="微软雅黑" pitchFamily="34" charset="-122"/>
                  <a:ea typeface="微软雅黑" pitchFamily="34" charset="-122"/>
                </a:rPr>
                <a:t>标签</a:t>
              </a:r>
              <a:endParaRPr lang="en-US" altLang="zh-CN" sz="1400" dirty="0" smtClean="0">
                <a:latin typeface="微软雅黑" pitchFamily="34" charset="-122"/>
                <a:ea typeface="微软雅黑" pitchFamily="34" charset="-122"/>
              </a:endParaRPr>
            </a:p>
            <a:p>
              <a:pPr algn="ctr"/>
              <a:r>
                <a:rPr lang="zh-CN" altLang="en-US" sz="1400" dirty="0" smtClean="0">
                  <a:latin typeface="微软雅黑" pitchFamily="34" charset="-122"/>
                  <a:ea typeface="微软雅黑" pitchFamily="34" charset="-122"/>
                </a:rPr>
                <a:t>模型开发</a:t>
              </a:r>
              <a:endParaRPr lang="zh-CN" altLang="en-US" sz="1400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3" name="AutoShape 60"/>
            <p:cNvSpPr>
              <a:spLocks noChangeArrowheads="1"/>
            </p:cNvSpPr>
            <p:nvPr/>
          </p:nvSpPr>
          <p:spPr bwMode="auto">
            <a:xfrm>
              <a:off x="335816" y="3573059"/>
              <a:ext cx="1143209" cy="1167405"/>
            </a:xfrm>
            <a:prstGeom prst="homePlate">
              <a:avLst>
                <a:gd name="adj" fmla="val 0"/>
              </a:avLst>
            </a:prstGeom>
            <a:solidFill>
              <a:schemeClr val="tx2">
                <a:lumMod val="20000"/>
                <a:lumOff val="80000"/>
              </a:schemeClr>
            </a:solidFill>
            <a:ln w="6350" cap="rnd" algn="ctr">
              <a:solidFill>
                <a:srgbClr val="3399FF"/>
              </a:solidFill>
              <a:miter lim="800000"/>
              <a:headEnd/>
              <a:tailEnd/>
            </a:ln>
          </p:spPr>
          <p:txBody>
            <a:bodyPr lIns="0" rIns="0" anchor="ctr"/>
            <a:lstStyle/>
            <a:p>
              <a:pPr algn="ctr"/>
              <a:r>
                <a:rPr lang="zh-CN" altLang="en-US" sz="1400" dirty="0" smtClean="0">
                  <a:latin typeface="微软雅黑" pitchFamily="34" charset="-122"/>
                  <a:ea typeface="微软雅黑" pitchFamily="34" charset="-122"/>
                </a:rPr>
                <a:t>标签化运营</a:t>
              </a:r>
              <a:endParaRPr lang="zh-CN" altLang="en-US" sz="1400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4" name="AutoShape 45"/>
            <p:cNvSpPr>
              <a:spLocks noChangeArrowheads="1"/>
            </p:cNvSpPr>
            <p:nvPr/>
          </p:nvSpPr>
          <p:spPr bwMode="auto">
            <a:xfrm>
              <a:off x="1646057" y="2785878"/>
              <a:ext cx="7185155" cy="600005"/>
            </a:xfrm>
            <a:prstGeom prst="homePlate">
              <a:avLst>
                <a:gd name="adj" fmla="val 8434"/>
              </a:avLst>
            </a:prstGeom>
            <a:solidFill>
              <a:srgbClr val="808080">
                <a:lumMod val="40000"/>
                <a:lumOff val="60000"/>
                <a:alpha val="59999"/>
              </a:srgbClr>
            </a:solidFill>
            <a:ln w="12700" cap="rnd" algn="ctr">
              <a:solidFill>
                <a:srgbClr val="3399FF"/>
              </a:solidFill>
              <a:miter lim="800000"/>
              <a:headEnd/>
              <a:tailEnd/>
            </a:ln>
          </p:spPr>
          <p:txBody>
            <a:bodyPr anchorCtr="1"/>
            <a:lstStyle/>
            <a:p>
              <a:pPr marL="111125" marR="0" lvl="0" indent="-111125" algn="ctr" defTabSz="762000" eaLnBrk="1" fontAlgn="auto" latinLnBrk="0" hangingPunct="1">
                <a:lnSpc>
                  <a:spcPct val="85000"/>
                </a:lnSpc>
                <a:spcBef>
                  <a:spcPct val="50000"/>
                </a:spcBef>
                <a:spcAft>
                  <a:spcPts val="0"/>
                </a:spcAft>
                <a:buClr>
                  <a:srgbClr val="005E8A"/>
                </a:buClr>
                <a:buSzTx/>
                <a:buFont typeface="Wingdings" pitchFamily="2" charset="2"/>
                <a:buNone/>
                <a:tabLst/>
                <a:defRPr/>
              </a:pPr>
              <a:r>
                <a:rPr kumimoji="0" lang="ja-JP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333399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     </a:t>
              </a:r>
            </a:p>
          </p:txBody>
        </p:sp>
        <p:sp>
          <p:nvSpPr>
            <p:cNvPr id="25" name="AutoShape 45"/>
            <p:cNvSpPr>
              <a:spLocks noChangeArrowheads="1"/>
            </p:cNvSpPr>
            <p:nvPr/>
          </p:nvSpPr>
          <p:spPr bwMode="auto">
            <a:xfrm>
              <a:off x="1665375" y="3578445"/>
              <a:ext cx="7185155" cy="1162019"/>
            </a:xfrm>
            <a:prstGeom prst="homePlate">
              <a:avLst>
                <a:gd name="adj" fmla="val 8434"/>
              </a:avLst>
            </a:prstGeom>
            <a:solidFill>
              <a:srgbClr val="808080">
                <a:lumMod val="40000"/>
                <a:lumOff val="60000"/>
                <a:alpha val="59999"/>
              </a:srgbClr>
            </a:solidFill>
            <a:ln w="12700" cap="rnd" algn="ctr">
              <a:solidFill>
                <a:srgbClr val="3399FF"/>
              </a:solidFill>
              <a:miter lim="800000"/>
              <a:headEnd/>
              <a:tailEnd/>
            </a:ln>
          </p:spPr>
          <p:txBody>
            <a:bodyPr anchorCtr="1"/>
            <a:lstStyle/>
            <a:p>
              <a:pPr marL="111125" marR="0" lvl="0" indent="-111125" algn="ctr" defTabSz="762000" eaLnBrk="1" fontAlgn="auto" latinLnBrk="0" hangingPunct="1">
                <a:lnSpc>
                  <a:spcPct val="85000"/>
                </a:lnSpc>
                <a:spcBef>
                  <a:spcPct val="50000"/>
                </a:spcBef>
                <a:spcAft>
                  <a:spcPts val="0"/>
                </a:spcAft>
                <a:buClr>
                  <a:srgbClr val="005E8A"/>
                </a:buClr>
                <a:buSzTx/>
                <a:buFont typeface="Wingdings" pitchFamily="2" charset="2"/>
                <a:buNone/>
                <a:tabLst/>
                <a:defRPr/>
              </a:pPr>
              <a:r>
                <a:rPr kumimoji="0" lang="ja-JP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333399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     </a:t>
              </a:r>
            </a:p>
          </p:txBody>
        </p:sp>
        <p:sp>
          <p:nvSpPr>
            <p:cNvPr id="26" name="AutoShape 68"/>
            <p:cNvSpPr>
              <a:spLocks noChangeArrowheads="1"/>
            </p:cNvSpPr>
            <p:nvPr/>
          </p:nvSpPr>
          <p:spPr bwMode="auto">
            <a:xfrm>
              <a:off x="1754755" y="2124938"/>
              <a:ext cx="869222" cy="407691"/>
            </a:xfrm>
            <a:prstGeom prst="homePlate">
              <a:avLst>
                <a:gd name="adj" fmla="val 17747"/>
              </a:avLst>
            </a:prstGeom>
            <a:solidFill>
              <a:schemeClr val="accent3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0" tIns="91440" rIns="0" bIns="0" anchor="t"/>
            <a:lstStyle/>
            <a:p>
              <a:pPr algn="ctr"/>
              <a:endParaRPr lang="zh-CN" altLang="en-US" sz="1100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7" name="AutoShape 68"/>
            <p:cNvSpPr>
              <a:spLocks noChangeArrowheads="1"/>
            </p:cNvSpPr>
            <p:nvPr/>
          </p:nvSpPr>
          <p:spPr bwMode="auto">
            <a:xfrm>
              <a:off x="1832435" y="2149295"/>
              <a:ext cx="667837" cy="344830"/>
            </a:xfrm>
            <a:prstGeom prst="homePlate">
              <a:avLst>
                <a:gd name="adj" fmla="val 17747"/>
              </a:avLst>
            </a:prstGeom>
            <a:solidFill>
              <a:srgbClr val="FFFFFF">
                <a:lumMod val="95000"/>
              </a:srgbClr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0" tIns="0" rIns="0" bIns="0" anchor="ctr"/>
            <a:lstStyle/>
            <a:p>
              <a:r>
                <a:rPr lang="zh-CN" altLang="en-US" sz="900" dirty="0" smtClean="0">
                  <a:latin typeface="微软雅黑" pitchFamily="34" charset="-122"/>
                  <a:ea typeface="微软雅黑" pitchFamily="34" charset="-122"/>
                </a:rPr>
                <a:t>会员协同各业务部门需求提出</a:t>
              </a:r>
              <a:endParaRPr lang="en-US" altLang="zh-CN" sz="900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8" name="AutoShape 68"/>
            <p:cNvSpPr>
              <a:spLocks noChangeArrowheads="1"/>
            </p:cNvSpPr>
            <p:nvPr/>
          </p:nvSpPr>
          <p:spPr bwMode="auto">
            <a:xfrm>
              <a:off x="2628460" y="2124939"/>
              <a:ext cx="777520" cy="407690"/>
            </a:xfrm>
            <a:prstGeom prst="homePlate">
              <a:avLst>
                <a:gd name="adj" fmla="val 17747"/>
              </a:avLst>
            </a:prstGeom>
            <a:solidFill>
              <a:schemeClr val="accent3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0" tIns="91440" rIns="0" bIns="0" anchor="t"/>
            <a:lstStyle/>
            <a:p>
              <a:pPr algn="ctr"/>
              <a:endParaRPr lang="zh-CN" altLang="en-US" sz="1050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9" name="AutoShape 68"/>
            <p:cNvSpPr>
              <a:spLocks noChangeArrowheads="1"/>
            </p:cNvSpPr>
            <p:nvPr/>
          </p:nvSpPr>
          <p:spPr bwMode="auto">
            <a:xfrm>
              <a:off x="2706141" y="2173000"/>
              <a:ext cx="680526" cy="315129"/>
            </a:xfrm>
            <a:prstGeom prst="homePlate">
              <a:avLst>
                <a:gd name="adj" fmla="val 17747"/>
              </a:avLst>
            </a:prstGeom>
            <a:solidFill>
              <a:srgbClr val="FFFFFF">
                <a:lumMod val="95000"/>
              </a:srgbClr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0" tIns="0" rIns="0" bIns="0" anchor="ctr"/>
            <a:lstStyle/>
            <a:p>
              <a:r>
                <a:rPr lang="zh-CN" altLang="en-US" sz="900" dirty="0" smtClean="0">
                  <a:latin typeface="微软雅黑" pitchFamily="34" charset="-122"/>
                  <a:ea typeface="微软雅黑" pitchFamily="34" charset="-122"/>
                </a:rPr>
                <a:t>客户运营画像标签体系设计评审</a:t>
              </a:r>
              <a:endParaRPr lang="en-US" altLang="zh-CN" sz="900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0" name="AutoShape 68"/>
            <p:cNvSpPr>
              <a:spLocks noChangeArrowheads="1"/>
            </p:cNvSpPr>
            <p:nvPr/>
          </p:nvSpPr>
          <p:spPr bwMode="auto">
            <a:xfrm>
              <a:off x="3318846" y="2853326"/>
              <a:ext cx="3926051" cy="460545"/>
            </a:xfrm>
            <a:prstGeom prst="homePlate">
              <a:avLst>
                <a:gd name="adj" fmla="val 17747"/>
              </a:avLst>
            </a:prstGeom>
            <a:solidFill>
              <a:schemeClr val="accent3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0" tIns="91440" rIns="0" bIns="0" anchor="t"/>
            <a:lstStyle/>
            <a:p>
              <a:pPr algn="ctr"/>
              <a:endParaRPr lang="zh-CN" altLang="en-US" sz="1100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1" name="AutoShape 68"/>
            <p:cNvSpPr>
              <a:spLocks noChangeArrowheads="1"/>
            </p:cNvSpPr>
            <p:nvPr/>
          </p:nvSpPr>
          <p:spPr bwMode="auto">
            <a:xfrm>
              <a:off x="3376427" y="2875255"/>
              <a:ext cx="1123565" cy="399374"/>
            </a:xfrm>
            <a:prstGeom prst="homePlate">
              <a:avLst>
                <a:gd name="adj" fmla="val 17747"/>
              </a:avLst>
            </a:prstGeom>
            <a:solidFill>
              <a:srgbClr val="FFFFFF">
                <a:lumMod val="95000"/>
              </a:srgbClr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0" tIns="0" rIns="0" bIns="0" anchor="ctr"/>
            <a:lstStyle/>
            <a:p>
              <a:pPr algn="ctr"/>
              <a:r>
                <a:rPr lang="zh-CN" altLang="en-US" sz="1000" dirty="0" smtClean="0">
                  <a:latin typeface="微软雅黑" pitchFamily="34" charset="-122"/>
                  <a:ea typeface="微软雅黑" pitchFamily="34" charset="-122"/>
                </a:rPr>
                <a:t>一阶段画像及拉新营销标签</a:t>
              </a:r>
              <a:endParaRPr lang="zh-CN" altLang="en-US" sz="1000" dirty="0">
                <a:latin typeface="微软雅黑" pitchFamily="34" charset="-122"/>
                <a:ea typeface="微软雅黑" pitchFamily="34" charset="-122"/>
              </a:endParaRPr>
            </a:p>
          </p:txBody>
        </p:sp>
        <p:grpSp>
          <p:nvGrpSpPr>
            <p:cNvPr id="43" name="组合 42"/>
            <p:cNvGrpSpPr/>
            <p:nvPr/>
          </p:nvGrpSpPr>
          <p:grpSpPr>
            <a:xfrm>
              <a:off x="4184122" y="3673897"/>
              <a:ext cx="3157523" cy="867756"/>
              <a:chOff x="5457629" y="3681645"/>
              <a:chExt cx="3157523" cy="1058819"/>
            </a:xfrm>
          </p:grpSpPr>
          <p:sp>
            <p:nvSpPr>
              <p:cNvPr id="34" name="AutoShape 68"/>
              <p:cNvSpPr>
                <a:spLocks noChangeArrowheads="1"/>
              </p:cNvSpPr>
              <p:nvPr/>
            </p:nvSpPr>
            <p:spPr bwMode="auto">
              <a:xfrm>
                <a:off x="5457629" y="3686965"/>
                <a:ext cx="2037681" cy="1053499"/>
              </a:xfrm>
              <a:prstGeom prst="homePlate">
                <a:avLst>
                  <a:gd name="adj" fmla="val 17747"/>
                </a:avLst>
              </a:prstGeom>
              <a:solidFill>
                <a:schemeClr val="accent1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0" tIns="91440" rIns="0" bIns="0" anchor="t"/>
              <a:lstStyle/>
              <a:p>
                <a:pPr algn="ctr"/>
                <a:endParaRPr lang="zh-CN" altLang="en-US" sz="1100" dirty="0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35" name="AutoShape 68"/>
              <p:cNvSpPr>
                <a:spLocks noChangeArrowheads="1"/>
              </p:cNvSpPr>
              <p:nvPr/>
            </p:nvSpPr>
            <p:spPr bwMode="auto">
              <a:xfrm>
                <a:off x="7577100" y="3681645"/>
                <a:ext cx="1038052" cy="1053499"/>
              </a:xfrm>
              <a:prstGeom prst="homePlate">
                <a:avLst>
                  <a:gd name="adj" fmla="val 17747"/>
                </a:avLst>
              </a:prstGeom>
              <a:solidFill>
                <a:srgbClr val="FF9900">
                  <a:lumMod val="40000"/>
                  <a:lumOff val="60000"/>
                </a:srgbClr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0" tIns="91440" rIns="0" bIns="0" anchor="t"/>
              <a:lstStyle/>
              <a:p>
                <a:pPr algn="ctr"/>
                <a:endParaRPr lang="zh-CN" altLang="en-US" sz="1100" dirty="0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36" name="AutoShape 68"/>
              <p:cNvSpPr>
                <a:spLocks noChangeArrowheads="1"/>
              </p:cNvSpPr>
              <p:nvPr/>
            </p:nvSpPr>
            <p:spPr bwMode="auto">
              <a:xfrm>
                <a:off x="5600653" y="3746197"/>
                <a:ext cx="855760" cy="912532"/>
              </a:xfrm>
              <a:prstGeom prst="homePlate">
                <a:avLst>
                  <a:gd name="adj" fmla="val 17747"/>
                </a:avLst>
              </a:prstGeom>
              <a:solidFill>
                <a:srgbClr val="FFFFFF">
                  <a:lumMod val="95000"/>
                </a:srgbClr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0" tIns="0" rIns="0" bIns="0" anchor="ctr"/>
              <a:lstStyle/>
              <a:p>
                <a:r>
                  <a:rPr lang="zh-CN" altLang="en-US" sz="1000" dirty="0" smtClean="0">
                    <a:latin typeface="微软雅黑" pitchFamily="34" charset="-122"/>
                    <a:ea typeface="微软雅黑" pitchFamily="34" charset="-122"/>
                  </a:rPr>
                  <a:t>基于标签的活动运营</a:t>
                </a:r>
                <a:endParaRPr lang="en-US" altLang="zh-CN" sz="1000" dirty="0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37" name="AutoShape 68"/>
              <p:cNvSpPr>
                <a:spLocks noChangeArrowheads="1"/>
              </p:cNvSpPr>
              <p:nvPr/>
            </p:nvSpPr>
            <p:spPr bwMode="auto">
              <a:xfrm>
                <a:off x="7678369" y="3752129"/>
                <a:ext cx="840035" cy="912531"/>
              </a:xfrm>
              <a:prstGeom prst="homePlate">
                <a:avLst>
                  <a:gd name="adj" fmla="val 17747"/>
                </a:avLst>
              </a:prstGeom>
              <a:solidFill>
                <a:srgbClr val="FFFFFF">
                  <a:lumMod val="95000"/>
                </a:srgbClr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0" tIns="0" rIns="0" bIns="0" anchor="ctr"/>
              <a:lstStyle/>
              <a:p>
                <a:pPr algn="ctr"/>
                <a:r>
                  <a:rPr lang="zh-CN" altLang="en-US" sz="1000" dirty="0" smtClean="0">
                    <a:latin typeface="微软雅黑" pitchFamily="34" charset="-122"/>
                    <a:ea typeface="微软雅黑" pitchFamily="34" charset="-122"/>
                  </a:rPr>
                  <a:t>基于画像标签的能力输出</a:t>
                </a:r>
                <a:endParaRPr lang="zh-CN" altLang="en-US" sz="1000" dirty="0"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sp>
          <p:nvSpPr>
            <p:cNvPr id="40" name="五角星 39"/>
            <p:cNvSpPr/>
            <p:nvPr/>
          </p:nvSpPr>
          <p:spPr>
            <a:xfrm>
              <a:off x="3352840" y="2218677"/>
              <a:ext cx="249247" cy="174724"/>
            </a:xfrm>
            <a:prstGeom prst="star5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1" name="AutoShape 68"/>
            <p:cNvSpPr>
              <a:spLocks noChangeArrowheads="1"/>
            </p:cNvSpPr>
            <p:nvPr/>
          </p:nvSpPr>
          <p:spPr bwMode="auto">
            <a:xfrm>
              <a:off x="4557573" y="2883039"/>
              <a:ext cx="1310571" cy="399374"/>
            </a:xfrm>
            <a:prstGeom prst="homePlate">
              <a:avLst>
                <a:gd name="adj" fmla="val 17747"/>
              </a:avLst>
            </a:prstGeom>
            <a:solidFill>
              <a:srgbClr val="FFFFFF">
                <a:lumMod val="95000"/>
              </a:srgbClr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0" tIns="0" rIns="0" bIns="0" anchor="ctr"/>
            <a:lstStyle/>
            <a:p>
              <a:pPr algn="ctr"/>
              <a:r>
                <a:rPr lang="zh-CN" altLang="en-US" sz="1000" dirty="0">
                  <a:latin typeface="微软雅黑" pitchFamily="34" charset="-122"/>
                  <a:ea typeface="微软雅黑" pitchFamily="34" charset="-122"/>
                </a:rPr>
                <a:t>二</a:t>
              </a:r>
              <a:r>
                <a:rPr lang="zh-CN" altLang="en-US" sz="1000" dirty="0" smtClean="0">
                  <a:latin typeface="微软雅黑" pitchFamily="34" charset="-122"/>
                  <a:ea typeface="微软雅黑" pitchFamily="34" charset="-122"/>
                </a:rPr>
                <a:t>阶段画像及存量经营标签</a:t>
              </a:r>
              <a:endParaRPr lang="zh-CN" altLang="en-US" sz="1000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2" name="AutoShape 68"/>
            <p:cNvSpPr>
              <a:spLocks noChangeArrowheads="1"/>
            </p:cNvSpPr>
            <p:nvPr/>
          </p:nvSpPr>
          <p:spPr bwMode="auto">
            <a:xfrm>
              <a:off x="5948228" y="2875255"/>
              <a:ext cx="1255661" cy="399374"/>
            </a:xfrm>
            <a:prstGeom prst="homePlate">
              <a:avLst>
                <a:gd name="adj" fmla="val 17747"/>
              </a:avLst>
            </a:prstGeom>
            <a:solidFill>
              <a:srgbClr val="FFFFFF">
                <a:lumMod val="95000"/>
              </a:srgbClr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0" tIns="0" rIns="0" bIns="0" anchor="ctr"/>
            <a:lstStyle/>
            <a:p>
              <a:pPr algn="ctr"/>
              <a:r>
                <a:rPr lang="zh-CN" altLang="en-US" sz="1000" dirty="0" smtClean="0">
                  <a:latin typeface="微软雅黑" pitchFamily="34" charset="-122"/>
                  <a:ea typeface="微软雅黑" pitchFamily="34" charset="-122"/>
                </a:rPr>
                <a:t>三阶段画像标签体系迭代</a:t>
              </a:r>
              <a:endParaRPr lang="zh-CN" altLang="en-US" sz="1000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8" name="五角星 37"/>
            <p:cNvSpPr/>
            <p:nvPr/>
          </p:nvSpPr>
          <p:spPr>
            <a:xfrm>
              <a:off x="5762884" y="2945476"/>
              <a:ext cx="249247" cy="174724"/>
            </a:xfrm>
            <a:prstGeom prst="star5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45" name="AutoShape 68"/>
          <p:cNvSpPr>
            <a:spLocks noChangeArrowheads="1"/>
          </p:cNvSpPr>
          <p:nvPr/>
        </p:nvSpPr>
        <p:spPr bwMode="auto">
          <a:xfrm>
            <a:off x="5275800" y="3442188"/>
            <a:ext cx="855760" cy="747866"/>
          </a:xfrm>
          <a:prstGeom prst="homePlate">
            <a:avLst>
              <a:gd name="adj" fmla="val 17747"/>
            </a:avLst>
          </a:prstGeom>
          <a:solidFill>
            <a:srgbClr val="FFFFFF">
              <a:lumMod val="95000"/>
            </a:srgbClr>
          </a:solidFill>
          <a:ln w="9525" algn="ctr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r>
              <a:rPr lang="zh-CN" altLang="en-US" sz="1000" dirty="0" smtClean="0">
                <a:latin typeface="微软雅黑" pitchFamily="34" charset="-122"/>
                <a:ea typeface="微软雅黑" pitchFamily="34" charset="-122"/>
              </a:rPr>
              <a:t>基于标签的经营监控</a:t>
            </a:r>
            <a:endParaRPr lang="en-US" altLang="zh-CN" sz="1000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49314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0149352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324544" y="195486"/>
            <a:ext cx="8495928" cy="648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000" b="1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会员画像分析路径</a:t>
            </a:r>
            <a:endParaRPr altLang="en-US" sz="2000" b="1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971600" y="1275606"/>
            <a:ext cx="6843597" cy="2848708"/>
            <a:chOff x="1259632" y="2550674"/>
            <a:chExt cx="6843597" cy="2848708"/>
          </a:xfrm>
        </p:grpSpPr>
        <p:sp>
          <p:nvSpPr>
            <p:cNvPr id="22" name="Oval 5"/>
            <p:cNvSpPr>
              <a:spLocks noChangeArrowheads="1"/>
            </p:cNvSpPr>
            <p:nvPr/>
          </p:nvSpPr>
          <p:spPr bwMode="auto">
            <a:xfrm>
              <a:off x="1717708" y="2550674"/>
              <a:ext cx="5213109" cy="2181721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chemeClr val="folHlink"/>
              </a:solidFill>
              <a:round/>
              <a:headEnd/>
              <a:tailEnd/>
            </a:ln>
            <a:effectLst/>
          </p:spPr>
          <p:txBody>
            <a:bodyPr wrap="none" lIns="45720" rIns="45720" anchor="ctr" anchorCtr="1"/>
            <a:lstStyle/>
            <a:p>
              <a:endPara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" name="AutoShape 7"/>
            <p:cNvSpPr>
              <a:spLocks noChangeArrowheads="1"/>
            </p:cNvSpPr>
            <p:nvPr/>
          </p:nvSpPr>
          <p:spPr bwMode="auto">
            <a:xfrm>
              <a:off x="5436096" y="3142505"/>
              <a:ext cx="2667133" cy="901001"/>
            </a:xfrm>
            <a:prstGeom prst="homePlate">
              <a:avLst>
                <a:gd name="adj" fmla="val 53811"/>
              </a:avLst>
            </a:prstGeom>
            <a:solidFill>
              <a:schemeClr val="tx2">
                <a:lumMod val="40000"/>
                <a:lumOff val="60000"/>
              </a:schemeClr>
            </a:solidFill>
            <a:ln w="6350">
              <a:solidFill>
                <a:schemeClr val="tx2">
                  <a:lumMod val="40000"/>
                  <a:lumOff val="6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lIns="640080" rIns="45720"/>
            <a:lstStyle/>
            <a:p>
              <a:pPr marL="114300" indent="-114300" algn="ctr" defTabSz="1558925">
                <a:spcBef>
                  <a:spcPct val="30000"/>
                </a:spcBef>
                <a:buClr>
                  <a:schemeClr val="folHlink"/>
                </a:buClr>
              </a:pPr>
              <a:r>
                <a:rPr lang="en-US" altLang="zh-CN" sz="1400" b="1" i="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4.</a:t>
              </a:r>
              <a:r>
                <a:rPr lang="zh-CN" altLang="en-US" sz="1400" b="1" i="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储值卡</a:t>
              </a:r>
              <a:endParaRPr lang="en-US" sz="1400" b="1" i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114300" indent="-114300" algn="ctr" defTabSz="1558925">
                <a:spcBef>
                  <a:spcPct val="30000"/>
                </a:spcBef>
                <a:buClr>
                  <a:schemeClr val="folHlink"/>
                </a:buClr>
                <a:buFontTx/>
                <a:buChar char="•"/>
              </a:pPr>
              <a:endParaRPr lang="en-GB" altLang="zh-CN" sz="1400" i="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" name="AutoShape 7"/>
            <p:cNvSpPr>
              <a:spLocks noChangeArrowheads="1"/>
            </p:cNvSpPr>
            <p:nvPr/>
          </p:nvSpPr>
          <p:spPr bwMode="auto">
            <a:xfrm>
              <a:off x="4324262" y="3622532"/>
              <a:ext cx="2667133" cy="901001"/>
            </a:xfrm>
            <a:prstGeom prst="homePlate">
              <a:avLst>
                <a:gd name="adj" fmla="val 53811"/>
              </a:avLst>
            </a:prstGeom>
            <a:solidFill>
              <a:schemeClr val="tx2">
                <a:lumMod val="60000"/>
                <a:lumOff val="40000"/>
              </a:schemeClr>
            </a:solidFill>
            <a:ln w="6350">
              <a:solidFill>
                <a:schemeClr val="tx2">
                  <a:lumMod val="40000"/>
                  <a:lumOff val="6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lIns="640080" rIns="45720"/>
            <a:lstStyle/>
            <a:p>
              <a:pPr marL="114300" indent="-114300" algn="ctr" defTabSz="1558925">
                <a:spcBef>
                  <a:spcPct val="30000"/>
                </a:spcBef>
                <a:buClr>
                  <a:schemeClr val="folHlink"/>
                </a:buClr>
              </a:pPr>
              <a:r>
                <a:rPr lang="en-US" altLang="zh-CN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3.</a:t>
              </a:r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理财</a:t>
              </a:r>
              <a:endParaRPr lang="en-US" sz="1400" b="1" i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6" name="AutoShape 8"/>
            <p:cNvSpPr>
              <a:spLocks noChangeArrowheads="1"/>
            </p:cNvSpPr>
            <p:nvPr/>
          </p:nvSpPr>
          <p:spPr bwMode="auto">
            <a:xfrm>
              <a:off x="2936700" y="4047881"/>
              <a:ext cx="2667133" cy="901001"/>
            </a:xfrm>
            <a:prstGeom prst="homePlate">
              <a:avLst>
                <a:gd name="adj" fmla="val 55077"/>
              </a:avLst>
            </a:prstGeom>
            <a:solidFill>
              <a:srgbClr val="2272AB"/>
            </a:solidFill>
            <a:ln w="6350">
              <a:solidFill>
                <a:srgbClr val="2272AB"/>
              </a:solidFill>
              <a:miter lim="800000"/>
              <a:headEnd/>
              <a:tailEnd/>
            </a:ln>
            <a:effectLst/>
          </p:spPr>
          <p:txBody>
            <a:bodyPr wrap="none" lIns="45720" rIns="45720"/>
            <a:lstStyle/>
            <a:p>
              <a:pPr marL="114300" indent="-114300" algn="ctr" defTabSz="1558925">
                <a:spcBef>
                  <a:spcPct val="30000"/>
                </a:spcBef>
              </a:pPr>
              <a:r>
                <a:rPr lang="en-US" altLang="zh-CN" sz="1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2.</a:t>
              </a:r>
              <a:r>
                <a:rPr lang="zh-CN" altLang="en-US" sz="1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个贷</a:t>
              </a:r>
              <a:endParaRPr 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114300" indent="-114300" algn="ctr" defTabSz="1558925">
                <a:spcBef>
                  <a:spcPct val="30000"/>
                </a:spcBef>
              </a:pPr>
              <a:endParaRPr lang="en-GB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7" name="AutoShape 9"/>
            <p:cNvSpPr>
              <a:spLocks noChangeArrowheads="1"/>
            </p:cNvSpPr>
            <p:nvPr/>
          </p:nvSpPr>
          <p:spPr bwMode="auto">
            <a:xfrm>
              <a:off x="1259632" y="4498381"/>
              <a:ext cx="2667133" cy="901001"/>
            </a:xfrm>
            <a:prstGeom prst="homePlate">
              <a:avLst>
                <a:gd name="adj" fmla="val 50428"/>
              </a:avLst>
            </a:prstGeom>
            <a:solidFill>
              <a:schemeClr val="accent1">
                <a:lumMod val="75000"/>
              </a:schemeClr>
            </a:solidFill>
            <a:ln w="6350">
              <a:solidFill>
                <a:srgbClr val="2272AB"/>
              </a:solidFill>
              <a:miter lim="800000"/>
              <a:headEnd/>
              <a:tailEnd/>
            </a:ln>
            <a:effectLst/>
          </p:spPr>
          <p:txBody>
            <a:bodyPr wrap="none" lIns="45720" rIns="45720"/>
            <a:lstStyle/>
            <a:p>
              <a:pPr marL="114300" indent="-114300" algn="ctr" defTabSz="1558925">
                <a:spcBef>
                  <a:spcPct val="30000"/>
                </a:spcBef>
              </a:pPr>
              <a:r>
                <a:rPr lang="en-US" altLang="zh-CN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1.</a:t>
              </a:r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保险</a:t>
              </a:r>
              <a:endParaRPr lang="en-US" sz="1400" b="1" i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" name="AutoShape 10"/>
            <p:cNvSpPr>
              <a:spLocks noChangeArrowheads="1"/>
            </p:cNvSpPr>
            <p:nvPr/>
          </p:nvSpPr>
          <p:spPr bwMode="auto">
            <a:xfrm rot="18839459">
              <a:off x="6475853" y="3013840"/>
              <a:ext cx="119911" cy="101242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6350">
              <a:solidFill>
                <a:schemeClr val="folHlink"/>
              </a:solidFill>
              <a:miter lim="800000"/>
              <a:headEnd/>
              <a:tailEnd/>
            </a:ln>
            <a:effectLst/>
          </p:spPr>
          <p:txBody>
            <a:bodyPr wrap="none" lIns="36000" tIns="36000" rIns="36000" bIns="36000" anchor="ctr"/>
            <a:lstStyle/>
            <a:p>
              <a:endPara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" name="AutoShape 11"/>
            <p:cNvSpPr>
              <a:spLocks noChangeArrowheads="1"/>
            </p:cNvSpPr>
            <p:nvPr/>
          </p:nvSpPr>
          <p:spPr bwMode="auto">
            <a:xfrm rot="13439459">
              <a:off x="2047988" y="3013665"/>
              <a:ext cx="119498" cy="101592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6350">
              <a:solidFill>
                <a:schemeClr val="folHlink"/>
              </a:solidFill>
              <a:miter lim="800000"/>
              <a:headEnd/>
              <a:tailEnd/>
            </a:ln>
            <a:effectLst/>
          </p:spPr>
          <p:txBody>
            <a:bodyPr wrap="none" lIns="36000" tIns="36000" rIns="36000" bIns="36000" anchor="ctr"/>
            <a:lstStyle/>
            <a:p>
              <a:endPara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10612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324544" y="195486"/>
            <a:ext cx="8495928" cy="648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000" b="1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2.1 </a:t>
            </a:r>
            <a:r>
              <a:rPr lang="zh-CN" altLang="en-US" sz="2000" b="1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保险会员是谁？</a:t>
            </a:r>
            <a:endParaRPr altLang="en-US" sz="2000" b="1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539552" y="1077170"/>
            <a:ext cx="3671658" cy="3447599"/>
            <a:chOff x="539552" y="1132440"/>
            <a:chExt cx="3671658" cy="3447599"/>
          </a:xfrm>
        </p:grpSpPr>
        <p:grpSp>
          <p:nvGrpSpPr>
            <p:cNvPr id="18" name="Group 24"/>
            <p:cNvGrpSpPr>
              <a:grpSpLocks/>
            </p:cNvGrpSpPr>
            <p:nvPr/>
          </p:nvGrpSpPr>
          <p:grpSpPr bwMode="auto">
            <a:xfrm>
              <a:off x="539552" y="1132440"/>
              <a:ext cx="3671658" cy="3447599"/>
              <a:chOff x="2308226" y="1429762"/>
              <a:chExt cx="4376112" cy="4376112"/>
            </a:xfrm>
          </p:grpSpPr>
          <p:sp>
            <p:nvSpPr>
              <p:cNvPr id="40" name="Freeform 12"/>
              <p:cNvSpPr>
                <a:spLocks/>
              </p:cNvSpPr>
              <p:nvPr/>
            </p:nvSpPr>
            <p:spPr bwMode="auto">
              <a:xfrm>
                <a:off x="2807327" y="1429762"/>
                <a:ext cx="2471546" cy="790575"/>
              </a:xfrm>
              <a:custGeom>
                <a:avLst/>
                <a:gdLst>
                  <a:gd name="T0" fmla="*/ 0 w 262"/>
                  <a:gd name="T1" fmla="*/ 2147483647 h 84"/>
                  <a:gd name="T2" fmla="*/ 2147483647 w 262"/>
                  <a:gd name="T3" fmla="*/ 0 h 84"/>
                  <a:gd name="T4" fmla="*/ 2147483647 w 262"/>
                  <a:gd name="T5" fmla="*/ 2147483647 h 84"/>
                  <a:gd name="T6" fmla="*/ 0 60000 65536"/>
                  <a:gd name="T7" fmla="*/ 0 60000 65536"/>
                  <a:gd name="T8" fmla="*/ 0 60000 65536"/>
                  <a:gd name="T9" fmla="*/ 0 w 262"/>
                  <a:gd name="T10" fmla="*/ 0 h 84"/>
                  <a:gd name="T11" fmla="*/ 262 w 262"/>
                  <a:gd name="T12" fmla="*/ 84 h 8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62" h="84">
                    <a:moveTo>
                      <a:pt x="0" y="84"/>
                    </a:moveTo>
                    <a:cubicBezTo>
                      <a:pt x="43" y="33"/>
                      <a:pt x="107" y="0"/>
                      <a:pt x="179" y="0"/>
                    </a:cubicBezTo>
                    <a:cubicBezTo>
                      <a:pt x="208" y="0"/>
                      <a:pt x="236" y="5"/>
                      <a:pt x="262" y="15"/>
                    </a:cubicBezTo>
                  </a:path>
                </a:pathLst>
              </a:custGeom>
              <a:noFill/>
              <a:ln w="28575">
                <a:solidFill>
                  <a:schemeClr val="tx2">
                    <a:lumMod val="60000"/>
                    <a:lumOff val="40000"/>
                  </a:schemeClr>
                </a:solidFill>
                <a:prstDash val="sysDot"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 sz="14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1" name="Freeform 13"/>
              <p:cNvSpPr>
                <a:spLocks/>
              </p:cNvSpPr>
              <p:nvPr/>
            </p:nvSpPr>
            <p:spPr bwMode="auto">
              <a:xfrm>
                <a:off x="2308226" y="2220336"/>
                <a:ext cx="499102" cy="2615286"/>
              </a:xfrm>
              <a:custGeom>
                <a:avLst/>
                <a:gdLst>
                  <a:gd name="T0" fmla="*/ 2147483647 w 53"/>
                  <a:gd name="T1" fmla="*/ 2147483647 h 277"/>
                  <a:gd name="T2" fmla="*/ 0 w 53"/>
                  <a:gd name="T3" fmla="*/ 2147483647 h 277"/>
                  <a:gd name="T4" fmla="*/ 2147483647 w 53"/>
                  <a:gd name="T5" fmla="*/ 0 h 277"/>
                  <a:gd name="T6" fmla="*/ 0 60000 65536"/>
                  <a:gd name="T7" fmla="*/ 0 60000 65536"/>
                  <a:gd name="T8" fmla="*/ 0 60000 65536"/>
                  <a:gd name="T9" fmla="*/ 0 w 53"/>
                  <a:gd name="T10" fmla="*/ 0 h 277"/>
                  <a:gd name="T11" fmla="*/ 53 w 53"/>
                  <a:gd name="T12" fmla="*/ 277 h 27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53" h="277">
                    <a:moveTo>
                      <a:pt x="39" y="277"/>
                    </a:moveTo>
                    <a:cubicBezTo>
                      <a:pt x="14" y="240"/>
                      <a:pt x="0" y="196"/>
                      <a:pt x="0" y="148"/>
                    </a:cubicBezTo>
                    <a:cubicBezTo>
                      <a:pt x="0" y="92"/>
                      <a:pt x="20" y="40"/>
                      <a:pt x="53" y="0"/>
                    </a:cubicBezTo>
                  </a:path>
                </a:pathLst>
              </a:custGeom>
              <a:noFill/>
              <a:ln w="28575">
                <a:solidFill>
                  <a:schemeClr val="tx2">
                    <a:lumMod val="60000"/>
                    <a:lumOff val="40000"/>
                  </a:schemeClr>
                </a:solidFill>
                <a:prstDash val="sysDot"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 sz="14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2" name="Freeform 14"/>
              <p:cNvSpPr>
                <a:spLocks/>
              </p:cNvSpPr>
              <p:nvPr/>
            </p:nvSpPr>
            <p:spPr bwMode="auto">
              <a:xfrm>
                <a:off x="2675564" y="4835622"/>
                <a:ext cx="2443595" cy="970252"/>
              </a:xfrm>
              <a:custGeom>
                <a:avLst/>
                <a:gdLst>
                  <a:gd name="T0" fmla="*/ 2147483647 w 259"/>
                  <a:gd name="T1" fmla="*/ 2147483647 h 103"/>
                  <a:gd name="T2" fmla="*/ 2147483647 w 259"/>
                  <a:gd name="T3" fmla="*/ 2147483647 h 103"/>
                  <a:gd name="T4" fmla="*/ 0 w 259"/>
                  <a:gd name="T5" fmla="*/ 0 h 103"/>
                  <a:gd name="T6" fmla="*/ 0 60000 65536"/>
                  <a:gd name="T7" fmla="*/ 0 60000 65536"/>
                  <a:gd name="T8" fmla="*/ 0 60000 65536"/>
                  <a:gd name="T9" fmla="*/ 0 w 259"/>
                  <a:gd name="T10" fmla="*/ 0 h 103"/>
                  <a:gd name="T11" fmla="*/ 259 w 259"/>
                  <a:gd name="T12" fmla="*/ 103 h 103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59" h="103">
                    <a:moveTo>
                      <a:pt x="259" y="94"/>
                    </a:moveTo>
                    <a:cubicBezTo>
                      <a:pt x="238" y="100"/>
                      <a:pt x="216" y="103"/>
                      <a:pt x="193" y="103"/>
                    </a:cubicBezTo>
                    <a:cubicBezTo>
                      <a:pt x="112" y="103"/>
                      <a:pt x="42" y="62"/>
                      <a:pt x="0" y="0"/>
                    </a:cubicBezTo>
                  </a:path>
                </a:pathLst>
              </a:custGeom>
              <a:noFill/>
              <a:ln w="28575">
                <a:solidFill>
                  <a:schemeClr val="tx2">
                    <a:lumMod val="60000"/>
                    <a:lumOff val="40000"/>
                  </a:schemeClr>
                </a:solidFill>
                <a:prstDash val="sysDot"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 sz="14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3" name="Freeform 15"/>
              <p:cNvSpPr>
                <a:spLocks/>
              </p:cNvSpPr>
              <p:nvPr/>
            </p:nvSpPr>
            <p:spPr bwMode="auto">
              <a:xfrm>
                <a:off x="5119159" y="3645767"/>
                <a:ext cx="1565179" cy="2076256"/>
              </a:xfrm>
              <a:custGeom>
                <a:avLst/>
                <a:gdLst>
                  <a:gd name="T0" fmla="*/ 2147483647 w 166"/>
                  <a:gd name="T1" fmla="*/ 0 h 220"/>
                  <a:gd name="T2" fmla="*/ 0 w 166"/>
                  <a:gd name="T3" fmla="*/ 2147483647 h 220"/>
                  <a:gd name="T4" fmla="*/ 0 60000 65536"/>
                  <a:gd name="T5" fmla="*/ 0 60000 65536"/>
                  <a:gd name="T6" fmla="*/ 0 w 166"/>
                  <a:gd name="T7" fmla="*/ 0 h 220"/>
                  <a:gd name="T8" fmla="*/ 166 w 166"/>
                  <a:gd name="T9" fmla="*/ 220 h 220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166" h="220">
                    <a:moveTo>
                      <a:pt x="166" y="0"/>
                    </a:moveTo>
                    <a:cubicBezTo>
                      <a:pt x="165" y="104"/>
                      <a:pt x="95" y="191"/>
                      <a:pt x="0" y="220"/>
                    </a:cubicBezTo>
                  </a:path>
                </a:pathLst>
              </a:custGeom>
              <a:noFill/>
              <a:ln w="28575">
                <a:solidFill>
                  <a:schemeClr val="tx2">
                    <a:lumMod val="60000"/>
                    <a:lumOff val="40000"/>
                  </a:schemeClr>
                </a:solidFill>
                <a:prstDash val="sysDot"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 sz="14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4" name="Freeform 16"/>
              <p:cNvSpPr>
                <a:spLocks/>
              </p:cNvSpPr>
              <p:nvPr/>
            </p:nvSpPr>
            <p:spPr bwMode="auto">
              <a:xfrm>
                <a:off x="5278871" y="1569511"/>
                <a:ext cx="1405466" cy="2076256"/>
              </a:xfrm>
              <a:custGeom>
                <a:avLst/>
                <a:gdLst>
                  <a:gd name="T0" fmla="*/ 0 w 149"/>
                  <a:gd name="T1" fmla="*/ 0 h 220"/>
                  <a:gd name="T2" fmla="*/ 2147483647 w 149"/>
                  <a:gd name="T3" fmla="*/ 2147483647 h 220"/>
                  <a:gd name="T4" fmla="*/ 2147483647 w 149"/>
                  <a:gd name="T5" fmla="*/ 2147483647 h 220"/>
                  <a:gd name="T6" fmla="*/ 0 60000 65536"/>
                  <a:gd name="T7" fmla="*/ 0 60000 65536"/>
                  <a:gd name="T8" fmla="*/ 0 60000 65536"/>
                  <a:gd name="T9" fmla="*/ 0 w 149"/>
                  <a:gd name="T10" fmla="*/ 0 h 220"/>
                  <a:gd name="T11" fmla="*/ 149 w 149"/>
                  <a:gd name="T12" fmla="*/ 220 h 22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49" h="220">
                    <a:moveTo>
                      <a:pt x="0" y="0"/>
                    </a:moveTo>
                    <a:cubicBezTo>
                      <a:pt x="87" y="34"/>
                      <a:pt x="149" y="118"/>
                      <a:pt x="149" y="217"/>
                    </a:cubicBezTo>
                    <a:cubicBezTo>
                      <a:pt x="149" y="218"/>
                      <a:pt x="149" y="219"/>
                      <a:pt x="149" y="220"/>
                    </a:cubicBezTo>
                  </a:path>
                </a:pathLst>
              </a:custGeom>
              <a:noFill/>
              <a:ln w="28575">
                <a:solidFill>
                  <a:schemeClr val="tx2">
                    <a:lumMod val="60000"/>
                    <a:lumOff val="40000"/>
                  </a:schemeClr>
                </a:solidFill>
                <a:prstDash val="sysDot"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 sz="14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9" name="Rectangle 22"/>
            <p:cNvSpPr>
              <a:spLocks noChangeArrowheads="1"/>
            </p:cNvSpPr>
            <p:nvPr/>
          </p:nvSpPr>
          <p:spPr bwMode="auto">
            <a:xfrm>
              <a:off x="1681097" y="2441340"/>
              <a:ext cx="1329006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endParaRPr lang="en-US" sz="20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endParaRPr>
            </a:p>
          </p:txBody>
        </p:sp>
        <p:sp>
          <p:nvSpPr>
            <p:cNvPr id="20" name="Rectangle 18"/>
            <p:cNvSpPr>
              <a:spLocks noChangeArrowheads="1"/>
            </p:cNvSpPr>
            <p:nvPr/>
          </p:nvSpPr>
          <p:spPr bwMode="auto">
            <a:xfrm>
              <a:off x="2007281" y="1480034"/>
              <a:ext cx="764209" cy="2539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050" b="1" dirty="0" smtClean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itchFamily="34" charset="0"/>
                </a:rPr>
                <a:t>社会属性</a:t>
              </a:r>
              <a:endParaRPr lang="en-US" sz="105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endParaRPr>
            </a:p>
          </p:txBody>
        </p:sp>
        <p:sp>
          <p:nvSpPr>
            <p:cNvPr id="30" name="Rectangle 18"/>
            <p:cNvSpPr>
              <a:spLocks noChangeArrowheads="1"/>
            </p:cNvSpPr>
            <p:nvPr/>
          </p:nvSpPr>
          <p:spPr bwMode="auto">
            <a:xfrm>
              <a:off x="740302" y="2495066"/>
              <a:ext cx="764209" cy="2539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050" b="1" dirty="0" smtClean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itchFamily="34" charset="0"/>
                </a:rPr>
                <a:t>场景触达</a:t>
              </a:r>
              <a:endParaRPr lang="en-US" sz="105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endParaRPr>
            </a:p>
          </p:txBody>
        </p:sp>
        <p:sp>
          <p:nvSpPr>
            <p:cNvPr id="31" name="Rectangle 18"/>
            <p:cNvSpPr>
              <a:spLocks noChangeArrowheads="1"/>
            </p:cNvSpPr>
            <p:nvPr/>
          </p:nvSpPr>
          <p:spPr bwMode="auto">
            <a:xfrm>
              <a:off x="1239264" y="3835196"/>
              <a:ext cx="914563" cy="2539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050" b="1" dirty="0" smtClean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itchFamily="34" charset="0"/>
                </a:rPr>
                <a:t>需求偏好</a:t>
              </a:r>
              <a:endParaRPr lang="en-US" sz="105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endParaRPr>
            </a:p>
          </p:txBody>
        </p:sp>
        <p:sp>
          <p:nvSpPr>
            <p:cNvPr id="32" name="Rectangle 18"/>
            <p:cNvSpPr>
              <a:spLocks noChangeArrowheads="1"/>
            </p:cNvSpPr>
            <p:nvPr/>
          </p:nvSpPr>
          <p:spPr bwMode="auto">
            <a:xfrm>
              <a:off x="2749612" y="3837618"/>
              <a:ext cx="764209" cy="2539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05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itchFamily="34" charset="0"/>
                </a:rPr>
                <a:t>财务</a:t>
              </a:r>
              <a:r>
                <a:rPr lang="zh-CN" altLang="en-US" sz="1050" b="1" dirty="0" smtClean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itchFamily="34" charset="0"/>
                </a:rPr>
                <a:t>能力</a:t>
              </a:r>
              <a:endParaRPr lang="en-US" sz="105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endParaRPr>
            </a:p>
          </p:txBody>
        </p:sp>
        <p:sp>
          <p:nvSpPr>
            <p:cNvPr id="33" name="Rectangle 18"/>
            <p:cNvSpPr>
              <a:spLocks noChangeArrowheads="1"/>
            </p:cNvSpPr>
            <p:nvPr/>
          </p:nvSpPr>
          <p:spPr bwMode="auto">
            <a:xfrm>
              <a:off x="3151817" y="2514437"/>
              <a:ext cx="939565" cy="2539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050" b="1" dirty="0" smtClean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itchFamily="34" charset="0"/>
                </a:rPr>
                <a:t>平台认知</a:t>
              </a:r>
              <a:endParaRPr lang="en-US" sz="105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endParaRPr>
            </a:p>
          </p:txBody>
        </p:sp>
        <p:cxnSp>
          <p:nvCxnSpPr>
            <p:cNvPr id="34" name="直接连接符 33"/>
            <p:cNvCxnSpPr>
              <a:stCxn id="19" idx="2"/>
            </p:cNvCxnSpPr>
            <p:nvPr/>
          </p:nvCxnSpPr>
          <p:spPr>
            <a:xfrm flipH="1" flipV="1">
              <a:off x="1189936" y="1570759"/>
              <a:ext cx="1155664" cy="127069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/>
            <p:cNvCxnSpPr/>
            <p:nvPr/>
          </p:nvCxnSpPr>
          <p:spPr>
            <a:xfrm flipV="1">
              <a:off x="2349997" y="1498772"/>
              <a:ext cx="1196849" cy="141165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/>
            <p:cNvCxnSpPr>
              <a:stCxn id="19" idx="2"/>
            </p:cNvCxnSpPr>
            <p:nvPr/>
          </p:nvCxnSpPr>
          <p:spPr>
            <a:xfrm>
              <a:off x="2345600" y="2841450"/>
              <a:ext cx="1780594" cy="50686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/>
            <p:cNvCxnSpPr/>
            <p:nvPr/>
          </p:nvCxnSpPr>
          <p:spPr>
            <a:xfrm>
              <a:off x="2349997" y="2841486"/>
              <a:ext cx="40300" cy="173855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/>
            <p:nvPr/>
          </p:nvCxnSpPr>
          <p:spPr>
            <a:xfrm flipH="1">
              <a:off x="829641" y="2841486"/>
              <a:ext cx="1520355" cy="8050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9" name="Picture 6" descr="Green Man bubble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9359" y="2155482"/>
              <a:ext cx="1420055" cy="1438742"/>
            </a:xfrm>
            <a:prstGeom prst="rect">
              <a:avLst/>
            </a:prstGeom>
            <a:solidFill>
              <a:srgbClr val="33CCCC"/>
            </a:solidFill>
          </p:spPr>
        </p:pic>
      </p:grpSp>
      <p:sp>
        <p:nvSpPr>
          <p:cNvPr id="45" name="TextBox 20"/>
          <p:cNvSpPr txBox="1"/>
          <p:nvPr/>
        </p:nvSpPr>
        <p:spPr>
          <a:xfrm>
            <a:off x="4444938" y="1077170"/>
            <a:ext cx="427622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200" b="1" dirty="0" smtClean="0">
                <a:latin typeface="微软雅黑" pitchFamily="34" charset="-122"/>
                <a:ea typeface="微软雅黑" pitchFamily="34" charset="-122"/>
              </a:rPr>
              <a:t>社会属性：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年龄偏中年，</a:t>
            </a:r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30-35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岁居多；男性</a:t>
            </a:r>
            <a:r>
              <a:rPr lang="zh-CN" altLang="en-US" sz="1200" dirty="0">
                <a:latin typeface="微软雅黑" pitchFamily="34" charset="-122"/>
                <a:ea typeface="微软雅黑" pitchFamily="34" charset="-122"/>
              </a:rPr>
              <a:t>占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比高；生活江苏</a:t>
            </a:r>
            <a:r>
              <a:rPr lang="zh-CN" altLang="en-US" sz="1200" dirty="0">
                <a:latin typeface="微软雅黑" pitchFamily="34" charset="-122"/>
                <a:ea typeface="微软雅黑" pitchFamily="34" charset="-122"/>
              </a:rPr>
              <a:t>周围、西藏等经济欠发达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省份；主要居住于二</a:t>
            </a:r>
            <a:r>
              <a:rPr lang="zh-CN" altLang="en-US" sz="1200" dirty="0">
                <a:latin typeface="微软雅黑" pitchFamily="34" charset="-122"/>
                <a:ea typeface="微软雅黑" pitchFamily="34" charset="-122"/>
              </a:rPr>
              <a:t>三线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城市</a:t>
            </a:r>
            <a:endParaRPr lang="en-US" altLang="zh-CN" sz="1200" dirty="0" smtClean="0"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平台认知：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会员普遍实名时间久、易购会员等级高、易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购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活跃用户转化高，受到大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促及节假日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营销影响大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财务能力：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已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为理财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活跃会员有一定财力更易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拉新购买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需求偏好：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年轻人群体更偏向意外伤害和健康险，中老年更偏向于财产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险；购买母婴生鲜产品和家装建材产品用户有明显的保险偏好差异</a:t>
            </a:r>
            <a:endParaRPr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场景触达：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线下扫码付用户、小店用户更容易转化；</a:t>
            </a:r>
            <a:r>
              <a:rPr lang="en-US" altLang="zh-CN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20%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左右用户愿意复购；购买延保后，会有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20%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左右复购代理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产品；</a:t>
            </a:r>
            <a:endParaRPr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9669338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6337" y="357504"/>
            <a:ext cx="1088763" cy="324036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594882" y="843558"/>
            <a:ext cx="38331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/>
                <a:ea typeface="Microsoft YaHei"/>
                <a:cs typeface="Microsoft YaHei"/>
              </a:rPr>
              <a:t>保险用户</a:t>
            </a:r>
            <a:r>
              <a:rPr lang="zh-CN" altLang="en-US" sz="1000" b="1" dirty="0" smtClean="0">
                <a:solidFill>
                  <a:srgbClr val="C00000"/>
                </a:solidFill>
                <a:latin typeface="Microsoft YaHei"/>
                <a:ea typeface="Microsoft YaHei"/>
                <a:cs typeface="Microsoft YaHei"/>
              </a:rPr>
              <a:t>年龄偏中年</a:t>
            </a:r>
            <a:r>
              <a:rPr lang="zh-CN" altLang="en-US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/>
                <a:ea typeface="Microsoft YaHei"/>
                <a:cs typeface="Microsoft YaHei"/>
              </a:rPr>
              <a:t>，购买用户年龄集中</a:t>
            </a:r>
            <a:r>
              <a:rPr lang="zh-CN" altLang="en-US" sz="1000" dirty="0" smtClean="0">
                <a:solidFill>
                  <a:srgbClr val="C00000"/>
                </a:solidFill>
                <a:latin typeface="Microsoft YaHei"/>
                <a:ea typeface="Microsoft YaHei"/>
                <a:cs typeface="Microsoft YaHei"/>
              </a:rPr>
              <a:t>在</a:t>
            </a:r>
            <a:r>
              <a:rPr lang="en-US" altLang="zh-CN" sz="1000" dirty="0" smtClean="0">
                <a:solidFill>
                  <a:srgbClr val="C00000"/>
                </a:solidFill>
                <a:latin typeface="Microsoft YaHei"/>
                <a:ea typeface="Microsoft YaHei"/>
                <a:cs typeface="Microsoft YaHei"/>
              </a:rPr>
              <a:t>30-35</a:t>
            </a:r>
            <a:r>
              <a:rPr lang="zh-CN" altLang="en-US" sz="1000" dirty="0" smtClean="0">
                <a:solidFill>
                  <a:srgbClr val="C00000"/>
                </a:solidFill>
                <a:latin typeface="Microsoft YaHei"/>
                <a:ea typeface="Microsoft YaHei"/>
                <a:cs typeface="Microsoft YaHei"/>
              </a:rPr>
              <a:t>岁</a:t>
            </a:r>
            <a:endParaRPr lang="en-US" altLang="zh-CN" sz="1000" dirty="0" smtClean="0">
              <a:solidFill>
                <a:srgbClr val="C00000"/>
              </a:solidFill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324545" y="94310"/>
            <a:ext cx="7127776" cy="7715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b="1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2.1.1</a:t>
            </a:r>
            <a:r>
              <a:rPr lang="zh-CN" altLang="en-US" b="1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 社会属性：保险会员年龄偏中年，男性占比高，生活在江苏周围及西藏、广西等偏远地区，以二三线城市居民为主</a:t>
            </a:r>
            <a:endParaRPr lang="zh-CN" altLang="en-US" b="1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aphicFrame>
        <p:nvGraphicFramePr>
          <p:cNvPr id="44" name="图表 4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77535560"/>
              </p:ext>
            </p:extLst>
          </p:nvPr>
        </p:nvGraphicFramePr>
        <p:xfrm>
          <a:off x="679060" y="1249416"/>
          <a:ext cx="3731229" cy="1505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45" name="图表 4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29751632"/>
              </p:ext>
            </p:extLst>
          </p:nvPr>
        </p:nvGraphicFramePr>
        <p:xfrm>
          <a:off x="4747075" y="1287002"/>
          <a:ext cx="3650738" cy="1505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2817996"/>
              </p:ext>
            </p:extLst>
          </p:nvPr>
        </p:nvGraphicFramePr>
        <p:xfrm>
          <a:off x="4747075" y="3255561"/>
          <a:ext cx="3650737" cy="15399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86737"/>
                <a:gridCol w="1119431"/>
                <a:gridCol w="1244569"/>
              </a:tblGrid>
              <a:tr h="159416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城市等级</a:t>
                      </a:r>
                      <a:endParaRPr lang="zh-CN" alt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全体</a:t>
                      </a:r>
                      <a:r>
                        <a:rPr lang="zh-CN" altLang="en-US" sz="100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会员分布</a:t>
                      </a:r>
                      <a:endParaRPr lang="zh-CN" altLang="en-US" sz="1000" b="0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保险</a:t>
                      </a:r>
                      <a:r>
                        <a:rPr lang="zh-CN" altLang="en-US" sz="100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会员分布</a:t>
                      </a:r>
                      <a:endParaRPr lang="zh-CN" altLang="en-US" sz="1000" b="0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chemeClr val="tx2"/>
                    </a:solidFill>
                  </a:tcPr>
                </a:tc>
              </a:tr>
              <a:tr h="229675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一线</a:t>
                      </a:r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13.3%</a:t>
                      </a:r>
                      <a:endParaRPr lang="en-US" altLang="zh-CN" sz="10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11.7%</a:t>
                      </a:r>
                      <a:endParaRPr lang="en-US" altLang="zh-CN" sz="10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</a:tr>
              <a:tr h="229675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二线</a:t>
                      </a:r>
                      <a:endParaRPr lang="zh-CN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30.0%</a:t>
                      </a:r>
                      <a:endParaRPr lang="en-US" altLang="zh-CN" sz="10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33.8%</a:t>
                      </a:r>
                      <a:endParaRPr lang="en-US" altLang="zh-CN" sz="10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</a:tr>
              <a:tr h="229675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三线</a:t>
                      </a:r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16.4%</a:t>
                      </a:r>
                      <a:endParaRPr lang="en-US" altLang="zh-CN" sz="10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17.8%</a:t>
                      </a:r>
                      <a:endParaRPr lang="en-US" altLang="zh-CN" sz="10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</a:tr>
              <a:tr h="229675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四线</a:t>
                      </a:r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16.1%</a:t>
                      </a:r>
                      <a:endParaRPr lang="en-US" altLang="zh-CN" sz="10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14.6%</a:t>
                      </a:r>
                      <a:endParaRPr lang="en-US" altLang="zh-CN" sz="10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</a:tr>
              <a:tr h="229675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五线</a:t>
                      </a:r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4.6%</a:t>
                      </a:r>
                      <a:endParaRPr lang="en-US" altLang="zh-CN" sz="10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4.5%</a:t>
                      </a:r>
                      <a:endParaRPr lang="en-US" altLang="zh-CN" sz="10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</a:tr>
              <a:tr h="229675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其他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19.5%</a:t>
                      </a:r>
                      <a:endParaRPr lang="en-US" altLang="zh-CN" sz="10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17.7%</a:t>
                      </a:r>
                      <a:endParaRPr lang="en-US" altLang="zh-CN" sz="10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809049"/>
              </p:ext>
            </p:extLst>
          </p:nvPr>
        </p:nvGraphicFramePr>
        <p:xfrm>
          <a:off x="644170" y="3215684"/>
          <a:ext cx="3773457" cy="15773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65108"/>
                <a:gridCol w="1043663"/>
                <a:gridCol w="729441"/>
                <a:gridCol w="1035245"/>
              </a:tblGrid>
              <a:tr h="128266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省份</a:t>
                      </a:r>
                      <a:endParaRPr lang="zh-CN" altLang="en-US" sz="800" b="1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保险会员数</a:t>
                      </a:r>
                      <a:endParaRPr lang="zh-CN" altLang="en-US" sz="800" b="1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会员数</a:t>
                      </a:r>
                      <a:endParaRPr lang="zh-CN" altLang="en-US" sz="800" b="1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保险会员转化</a:t>
                      </a:r>
                      <a:endParaRPr lang="zh-CN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chemeClr val="tx2"/>
                    </a:solidFill>
                  </a:tcPr>
                </a:tc>
              </a:tr>
              <a:tr h="128266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 dirty="0">
                          <a:solidFill>
                            <a:srgbClr val="C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江苏</a:t>
                      </a:r>
                      <a:endParaRPr lang="zh-CN" altLang="en-US" sz="800" b="0" i="0" u="none" strike="noStrike" dirty="0">
                        <a:solidFill>
                          <a:srgbClr val="C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50796</a:t>
                      </a:r>
                      <a:endParaRPr lang="en-US" altLang="zh-CN" sz="8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4417732</a:t>
                      </a:r>
                      <a:endParaRPr lang="en-US" altLang="zh-CN" sz="8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1.15%</a:t>
                      </a:r>
                      <a:endParaRPr lang="en-US" altLang="zh-CN" sz="8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</a:tr>
              <a:tr h="128266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 dirty="0">
                          <a:solidFill>
                            <a:schemeClr val="accent4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广西</a:t>
                      </a:r>
                      <a:endParaRPr lang="zh-CN" altLang="en-US" sz="800" b="0" i="0" u="none" strike="noStrike" dirty="0">
                        <a:solidFill>
                          <a:schemeClr val="accent4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5653</a:t>
                      </a:r>
                      <a:endParaRPr lang="en-US" altLang="zh-CN" sz="8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883937</a:t>
                      </a:r>
                      <a:endParaRPr lang="en-US" altLang="zh-CN" sz="8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0.64%</a:t>
                      </a:r>
                      <a:endParaRPr lang="en-US" altLang="zh-CN" sz="8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</a:tr>
              <a:tr h="128266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 dirty="0">
                          <a:solidFill>
                            <a:srgbClr val="C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安徽</a:t>
                      </a:r>
                      <a:endParaRPr lang="zh-CN" altLang="en-US" sz="800" b="0" i="0" u="none" strike="noStrike" dirty="0">
                        <a:solidFill>
                          <a:srgbClr val="C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7703</a:t>
                      </a:r>
                      <a:endParaRPr lang="en-US" altLang="zh-CN" sz="8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1255330</a:t>
                      </a:r>
                      <a:endParaRPr lang="en-US" altLang="zh-CN" sz="8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0.61%</a:t>
                      </a:r>
                      <a:endParaRPr lang="en-US" altLang="zh-CN" sz="8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</a:tr>
              <a:tr h="128266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海南</a:t>
                      </a:r>
                      <a:endParaRPr lang="zh-CN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1314</a:t>
                      </a:r>
                      <a:endParaRPr lang="en-US" altLang="zh-CN" sz="8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214551</a:t>
                      </a:r>
                      <a:endParaRPr lang="en-US" altLang="zh-CN" sz="8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0.61%</a:t>
                      </a:r>
                      <a:endParaRPr lang="en-US" altLang="zh-CN" sz="8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</a:tr>
              <a:tr h="128266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 dirty="0">
                          <a:solidFill>
                            <a:schemeClr val="accent4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宁夏</a:t>
                      </a:r>
                      <a:endParaRPr lang="zh-CN" altLang="en-US" sz="800" b="0" i="0" u="none" strike="noStrike" dirty="0">
                        <a:solidFill>
                          <a:schemeClr val="accent4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763</a:t>
                      </a:r>
                      <a:endParaRPr lang="en-US" altLang="zh-CN" sz="8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126945</a:t>
                      </a:r>
                      <a:endParaRPr lang="en-US" altLang="zh-CN" sz="8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0.60%</a:t>
                      </a:r>
                      <a:endParaRPr lang="en-US" altLang="zh-CN" sz="8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</a:tr>
              <a:tr h="128266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 dirty="0">
                          <a:solidFill>
                            <a:schemeClr val="accent4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西藏</a:t>
                      </a:r>
                      <a:endParaRPr lang="zh-CN" altLang="en-US" sz="800" b="0" i="0" u="none" strike="noStrike" dirty="0">
                        <a:solidFill>
                          <a:schemeClr val="accent4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118</a:t>
                      </a:r>
                      <a:endParaRPr lang="en-US" altLang="zh-CN" sz="8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19812</a:t>
                      </a:r>
                      <a:endParaRPr lang="en-US" altLang="zh-CN" sz="8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0.60%</a:t>
                      </a:r>
                      <a:endParaRPr lang="en-US" altLang="zh-CN" sz="8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</a:tr>
              <a:tr h="128266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福建</a:t>
                      </a:r>
                      <a:endParaRPr lang="zh-CN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8047</a:t>
                      </a:r>
                      <a:endParaRPr lang="en-US" altLang="zh-CN" sz="8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1392310</a:t>
                      </a:r>
                      <a:endParaRPr lang="en-US" altLang="zh-CN" sz="8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0.58%</a:t>
                      </a:r>
                      <a:endParaRPr lang="en-US" altLang="zh-CN" sz="8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</a:tr>
              <a:tr h="128266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四川</a:t>
                      </a:r>
                      <a:endParaRPr lang="zh-CN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9879</a:t>
                      </a:r>
                      <a:endParaRPr lang="en-US" altLang="zh-CN" sz="8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1710852</a:t>
                      </a:r>
                      <a:endParaRPr lang="en-US" altLang="zh-CN" sz="8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0.58%</a:t>
                      </a:r>
                      <a:endParaRPr lang="en-US" altLang="zh-CN" sz="8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</a:tr>
              <a:tr h="128266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 dirty="0">
                          <a:solidFill>
                            <a:srgbClr val="C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上海</a:t>
                      </a:r>
                      <a:endParaRPr lang="zh-CN" altLang="en-US" sz="800" b="0" i="0" u="none" strike="noStrike" dirty="0">
                        <a:solidFill>
                          <a:srgbClr val="C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8340</a:t>
                      </a:r>
                      <a:endParaRPr lang="en-US" altLang="zh-CN" sz="8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1482042</a:t>
                      </a:r>
                      <a:endParaRPr lang="en-US" altLang="zh-CN" sz="8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0.56%</a:t>
                      </a:r>
                      <a:endParaRPr lang="en-US" altLang="zh-CN" sz="8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</a:tr>
              <a:tr h="128266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全量</a:t>
                      </a:r>
                      <a:endParaRPr lang="zh-CN" altLang="en-US" sz="800" b="1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255467</a:t>
                      </a:r>
                      <a:endParaRPr lang="en-US" altLang="zh-CN" sz="800" b="1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45617042</a:t>
                      </a:r>
                      <a:endParaRPr lang="en-US" altLang="zh-CN" sz="800" b="1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0.56%</a:t>
                      </a:r>
                      <a:endParaRPr lang="en-US" altLang="zh-CN" sz="800" b="0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00B0F0"/>
                    </a:solidFill>
                  </a:tcPr>
                </a:tc>
              </a:tr>
              <a:tr h="128266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广东</a:t>
                      </a:r>
                      <a:endParaRPr lang="zh-CN" altLang="en-US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26367</a:t>
                      </a:r>
                      <a:endParaRPr lang="en-US" altLang="zh-CN" sz="8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4740962</a:t>
                      </a:r>
                      <a:endParaRPr lang="en-US" altLang="zh-CN" sz="8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0.56%</a:t>
                      </a:r>
                      <a:endParaRPr lang="en-US" altLang="zh-CN" sz="8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  <p:sp>
        <p:nvSpPr>
          <p:cNvPr id="10" name="TextBox 41"/>
          <p:cNvSpPr txBox="1"/>
          <p:nvPr/>
        </p:nvSpPr>
        <p:spPr>
          <a:xfrm>
            <a:off x="4665003" y="2829752"/>
            <a:ext cx="40011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/>
                <a:ea typeface="Microsoft YaHei"/>
                <a:cs typeface="Microsoft YaHei"/>
              </a:rPr>
              <a:t>二三线城市保险会员分布相对全体会员占比高</a:t>
            </a:r>
            <a:endParaRPr lang="zh-CN" altLang="en-US" sz="1000" dirty="0">
              <a:solidFill>
                <a:schemeClr val="tx1">
                  <a:lumMod val="95000"/>
                  <a:lumOff val="5000"/>
                </a:schemeClr>
              </a:solidFill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12" name="TextBox 41"/>
          <p:cNvSpPr txBox="1"/>
          <p:nvPr/>
        </p:nvSpPr>
        <p:spPr>
          <a:xfrm>
            <a:off x="4653396" y="855441"/>
            <a:ext cx="37694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/>
                <a:ea typeface="Microsoft YaHei"/>
                <a:cs typeface="Microsoft YaHei"/>
              </a:rPr>
              <a:t>从性别来看，与全量会员相比，</a:t>
            </a:r>
            <a:r>
              <a:rPr lang="zh-CN" altLang="en-US" sz="1000" b="1" dirty="0" smtClean="0">
                <a:solidFill>
                  <a:srgbClr val="C00000"/>
                </a:solidFill>
                <a:latin typeface="Microsoft YaHei"/>
                <a:ea typeface="Microsoft YaHei"/>
                <a:cs typeface="Microsoft YaHei"/>
              </a:rPr>
              <a:t>男性</a:t>
            </a:r>
            <a:r>
              <a:rPr lang="zh-CN" altLang="en-US" sz="1000" dirty="0" smtClean="0">
                <a:latin typeface="Microsoft YaHei"/>
                <a:ea typeface="Microsoft YaHei"/>
                <a:cs typeface="Microsoft YaHei"/>
              </a:rPr>
              <a:t>用户占比稍高</a:t>
            </a:r>
            <a:endParaRPr lang="zh-CN" altLang="en-US" sz="1000" dirty="0">
              <a:solidFill>
                <a:schemeClr val="tx1">
                  <a:lumMod val="95000"/>
                  <a:lumOff val="5000"/>
                </a:schemeClr>
              </a:solidFill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13" name="TextBox 41"/>
          <p:cNvSpPr txBox="1"/>
          <p:nvPr/>
        </p:nvSpPr>
        <p:spPr>
          <a:xfrm>
            <a:off x="594882" y="2792166"/>
            <a:ext cx="38331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/>
                <a:ea typeface="Microsoft YaHei"/>
                <a:cs typeface="Microsoft YaHei"/>
              </a:rPr>
              <a:t>苏、</a:t>
            </a:r>
            <a:r>
              <a:rPr lang="zh-CN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/>
                <a:ea typeface="Microsoft YaHei"/>
                <a:cs typeface="Microsoft YaHei"/>
              </a:rPr>
              <a:t>皖</a:t>
            </a:r>
            <a:r>
              <a:rPr lang="zh-CN" altLang="en-US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/>
                <a:ea typeface="Microsoft YaHei"/>
                <a:cs typeface="Microsoft YaHei"/>
              </a:rPr>
              <a:t>、沪作为</a:t>
            </a:r>
            <a:r>
              <a:rPr lang="zh-CN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/>
                <a:ea typeface="Microsoft YaHei"/>
                <a:cs typeface="Microsoft YaHei"/>
              </a:rPr>
              <a:t>辐射重点省份，用户转化率相对较高；其次是宁夏、西藏、广西等西部省份</a:t>
            </a:r>
            <a:endParaRPr lang="en-US" altLang="zh-CN" sz="1000" dirty="0" smtClean="0">
              <a:solidFill>
                <a:srgbClr val="C00000"/>
              </a:solidFill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14" name="下箭头 13"/>
          <p:cNvSpPr/>
          <p:nvPr/>
        </p:nvSpPr>
        <p:spPr>
          <a:xfrm flipV="1">
            <a:off x="7596268" y="3947929"/>
            <a:ext cx="144016" cy="144016"/>
          </a:xfrm>
          <a:prstGeom prst="down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下箭头 14"/>
          <p:cNvSpPr/>
          <p:nvPr/>
        </p:nvSpPr>
        <p:spPr>
          <a:xfrm>
            <a:off x="7595935" y="4612837"/>
            <a:ext cx="144016" cy="144016"/>
          </a:xfrm>
          <a:prstGeom prst="downArrow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下箭头 15"/>
          <p:cNvSpPr/>
          <p:nvPr/>
        </p:nvSpPr>
        <p:spPr>
          <a:xfrm flipV="1">
            <a:off x="7595167" y="3694212"/>
            <a:ext cx="144016" cy="144016"/>
          </a:xfrm>
          <a:prstGeom prst="down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下箭头 16"/>
          <p:cNvSpPr/>
          <p:nvPr/>
        </p:nvSpPr>
        <p:spPr>
          <a:xfrm>
            <a:off x="7595167" y="4190639"/>
            <a:ext cx="144016" cy="144016"/>
          </a:xfrm>
          <a:prstGeom prst="downArrow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下箭头 17"/>
          <p:cNvSpPr/>
          <p:nvPr/>
        </p:nvSpPr>
        <p:spPr>
          <a:xfrm>
            <a:off x="7595935" y="3464725"/>
            <a:ext cx="144016" cy="144016"/>
          </a:xfrm>
          <a:prstGeom prst="downArrow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090324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_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0000"/>
                <a:satMod val="155000"/>
              </a:schemeClr>
            </a:gs>
            <a:gs pos="65000">
              <a:schemeClr val="phClr">
                <a:shade val="85000"/>
                <a:satMod val="155000"/>
              </a:schemeClr>
            </a:gs>
            <a:gs pos="100000">
              <a:schemeClr val="phClr">
                <a:shade val="95000"/>
                <a:satMod val="155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4925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algn="tl" rotWithShape="0">
              <a:srgbClr val="000000">
                <a:alpha val="64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prstMaterial="matte">
            <a:bevelT h="22225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0000"/>
                <a:satMod val="155000"/>
              </a:schemeClr>
            </a:gs>
            <a:gs pos="35000">
              <a:schemeClr val="phClr">
                <a:shade val="75000"/>
                <a:satMod val="155000"/>
              </a:schemeClr>
            </a:gs>
            <a:gs pos="100000">
              <a:schemeClr val="phClr">
                <a:tint val="80000"/>
                <a:satMod val="255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WidescreenPresentation</Template>
  <TotalTime>0</TotalTime>
  <Words>7659</Words>
  <Application>Microsoft Office PowerPoint</Application>
  <PresentationFormat>全屏显示(16:9)</PresentationFormat>
  <Paragraphs>1843</Paragraphs>
  <Slides>64</Slides>
  <Notes>17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64</vt:i4>
      </vt:variant>
    </vt:vector>
  </HeadingPairs>
  <TitlesOfParts>
    <vt:vector size="74" baseType="lpstr">
      <vt:lpstr>黑体</vt:lpstr>
      <vt:lpstr>宋体</vt:lpstr>
      <vt:lpstr>微软雅黑</vt:lpstr>
      <vt:lpstr>微软雅黑</vt:lpstr>
      <vt:lpstr>Arial</vt:lpstr>
      <vt:lpstr>Calibri</vt:lpstr>
      <vt:lpstr>Times New Roman</vt:lpstr>
      <vt:lpstr>Wingdings</vt:lpstr>
      <vt:lpstr>1_Office 主题</vt:lpstr>
      <vt:lpstr>3_Office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1.近期重点推进画像标签和营销标签体系建设</vt:lpstr>
      <vt:lpstr>PowerPoint 演示文稿</vt:lpstr>
      <vt:lpstr>PowerPoint 演示文稿</vt:lpstr>
      <vt:lpstr>PowerPoint 演示文稿</vt:lpstr>
      <vt:lpstr>PowerPoint 演示文稿</vt:lpstr>
      <vt:lpstr> 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2016-04-11T01:42:23Z</dcterms:created>
  <dcterms:modified xsi:type="dcterms:W3CDTF">2018-12-16T23:33:36Z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LCID">
    <vt:i4>2052</vt:i4>
  </property>
  <property fmtid="{D5CDD505-2E9C-101B-9397-08002B2CF9AE}" pid="3" name="_Version">
    <vt:lpwstr>12.0.4518</vt:lpwstr>
  </property>
</Properties>
</file>